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sldIdLst>
    <p:sldId id="256" r:id="rId2"/>
    <p:sldId id="258" r:id="rId3"/>
    <p:sldId id="722" r:id="rId4"/>
    <p:sldId id="358" r:id="rId5"/>
    <p:sldId id="359" r:id="rId6"/>
    <p:sldId id="348" r:id="rId7"/>
    <p:sldId id="351" r:id="rId8"/>
    <p:sldId id="282" r:id="rId9"/>
    <p:sldId id="283" r:id="rId10"/>
    <p:sldId id="417" r:id="rId11"/>
    <p:sldId id="828" r:id="rId12"/>
    <p:sldId id="829" r:id="rId13"/>
    <p:sldId id="832" r:id="rId14"/>
    <p:sldId id="838" r:id="rId15"/>
    <p:sldId id="839" r:id="rId16"/>
    <p:sldId id="840" r:id="rId17"/>
    <p:sldId id="841" r:id="rId18"/>
    <p:sldId id="413" r:id="rId19"/>
    <p:sldId id="269" r:id="rId20"/>
    <p:sldId id="270" r:id="rId21"/>
    <p:sldId id="271" r:id="rId22"/>
    <p:sldId id="272" r:id="rId23"/>
    <p:sldId id="414" r:id="rId24"/>
    <p:sldId id="415" r:id="rId25"/>
    <p:sldId id="275" r:id="rId26"/>
    <p:sldId id="277" r:id="rId27"/>
    <p:sldId id="280" r:id="rId28"/>
    <p:sldId id="265" r:id="rId29"/>
    <p:sldId id="285" r:id="rId30"/>
    <p:sldId id="286" r:id="rId31"/>
    <p:sldId id="288" r:id="rId32"/>
    <p:sldId id="287" r:id="rId33"/>
    <p:sldId id="289" r:id="rId34"/>
    <p:sldId id="770" r:id="rId35"/>
    <p:sldId id="775" r:id="rId36"/>
    <p:sldId id="776" r:id="rId37"/>
    <p:sldId id="745" r:id="rId38"/>
    <p:sldId id="748" r:id="rId39"/>
    <p:sldId id="825" r:id="rId40"/>
    <p:sldId id="826" r:id="rId41"/>
    <p:sldId id="827" r:id="rId42"/>
    <p:sldId id="830" r:id="rId43"/>
    <p:sldId id="831" r:id="rId44"/>
    <p:sldId id="837" r:id="rId45"/>
    <p:sldId id="833" r:id="rId46"/>
    <p:sldId id="834" r:id="rId47"/>
    <p:sldId id="835" r:id="rId48"/>
    <p:sldId id="83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9" autoAdjust="0"/>
    <p:restoredTop sz="94742"/>
  </p:normalViewPr>
  <p:slideViewPr>
    <p:cSldViewPr snapToGrid="0">
      <p:cViewPr varScale="1">
        <p:scale>
          <a:sx n="85" d="100"/>
          <a:sy n="85" d="100"/>
        </p:scale>
        <p:origin x="634" y="5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o Fummi" userId="588e1b24-9ddd-4185-9803-2c44d027d0ad" providerId="ADAL" clId="{DA09021F-F3E7-2E48-9C8A-75EDBF7DC2D3}"/>
    <pc:docChg chg="modSld">
      <pc:chgData name="Franco Fummi" userId="588e1b24-9ddd-4185-9803-2c44d027d0ad" providerId="ADAL" clId="{DA09021F-F3E7-2E48-9C8A-75EDBF7DC2D3}" dt="2024-12-02T10:01:11.084" v="15" actId="20577"/>
      <pc:docMkLst>
        <pc:docMk/>
      </pc:docMkLst>
      <pc:sldChg chg="modSp mod">
        <pc:chgData name="Franco Fummi" userId="588e1b24-9ddd-4185-9803-2c44d027d0ad" providerId="ADAL" clId="{DA09021F-F3E7-2E48-9C8A-75EDBF7DC2D3}" dt="2024-12-02T10:00:45.430" v="11" actId="20577"/>
        <pc:sldMkLst>
          <pc:docMk/>
          <pc:sldMk cId="1187064030" sldId="256"/>
        </pc:sldMkLst>
        <pc:spChg chg="mod">
          <ac:chgData name="Franco Fummi" userId="588e1b24-9ddd-4185-9803-2c44d027d0ad" providerId="ADAL" clId="{DA09021F-F3E7-2E48-9C8A-75EDBF7DC2D3}" dt="2024-12-02T10:00:45.430" v="11" actId="20577"/>
          <ac:spMkLst>
            <pc:docMk/>
            <pc:sldMk cId="1187064030" sldId="256"/>
            <ac:spMk id="2" creationId="{8AF6C0E3-CAAB-A63E-00AE-799A16700E76}"/>
          </ac:spMkLst>
        </pc:spChg>
      </pc:sldChg>
      <pc:sldChg chg="modSp mod">
        <pc:chgData name="Franco Fummi" userId="588e1b24-9ddd-4185-9803-2c44d027d0ad" providerId="ADAL" clId="{DA09021F-F3E7-2E48-9C8A-75EDBF7DC2D3}" dt="2024-12-02T10:00:59.063" v="13" actId="20577"/>
        <pc:sldMkLst>
          <pc:docMk/>
          <pc:sldMk cId="2127098799" sldId="258"/>
        </pc:sldMkLst>
        <pc:spChg chg="mod">
          <ac:chgData name="Franco Fummi" userId="588e1b24-9ddd-4185-9803-2c44d027d0ad" providerId="ADAL" clId="{DA09021F-F3E7-2E48-9C8A-75EDBF7DC2D3}" dt="2024-12-02T10:00:59.063" v="13" actId="20577"/>
          <ac:spMkLst>
            <pc:docMk/>
            <pc:sldMk cId="2127098799" sldId="258"/>
            <ac:spMk id="3" creationId="{048DB929-0D8F-4210-B6CF-F7A8A0C480B1}"/>
          </ac:spMkLst>
        </pc:spChg>
      </pc:sldChg>
      <pc:sldChg chg="modSp mod">
        <pc:chgData name="Franco Fummi" userId="588e1b24-9ddd-4185-9803-2c44d027d0ad" providerId="ADAL" clId="{DA09021F-F3E7-2E48-9C8A-75EDBF7DC2D3}" dt="2024-12-02T10:01:11.084" v="15" actId="20577"/>
        <pc:sldMkLst>
          <pc:docMk/>
          <pc:sldMk cId="1740374589" sldId="828"/>
        </pc:sldMkLst>
        <pc:spChg chg="mod">
          <ac:chgData name="Franco Fummi" userId="588e1b24-9ddd-4185-9803-2c44d027d0ad" providerId="ADAL" clId="{DA09021F-F3E7-2E48-9C8A-75EDBF7DC2D3}" dt="2024-12-02T10:01:11.084" v="15" actId="20577"/>
          <ac:spMkLst>
            <pc:docMk/>
            <pc:sldMk cId="1740374589" sldId="828"/>
            <ac:spMk id="2" creationId="{1428D05E-E0F8-8666-EEB3-50B6B23377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941A27-2D41-4ED5-BB87-5E6D96F0B857}"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BF0EA-FF73-4C91-8BCB-05F18DE3C005}" type="slidenum">
              <a:rPr lang="en-US" smtClean="0"/>
              <a:t>‹N›</a:t>
            </a:fld>
            <a:endParaRPr lang="en-US"/>
          </a:p>
        </p:txBody>
      </p:sp>
    </p:spTree>
    <p:extLst>
      <p:ext uri="{BB962C8B-B14F-4D97-AF65-F5344CB8AC3E}">
        <p14:creationId xmlns:p14="http://schemas.microsoft.com/office/powerpoint/2010/main" val="198113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wi.it/tecnologie-emergenti/internet-of-thing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fabbrica d’automazione, per funzionare correttamente, viene suddivisa per livelli. Questi livelli sono rappresentati dalla piramide d’automazione. </a:t>
            </a:r>
          </a:p>
          <a:p>
            <a:r>
              <a:rPr lang="it-IT" dirty="0"/>
              <a:t>Il livello più basso è il livello che svolge i lavori fisici. È composto da dispositivi, attuatori e sensori.</a:t>
            </a:r>
          </a:p>
          <a:p>
            <a:r>
              <a:rPr lang="it-IT" dirty="0"/>
              <a:t>Il field </a:t>
            </a:r>
            <a:r>
              <a:rPr lang="it-IT" dirty="0" err="1"/>
              <a:t>level</a:t>
            </a:r>
            <a:r>
              <a:rPr lang="it-IT" dirty="0"/>
              <a:t> usa i dispositivi del livello inferiore per controllare la produzione. Principalmente, questo livello una volta ricevuto i dati dai vari dispositivi, prende le decisioni per completare un determinato compito. In questo livello troviamo i PLC che sono computer che eseguono questo compito di monitoraggio e decisione. </a:t>
            </a:r>
          </a:p>
          <a:p>
            <a:r>
              <a:rPr lang="it-IT" dirty="0"/>
              <a:t>Il livello superiore, Supervisory </a:t>
            </a:r>
            <a:r>
              <a:rPr lang="it-IT" dirty="0" err="1"/>
              <a:t>level</a:t>
            </a:r>
            <a:r>
              <a:rPr lang="it-IT" dirty="0"/>
              <a:t>, utilizza SCADA che è una combinazione dei livelli precedenti usati per accedere ai dati e ai sistemi di controllo da una locazione remota.  Principalmente SCADA è un computer che si interfaccia con i PLC per accedere ai dati utili per svolgere analisi.</a:t>
            </a:r>
          </a:p>
          <a:p>
            <a:r>
              <a:rPr lang="it-IT" dirty="0"/>
              <a:t>Il planning </a:t>
            </a:r>
            <a:r>
              <a:rPr lang="it-IT" dirty="0" err="1"/>
              <a:t>level</a:t>
            </a:r>
            <a:r>
              <a:rPr lang="it-IT" dirty="0"/>
              <a:t> utilizza un computer che si chiama Manufacturing </a:t>
            </a:r>
            <a:r>
              <a:rPr lang="it-IT" dirty="0" err="1"/>
              <a:t>Execution</a:t>
            </a:r>
            <a:r>
              <a:rPr lang="it-IT" dirty="0"/>
              <a:t> System (MES). Questo monitora l’intero processo di produzione dal livello più basso fino al suo livello. Questo monitoraggio, permette di vedere effettivamente cosa sta succedendo nella fabbrica e di conseguenza prendere le decisioni giuste considerando i dati.</a:t>
            </a:r>
          </a:p>
          <a:p>
            <a:r>
              <a:rPr lang="it-IT" dirty="0"/>
              <a:t>La punta della piramide, </a:t>
            </a:r>
            <a:r>
              <a:rPr lang="it-IT" dirty="0" err="1"/>
              <a:t>enterprise</a:t>
            </a:r>
            <a:r>
              <a:rPr lang="it-IT" dirty="0"/>
              <a:t> </a:t>
            </a:r>
            <a:r>
              <a:rPr lang="it-IT" dirty="0" err="1"/>
              <a:t>level</a:t>
            </a:r>
            <a:r>
              <a:rPr lang="it-IT" dirty="0"/>
              <a:t>, utilizza Enterprise Resource Planning (ERP) che è un insieme di SW che analizza tutti processi di un’azienda. </a:t>
            </a:r>
            <a:r>
              <a:rPr lang="it-IT" sz="1200" b="0" i="0" kern="1200" dirty="0">
                <a:solidFill>
                  <a:schemeClr val="tx1"/>
                </a:solidFill>
                <a:effectLst/>
                <a:latin typeface="Arial" charset="0"/>
                <a:ea typeface="MS PGothic" panose="020B0600070205080204" pitchFamily="34" charset="-128"/>
                <a:cs typeface="ＭＳ Ｐゴシック" charset="0"/>
              </a:rPr>
              <a:t>Si tratta di un sistema di gestione che integra tutti i processi di business rilevanti di un'azienda (vendite, acquisti, gestione magazzino, contabilità ecc.).</a:t>
            </a:r>
          </a:p>
          <a:p>
            <a:endParaRPr lang="it-IT" sz="1200" b="0" i="0" kern="1200" dirty="0">
              <a:solidFill>
                <a:schemeClr val="tx1"/>
              </a:solidFill>
              <a:effectLst/>
              <a:latin typeface="Arial" charset="0"/>
              <a:ea typeface="MS PGothic" panose="020B0600070205080204" pitchFamily="34" charset="-128"/>
            </a:endParaRPr>
          </a:p>
          <a:p>
            <a:r>
              <a:rPr lang="it-IT" sz="1200" b="0" i="0" kern="1200" dirty="0">
                <a:solidFill>
                  <a:schemeClr val="tx1"/>
                </a:solidFill>
                <a:effectLst/>
                <a:latin typeface="Arial" charset="0"/>
                <a:ea typeface="MS PGothic" panose="020B0600070205080204" pitchFamily="34" charset="-128"/>
              </a:rPr>
              <a:t>I livelli più bassi della piramide sono collegati tra di loro tramite le reti industriali. Queste, a differenza delle reti classiche che abbiamo a casa o in ufficio, devono avere certe caratteristiche per essere utilizzate. Infatti, in questo livello i vari dispositivi hanno tempi di risposta molto brevi e la comunicazione deve essere sicura e quindi vi è la necessità di avere una comunicazione con una latenza bassa e che sia deterministica in quanto Ethernet è non-deterministica il che potrebbe causare perdita di dati e come conseguenza il processo di produzione potrebbe avere comportamenti errati. Per questi motivi, i vari produttori hanno creato diversi </a:t>
            </a:r>
            <a:r>
              <a:rPr lang="it-IT" sz="1200" b="0" i="0" kern="1200" dirty="0" err="1">
                <a:solidFill>
                  <a:schemeClr val="tx1"/>
                </a:solidFill>
                <a:effectLst/>
                <a:latin typeface="Arial" charset="0"/>
                <a:ea typeface="MS PGothic" panose="020B0600070205080204" pitchFamily="34" charset="-128"/>
              </a:rPr>
              <a:t>fieldbus</a:t>
            </a:r>
            <a:r>
              <a:rPr lang="it-IT" sz="1200" b="0" i="0" kern="1200" dirty="0">
                <a:solidFill>
                  <a:schemeClr val="tx1"/>
                </a:solidFill>
                <a:effectLst/>
                <a:latin typeface="Arial" charset="0"/>
                <a:ea typeface="MS PGothic" panose="020B0600070205080204" pitchFamily="34" charset="-128"/>
              </a:rPr>
              <a:t>. Ma questo principalmente è un problema in quanto ci sono diversi standard in circolazione e quindi, in caso di inserimento di nuovi device, questi devono essere compatibili il </a:t>
            </a:r>
            <a:r>
              <a:rPr lang="it-IT" sz="1200" b="0" i="0" kern="1200" dirty="0" err="1">
                <a:solidFill>
                  <a:schemeClr val="tx1"/>
                </a:solidFill>
                <a:effectLst/>
                <a:latin typeface="Arial" charset="0"/>
                <a:ea typeface="MS PGothic" panose="020B0600070205080204" pitchFamily="34" charset="-128"/>
              </a:rPr>
              <a:t>fieldbus</a:t>
            </a:r>
            <a:r>
              <a:rPr lang="it-IT" sz="1200" b="0" i="0" kern="1200" dirty="0">
                <a:solidFill>
                  <a:schemeClr val="tx1"/>
                </a:solidFill>
                <a:effectLst/>
                <a:latin typeface="Arial" charset="0"/>
                <a:ea typeface="MS PGothic" panose="020B0600070205080204" pitchFamily="34" charset="-128"/>
              </a:rPr>
              <a:t> utilizzato. Principalmente ci sono due categorie: </a:t>
            </a:r>
            <a:r>
              <a:rPr lang="it-IT" sz="1200" b="0" i="0" kern="1200" dirty="0" err="1">
                <a:solidFill>
                  <a:schemeClr val="tx1"/>
                </a:solidFill>
                <a:effectLst/>
                <a:latin typeface="Arial" charset="0"/>
                <a:ea typeface="MS PGothic" panose="020B0600070205080204" pitchFamily="34" charset="-128"/>
              </a:rPr>
              <a:t>fieldbus</a:t>
            </a:r>
            <a:r>
              <a:rPr lang="it-IT" sz="1200" b="0" i="0" kern="1200" dirty="0">
                <a:solidFill>
                  <a:schemeClr val="tx1"/>
                </a:solidFill>
                <a:effectLst/>
                <a:latin typeface="Arial" charset="0"/>
                <a:ea typeface="MS PGothic" panose="020B0600070205080204" pitchFamily="34" charset="-128"/>
              </a:rPr>
              <a:t> e industrial ethernet. </a:t>
            </a:r>
          </a:p>
          <a:p>
            <a:r>
              <a:rPr lang="it-IT" sz="1200" b="0" i="0" kern="1200" dirty="0">
                <a:solidFill>
                  <a:schemeClr val="tx1"/>
                </a:solidFill>
                <a:effectLst/>
                <a:latin typeface="Arial" charset="0"/>
                <a:ea typeface="MS PGothic" panose="020B0600070205080204" pitchFamily="34" charset="-128"/>
              </a:rPr>
              <a:t>Negli ultimi anni la IEEE ha standardizzato un nuovo protocollo che si basa su Ethernet che è in grado di sostituire tutti questi protocolli siccome tutti hanno requisiti simili. Questo nuovo </a:t>
            </a:r>
            <a:r>
              <a:rPr lang="it-IT" sz="1200" b="0" i="0" kern="1200" dirty="0" err="1">
                <a:solidFill>
                  <a:schemeClr val="tx1"/>
                </a:solidFill>
                <a:effectLst/>
                <a:latin typeface="Arial" charset="0"/>
                <a:ea typeface="MS PGothic" panose="020B0600070205080204" pitchFamily="34" charset="-128"/>
              </a:rPr>
              <a:t>protocolo</a:t>
            </a:r>
            <a:r>
              <a:rPr lang="it-IT" sz="1200" b="0" i="0" kern="1200" dirty="0">
                <a:solidFill>
                  <a:schemeClr val="tx1"/>
                </a:solidFill>
                <a:effectLst/>
                <a:latin typeface="Arial" charset="0"/>
                <a:ea typeface="MS PGothic" panose="020B0600070205080204" pitchFamily="34" charset="-128"/>
              </a:rPr>
              <a:t> si chiama Time-Sensitive Networking (TSN) e principalmente questo permette di avere una comunicazione real-time deterministica. </a:t>
            </a:r>
          </a:p>
          <a:p>
            <a:endParaRPr lang="it-IT" sz="1200" b="0" i="0" kern="1200" dirty="0">
              <a:solidFill>
                <a:schemeClr val="tx1"/>
              </a:solidFill>
              <a:effectLst/>
              <a:latin typeface="Arial" charset="0"/>
              <a:ea typeface="MS PGothic" panose="020B0600070205080204" pitchFamily="34" charset="-128"/>
            </a:endParaRPr>
          </a:p>
          <a:p>
            <a:r>
              <a:rPr lang="it-IT" sz="1200" b="0" i="0" kern="1200" dirty="0">
                <a:solidFill>
                  <a:schemeClr val="tx1"/>
                </a:solidFill>
                <a:effectLst/>
                <a:latin typeface="Arial" charset="0"/>
                <a:ea typeface="MS PGothic" panose="020B0600070205080204" pitchFamily="34" charset="-128"/>
              </a:rPr>
              <a:t>Quindi, vi è la necessità di avere uno standard di comunicazione che sia in grado di coprire tutta la piramide e che sia </a:t>
            </a:r>
            <a:r>
              <a:rPr lang="it-IT" sz="1200" b="0" i="0" kern="1200" dirty="0" err="1">
                <a:solidFill>
                  <a:schemeClr val="tx1"/>
                </a:solidFill>
                <a:effectLst/>
                <a:latin typeface="Arial" charset="0"/>
                <a:ea typeface="MS PGothic" panose="020B0600070205080204" pitchFamily="34" charset="-128"/>
              </a:rPr>
              <a:t>vendor-independent</a:t>
            </a:r>
            <a:r>
              <a:rPr lang="it-IT" sz="1200" b="0" i="0" kern="1200" dirty="0">
                <a:solidFill>
                  <a:schemeClr val="tx1"/>
                </a:solidFill>
                <a:effectLst/>
                <a:latin typeface="Arial" charset="0"/>
                <a:ea typeface="MS PGothic" panose="020B0600070205080204" pitchFamily="34" charset="-128"/>
              </a:rPr>
              <a:t>, ovvero non dipenda da un particolare veditore.</a:t>
            </a: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r>
              <a:rPr lang="it-IT" dirty="0"/>
              <a:t>Una fabbrica d’automazione, per funzionare correttamente, viene suddivisa per livelli. Questi livelli sono rappresentati dalla piramide d’automazione.  Questa piramide è una rappresentazione dei diversi livelli di automazione in una fabbrica. </a:t>
            </a:r>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sz="1200" b="0" i="0" kern="1200" dirty="0">
              <a:solidFill>
                <a:schemeClr val="tx1"/>
              </a:solidFill>
              <a:effectLst/>
              <a:latin typeface="Arial" charset="0"/>
              <a:ea typeface="MS PGothic" panose="020B0600070205080204" pitchFamily="34" charset="-128"/>
            </a:endParaRPr>
          </a:p>
          <a:p>
            <a:endParaRPr lang="it-IT"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4</a:t>
            </a:fld>
            <a:endParaRPr lang="nl-NL" altLang="it-IT"/>
          </a:p>
        </p:txBody>
      </p:sp>
    </p:spTree>
    <p:extLst>
      <p:ext uri="{BB962C8B-B14F-4D97-AF65-F5344CB8AC3E}">
        <p14:creationId xmlns:p14="http://schemas.microsoft.com/office/powerpoint/2010/main" val="253848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US" noProof="0" dirty="0"/>
              <a:t>device: the things that are dislocated in our homes, on production lines, on the streets, …</a:t>
            </a:r>
          </a:p>
          <a:p>
            <a:pPr marL="228600" indent="-228600">
              <a:buAutoNum type="arabicPeriod"/>
            </a:pPr>
            <a:r>
              <a:rPr lang="en-US" noProof="0" dirty="0"/>
              <a:t>The ways in which the things communicate between each others and to the cloud</a:t>
            </a:r>
          </a:p>
          <a:p>
            <a:pPr marL="228600" indent="-228600">
              <a:buAutoNum type="arabicPeriod"/>
            </a:pPr>
            <a:r>
              <a:rPr lang="en-US" noProof="0" dirty="0"/>
              <a:t>Core: situated in the cloud, provides enough processing power, storage and network capabilities to communicate with the things</a:t>
            </a:r>
          </a:p>
          <a:p>
            <a:pPr marL="228600" indent="-228600">
              <a:buAutoNum type="arabicPeriod"/>
            </a:pPr>
            <a:r>
              <a:rPr lang="en-US" noProof="0" dirty="0"/>
              <a:t>Analytics: in the cloud, all the services that allow to make reports, aggregate data, …</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19</a:t>
            </a:fld>
            <a:endParaRPr lang="nl-NL" altLang="it-IT"/>
          </a:p>
        </p:txBody>
      </p:sp>
    </p:spTree>
    <p:extLst>
      <p:ext uri="{BB962C8B-B14F-4D97-AF65-F5344CB8AC3E}">
        <p14:creationId xmlns:p14="http://schemas.microsoft.com/office/powerpoint/2010/main" val="266233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US" noProof="0" dirty="0"/>
              <a:t>Devices are the things: small with a minimum processing power, a way to communicate with the network, and sensors/actuators</a:t>
            </a:r>
          </a:p>
          <a:p>
            <a:pPr marL="0" indent="0">
              <a:buNone/>
            </a:pPr>
            <a:r>
              <a:rPr lang="en-US" noProof="0" dirty="0"/>
              <a:t>…</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20</a:t>
            </a:fld>
            <a:endParaRPr lang="nl-NL" altLang="it-IT"/>
          </a:p>
        </p:txBody>
      </p:sp>
    </p:spTree>
    <p:extLst>
      <p:ext uri="{BB962C8B-B14F-4D97-AF65-F5344CB8AC3E}">
        <p14:creationId xmlns:p14="http://schemas.microsoft.com/office/powerpoint/2010/main" val="261268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Regarding communication, we have two main strategies: direct and gateway internet access</a:t>
            </a:r>
          </a:p>
          <a:p>
            <a:r>
              <a:rPr lang="en-US" noProof="0" dirty="0"/>
              <a:t>The gateway in some cases is a smartphone (example in Smart Healthcare: the smartphone collects data from the thing and uploads them to the cloud)</a:t>
            </a:r>
          </a:p>
          <a:p>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21</a:t>
            </a:fld>
            <a:endParaRPr lang="nl-NL" altLang="it-IT"/>
          </a:p>
        </p:txBody>
      </p:sp>
    </p:spTree>
    <p:extLst>
      <p:ext uri="{BB962C8B-B14F-4D97-AF65-F5344CB8AC3E}">
        <p14:creationId xmlns:p14="http://schemas.microsoft.com/office/powerpoint/2010/main" val="164108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Applicative protocols: IoT typical MQTT/AMQP, with very small footprint. Client server model with pub sub of messages.</a:t>
            </a:r>
          </a:p>
          <a:p>
            <a:r>
              <a:rPr lang="en-US" noProof="0" dirty="0"/>
              <a:t>Needs only a connection: different QoS available</a:t>
            </a:r>
          </a:p>
          <a:p>
            <a:endParaRPr lang="en-US" noProof="0" dirty="0"/>
          </a:p>
          <a:p>
            <a:r>
              <a:rPr lang="en-US" noProof="0" dirty="0"/>
              <a:t>OPC UA emerging standard in industry! Aims to </a:t>
            </a:r>
            <a:r>
              <a:rPr lang="en-US" noProof="0" dirty="0" err="1"/>
              <a:t>realise</a:t>
            </a:r>
            <a:r>
              <a:rPr lang="en-US" noProof="0" dirty="0"/>
              <a:t> interoperability between different solutions (Siemens, </a:t>
            </a:r>
            <a:r>
              <a:rPr lang="en-US" noProof="0" dirty="0" err="1"/>
              <a:t>Bechoff</a:t>
            </a:r>
            <a:r>
              <a:rPr lang="en-US" noProof="0" dirty="0"/>
              <a:t>, …) -&gt; client server/pub sub models with a well defined data model</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22</a:t>
            </a:fld>
            <a:endParaRPr lang="nl-NL" altLang="it-IT"/>
          </a:p>
        </p:txBody>
      </p:sp>
    </p:spTree>
    <p:extLst>
      <p:ext uri="{BB962C8B-B14F-4D97-AF65-F5344CB8AC3E}">
        <p14:creationId xmlns:p14="http://schemas.microsoft.com/office/powerpoint/2010/main" val="2264440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The core is situated in some cloud, like Microsoft Azure, Amazon AWS, …</a:t>
            </a:r>
          </a:p>
          <a:p>
            <a:r>
              <a:rPr lang="en-US" noProof="0" dirty="0"/>
              <a:t>Different layers. The first is the protocol gateway, which allows the cloud to support multiple IoT protocols, translating the automatically.</a:t>
            </a:r>
          </a:p>
          <a:p>
            <a:r>
              <a:rPr lang="en-US" noProof="0" dirty="0"/>
              <a:t>Messaging Middleware perform message passing between nodes.</a:t>
            </a:r>
          </a:p>
          <a:p>
            <a:r>
              <a:rPr lang="en-US" noProof="0" dirty="0"/>
              <a:t>Data filtering can be enabled or not: allows to discard useless data or to perform aggregations</a:t>
            </a:r>
          </a:p>
          <a:p>
            <a:r>
              <a:rPr lang="en-US" noProof="0" dirty="0"/>
              <a:t>Finally, the mega database. (NoSQL typically)</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23</a:t>
            </a:fld>
            <a:endParaRPr lang="nl-NL" altLang="it-IT"/>
          </a:p>
        </p:txBody>
      </p:sp>
    </p:spTree>
    <p:extLst>
      <p:ext uri="{BB962C8B-B14F-4D97-AF65-F5344CB8AC3E}">
        <p14:creationId xmlns:p14="http://schemas.microsoft.com/office/powerpoint/2010/main" val="1525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25</a:t>
            </a:fld>
            <a:endParaRPr lang="nl-NL" altLang="it-IT"/>
          </a:p>
        </p:txBody>
      </p:sp>
    </p:spTree>
    <p:extLst>
      <p:ext uri="{BB962C8B-B14F-4D97-AF65-F5344CB8AC3E}">
        <p14:creationId xmlns:p14="http://schemas.microsoft.com/office/powerpoint/2010/main" val="2112015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26</a:t>
            </a:fld>
            <a:endParaRPr lang="nl-NL" altLang="it-IT"/>
          </a:p>
        </p:txBody>
      </p:sp>
    </p:spTree>
    <p:extLst>
      <p:ext uri="{BB962C8B-B14F-4D97-AF65-F5344CB8AC3E}">
        <p14:creationId xmlns:p14="http://schemas.microsoft.com/office/powerpoint/2010/main" val="893345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analytics: three layers</a:t>
            </a:r>
          </a:p>
          <a:p>
            <a:r>
              <a:rPr lang="en-US" dirty="0"/>
              <a:t>1 Stream: analyze </a:t>
            </a:r>
            <a:r>
              <a:rPr lang="en-US" dirty="0" err="1"/>
              <a:t>infos</a:t>
            </a:r>
            <a:r>
              <a:rPr lang="en-US" dirty="0"/>
              <a:t>, compute them, aggregate data</a:t>
            </a:r>
          </a:p>
          <a:p>
            <a:r>
              <a:rPr lang="en-US" dirty="0"/>
              <a:t>2 Machine learning: </a:t>
            </a:r>
            <a:r>
              <a:rPr lang="en-US" noProof="0" dirty="0"/>
              <a:t>”how we make computers learn from data using various algorithms without explicitly programming it, so it can provide the required outcome”, three kinds</a:t>
            </a:r>
          </a:p>
          <a:p>
            <a:r>
              <a:rPr lang="en-US" noProof="0" dirty="0"/>
              <a:t>3 Services that invoke the required action based on analyzed data</a:t>
            </a:r>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27</a:t>
            </a:fld>
            <a:endParaRPr lang="nl-NL" altLang="it-IT"/>
          </a:p>
        </p:txBody>
      </p:sp>
    </p:spTree>
    <p:extLst>
      <p:ext uri="{BB962C8B-B14F-4D97-AF65-F5344CB8AC3E}">
        <p14:creationId xmlns:p14="http://schemas.microsoft.com/office/powerpoint/2010/main" val="4138304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All solutions are usually composed of two parts:</a:t>
            </a:r>
          </a:p>
          <a:p>
            <a:r>
              <a:rPr lang="en-US" noProof="0" dirty="0"/>
              <a:t>1 A </a:t>
            </a:r>
            <a:r>
              <a:rPr lang="en-US" noProof="0" dirty="0" err="1"/>
              <a:t>dashbord</a:t>
            </a:r>
            <a:r>
              <a:rPr lang="en-US" noProof="0" dirty="0"/>
              <a:t> located in the cloud (usually) that allow to control and configure the service</a:t>
            </a:r>
          </a:p>
          <a:p>
            <a:r>
              <a:rPr lang="en-US" noProof="0" dirty="0"/>
              <a:t>2 one or more solutions to connect to the cloud platform and send/receive data: open libraries or </a:t>
            </a:r>
            <a:r>
              <a:rPr lang="en-US" noProof="0" dirty="0" err="1"/>
              <a:t>IIoT</a:t>
            </a:r>
            <a:r>
              <a:rPr lang="en-US" noProof="0" dirty="0"/>
              <a:t> gateways</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29</a:t>
            </a:fld>
            <a:endParaRPr lang="nl-NL" altLang="it-IT"/>
          </a:p>
        </p:txBody>
      </p:sp>
    </p:spTree>
    <p:extLst>
      <p:ext uri="{BB962C8B-B14F-4D97-AF65-F5344CB8AC3E}">
        <p14:creationId xmlns:p14="http://schemas.microsoft.com/office/powerpoint/2010/main" val="110319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Siemens has its solution which is very easy to configure and flexible.</a:t>
            </a:r>
          </a:p>
          <a:p>
            <a:r>
              <a:rPr lang="en-US" noProof="0" dirty="0"/>
              <a:t>The dashboard allows, through apps developed by Siemens and third party entities, to do every computation and visualization</a:t>
            </a:r>
          </a:p>
          <a:p>
            <a:r>
              <a:rPr lang="en-US" noProof="0" dirty="0"/>
              <a:t>Different data sources are supported: starting from </a:t>
            </a:r>
            <a:r>
              <a:rPr lang="en-US" noProof="0" dirty="0" err="1"/>
              <a:t>MindConnect</a:t>
            </a:r>
            <a:r>
              <a:rPr lang="en-US" noProof="0" dirty="0"/>
              <a:t> Nano and IoT2040, which connects directly to PLCs, to a open source library to custom devices to IoT extensions that allows to interface with other things.</a:t>
            </a:r>
          </a:p>
          <a:p>
            <a:r>
              <a:rPr lang="en-US" noProof="0" dirty="0"/>
              <a:t>It is also possible to extract data from Oracle Databases, SAP solutions, … </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30</a:t>
            </a:fld>
            <a:endParaRPr lang="nl-NL" altLang="it-IT"/>
          </a:p>
        </p:txBody>
      </p:sp>
    </p:spTree>
    <p:extLst>
      <p:ext uri="{BB962C8B-B14F-4D97-AF65-F5344CB8AC3E}">
        <p14:creationId xmlns:p14="http://schemas.microsoft.com/office/powerpoint/2010/main" val="143319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soluzione è offerta da OPC UA. Ma con il classico modello client/server, che negli anni è diventato uno standard per i livelli superiori della piramide, non era abbastanza performante per rimpiazzare le differenti tecnologie presenti nel livello più basso della piramide che, come sappiamo devono essere deterministici ed a bassa latenza. Di conseguenza, la OPC Foundation nel marzo 2018 ha rilasciato un’ulteriore specifica che si aggiunge alle altre 13 già presenti, ed introdusse un nuovo modello di comunicazione chiamato OPC UA PubSub. </a:t>
            </a:r>
          </a:p>
          <a:p>
            <a:endParaRPr lang="it-IT"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a:effectLst/>
              </a:rPr>
              <a:t>In questo schema ci sono due attori: publisher e </a:t>
            </a:r>
            <a:r>
              <a:rPr lang="it-IT" dirty="0" err="1">
                <a:effectLst/>
              </a:rPr>
              <a:t>subscriber</a:t>
            </a:r>
            <a:r>
              <a:rPr lang="it-IT" dirty="0">
                <a:effectLst/>
              </a:rPr>
              <a:t>. Il primo è quello che produce informazioni e il secondo è quello che le consuma. L’obiettivo principale di questo pattern di comunicazione è quello di disaccoppiare la comunicazione diretta tra i vari publisher e sub, infatti un publisher non ha bisogno di sapere chi ha necessita le sue informazioni e il sub sa solo quali informazioni ha bisogno senza sapere come vengono inviate a lui. Questo modello è scalabile, Infatti, permette una comunicazione uno a molti e molti a molti. Per far comunicare questi i vari pub con i vari sub si utilizzano i MOM. Questi principalmente hanno l’obiettivo di fare da tramite. </a:t>
            </a:r>
            <a:r>
              <a:rPr lang="it-IT" sz="1200" b="0" i="0" kern="1200" dirty="0">
                <a:solidFill>
                  <a:schemeClr val="tx1"/>
                </a:solidFill>
                <a:effectLst/>
                <a:latin typeface="Arial" charset="0"/>
                <a:ea typeface="MS PGothic" panose="020B0600070205080204" pitchFamily="34" charset="-128"/>
                <a:cs typeface="ＭＳ Ｐゴシック" charset="0"/>
              </a:rPr>
              <a:t>Il mittente di un messaggio non deve essere consapevole dell'identità dei destinatari esso si limita a "pubblicare" il proprio messaggio al MOM. I destinatari si rivolgono a loro volta al MOM "abbonandosi" alla ricezione di messaggi. Il MOM quindi inoltra ogni messaggio inviato da un </a:t>
            </a:r>
            <a:r>
              <a:rPr lang="it-IT" sz="1200" b="0" i="1" kern="1200" dirty="0">
                <a:solidFill>
                  <a:schemeClr val="tx1"/>
                </a:solidFill>
                <a:effectLst/>
                <a:latin typeface="Arial" charset="0"/>
                <a:ea typeface="MS PGothic" panose="020B0600070205080204" pitchFamily="34" charset="-128"/>
                <a:cs typeface="ＭＳ Ｐゴシック" charset="0"/>
              </a:rPr>
              <a:t>publisher</a:t>
            </a:r>
            <a:r>
              <a:rPr lang="it-IT" sz="1200" b="0" i="0" kern="1200" dirty="0">
                <a:solidFill>
                  <a:schemeClr val="tx1"/>
                </a:solidFill>
                <a:effectLst/>
                <a:latin typeface="Arial" charset="0"/>
                <a:ea typeface="MS PGothic" panose="020B0600070205080204" pitchFamily="34" charset="-128"/>
                <a:cs typeface="ＭＳ Ｐゴシック" charset="0"/>
              </a:rPr>
              <a:t> a tutti i </a:t>
            </a:r>
            <a:r>
              <a:rPr lang="it-IT" sz="1200" b="0" i="1" kern="1200" dirty="0" err="1">
                <a:solidFill>
                  <a:schemeClr val="tx1"/>
                </a:solidFill>
                <a:effectLst/>
                <a:latin typeface="Arial" charset="0"/>
                <a:ea typeface="MS PGothic" panose="020B0600070205080204" pitchFamily="34" charset="-128"/>
                <a:cs typeface="ＭＳ Ｐゴシック" charset="0"/>
              </a:rPr>
              <a:t>subscriber</a:t>
            </a:r>
            <a:r>
              <a:rPr lang="it-IT" sz="1200" b="0" i="0" kern="1200" dirty="0">
                <a:solidFill>
                  <a:schemeClr val="tx1"/>
                </a:solidFill>
                <a:effectLst/>
                <a:latin typeface="Arial" charset="0"/>
                <a:ea typeface="MS PGothic" panose="020B0600070205080204" pitchFamily="34" charset="-128"/>
                <a:cs typeface="ＭＳ Ｐゴシック" charset="0"/>
              </a:rPr>
              <a:t> interessati a quel messaggio. In genere, il meccanismo di sottoscrizione consente ai </a:t>
            </a:r>
            <a:r>
              <a:rPr lang="it-IT" sz="1200" b="0" i="0" kern="1200" dirty="0" err="1">
                <a:solidFill>
                  <a:schemeClr val="tx1"/>
                </a:solidFill>
                <a:effectLst/>
                <a:latin typeface="Arial" charset="0"/>
                <a:ea typeface="MS PGothic" panose="020B0600070205080204" pitchFamily="34" charset="-128"/>
                <a:cs typeface="ＭＳ Ｐゴシック" charset="0"/>
              </a:rPr>
              <a:t>subscriber</a:t>
            </a:r>
            <a:r>
              <a:rPr lang="it-IT" sz="1200" b="0" i="0" kern="1200" dirty="0">
                <a:solidFill>
                  <a:schemeClr val="tx1"/>
                </a:solidFill>
                <a:effectLst/>
                <a:latin typeface="Arial" charset="0"/>
                <a:ea typeface="MS PGothic" panose="020B0600070205080204" pitchFamily="34" charset="-128"/>
                <a:cs typeface="ＭＳ Ｐゴシック" charset="0"/>
              </a:rPr>
              <a:t> di precisare nel modo più specifico possibile a quali messaggi sono interessati. Per esempio, un </a:t>
            </a:r>
            <a:r>
              <a:rPr lang="it-IT" sz="1200" b="0" i="1" kern="1200" dirty="0" err="1">
                <a:solidFill>
                  <a:schemeClr val="tx1"/>
                </a:solidFill>
                <a:effectLst/>
                <a:latin typeface="Arial" charset="0"/>
                <a:ea typeface="MS PGothic" panose="020B0600070205080204" pitchFamily="34" charset="-128"/>
                <a:cs typeface="ＭＳ Ｐゴシック" charset="0"/>
              </a:rPr>
              <a:t>subscriber</a:t>
            </a:r>
            <a:r>
              <a:rPr lang="it-IT" sz="1200" b="0" i="0" kern="1200" dirty="0">
                <a:solidFill>
                  <a:schemeClr val="tx1"/>
                </a:solidFill>
                <a:effectLst/>
                <a:latin typeface="Arial" charset="0"/>
                <a:ea typeface="MS PGothic" panose="020B0600070205080204" pitchFamily="34" charset="-128"/>
                <a:cs typeface="ＭＳ Ｐゴシック" charset="0"/>
              </a:rPr>
              <a:t> potrebbe "abbonarsi" solo alla ricezione di messaggi da determinati </a:t>
            </a:r>
            <a:r>
              <a:rPr lang="it-IT" sz="1200" b="0" i="1" kern="1200" dirty="0">
                <a:solidFill>
                  <a:schemeClr val="tx1"/>
                </a:solidFill>
                <a:effectLst/>
                <a:latin typeface="Arial" charset="0"/>
                <a:ea typeface="MS PGothic" panose="020B0600070205080204" pitchFamily="34" charset="-128"/>
                <a:cs typeface="ＭＳ Ｐゴシック" charset="0"/>
              </a:rPr>
              <a:t>publisher</a:t>
            </a:r>
            <a:r>
              <a:rPr lang="it-IT" sz="1200" b="0" i="0" kern="1200" dirty="0">
                <a:solidFill>
                  <a:schemeClr val="tx1"/>
                </a:solidFill>
                <a:effectLst/>
                <a:latin typeface="Arial" charset="0"/>
                <a:ea typeface="MS PGothic" panose="020B0600070205080204" pitchFamily="34" charset="-128"/>
                <a:cs typeface="ＭＳ Ｐゴシック" charset="0"/>
              </a:rPr>
              <a:t>, oppure aventi certe caratteristiche.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b="0" i="0" kern="1200" dirty="0">
              <a:solidFill>
                <a:schemeClr val="tx1"/>
              </a:solidFill>
              <a:effectLst/>
              <a:latin typeface="Arial" charset="0"/>
              <a:ea typeface="MS PGothic"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b="0" i="0" kern="1200" dirty="0">
                <a:solidFill>
                  <a:schemeClr val="tx1"/>
                </a:solidFill>
                <a:effectLst/>
                <a:latin typeface="Arial" charset="0"/>
                <a:ea typeface="MS PGothic" panose="020B0600070205080204" pitchFamily="34" charset="-128"/>
              </a:rPr>
              <a:t>Nella specifica del PubSub di OPC, inoltre, è possibile distinguere due tipologie di MOM: Broker-</a:t>
            </a:r>
            <a:r>
              <a:rPr lang="it-IT" sz="1200" b="0" i="0" kern="1200" dirty="0" err="1">
                <a:solidFill>
                  <a:schemeClr val="tx1"/>
                </a:solidFill>
                <a:effectLst/>
                <a:latin typeface="Arial" charset="0"/>
                <a:ea typeface="MS PGothic" panose="020B0600070205080204" pitchFamily="34" charset="-128"/>
              </a:rPr>
              <a:t>based</a:t>
            </a:r>
            <a:r>
              <a:rPr lang="it-IT" sz="1200" b="0" i="0" kern="1200" dirty="0">
                <a:solidFill>
                  <a:schemeClr val="tx1"/>
                </a:solidFill>
                <a:effectLst/>
                <a:latin typeface="Arial" charset="0"/>
                <a:ea typeface="MS PGothic" panose="020B0600070205080204" pitchFamily="34" charset="-128"/>
              </a:rPr>
              <a:t> e broker-</a:t>
            </a:r>
            <a:r>
              <a:rPr lang="it-IT" sz="1200" b="0" i="0" kern="1200" dirty="0" err="1">
                <a:solidFill>
                  <a:schemeClr val="tx1"/>
                </a:solidFill>
                <a:effectLst/>
                <a:latin typeface="Arial" charset="0"/>
                <a:ea typeface="MS PGothic" panose="020B0600070205080204" pitchFamily="34" charset="-128"/>
              </a:rPr>
              <a:t>less</a:t>
            </a:r>
            <a:r>
              <a:rPr lang="it-IT" sz="1200" b="0" i="0" kern="1200" dirty="0">
                <a:solidFill>
                  <a:schemeClr val="tx1"/>
                </a:solidFill>
                <a:effectLst/>
                <a:latin typeface="Arial" charset="0"/>
                <a:ea typeface="MS PGothic" panose="020B0600070205080204" pitchFamily="34"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b="0" i="0" kern="1200" dirty="0">
                <a:solidFill>
                  <a:schemeClr val="tx1"/>
                </a:solidFill>
                <a:effectLst/>
                <a:latin typeface="Arial" charset="0"/>
                <a:ea typeface="MS PGothic" panose="020B0600070205080204" pitchFamily="34" charset="-128"/>
              </a:rPr>
              <a:t>Broker-</a:t>
            </a:r>
            <a:r>
              <a:rPr lang="it-IT" sz="1200" b="0" i="0" kern="1200" dirty="0" err="1">
                <a:solidFill>
                  <a:schemeClr val="tx1"/>
                </a:solidFill>
                <a:effectLst/>
                <a:latin typeface="Arial" charset="0"/>
                <a:ea typeface="MS PGothic" panose="020B0600070205080204" pitchFamily="34" charset="-128"/>
              </a:rPr>
              <a:t>based</a:t>
            </a:r>
            <a:r>
              <a:rPr lang="it-IT" sz="1200" b="0" i="0" kern="1200" dirty="0">
                <a:solidFill>
                  <a:schemeClr val="tx1"/>
                </a:solidFill>
                <a:effectLst/>
                <a:latin typeface="Arial" charset="0"/>
                <a:ea typeface="MS PGothic" panose="020B0600070205080204" pitchFamily="34" charset="-128"/>
              </a:rPr>
              <a:t> è il classico </a:t>
            </a:r>
            <a:r>
              <a:rPr lang="it-IT" sz="1200" b="0" i="0" kern="1200" dirty="0" err="1">
                <a:solidFill>
                  <a:schemeClr val="tx1"/>
                </a:solidFill>
                <a:effectLst/>
                <a:latin typeface="Arial" charset="0"/>
                <a:ea typeface="MS PGothic" panose="020B0600070205080204" pitchFamily="34" charset="-128"/>
              </a:rPr>
              <a:t>dispatcher</a:t>
            </a:r>
            <a:r>
              <a:rPr lang="it-IT" sz="1200" b="0" i="0" kern="1200" dirty="0">
                <a:solidFill>
                  <a:schemeClr val="tx1"/>
                </a:solidFill>
                <a:effectLst/>
                <a:latin typeface="Arial" charset="0"/>
                <a:ea typeface="MS PGothic" panose="020B0600070205080204" pitchFamily="34" charset="-128"/>
              </a:rPr>
              <a:t> che viene utilizzato dalle applicazioni. Qui, vi è un server che fa da tramite e i messaggi sono gestiti tutti da lui. Offre code in cui </a:t>
            </a:r>
            <a:r>
              <a:rPr lang="it-IT" sz="1200" b="0" i="0" kern="1200" dirty="0" err="1">
                <a:solidFill>
                  <a:schemeClr val="tx1"/>
                </a:solidFill>
                <a:effectLst/>
                <a:latin typeface="Arial" charset="0"/>
                <a:ea typeface="MS PGothic" panose="020B0600070205080204" pitchFamily="34" charset="-128"/>
              </a:rPr>
              <a:t>publicare</a:t>
            </a:r>
            <a:r>
              <a:rPr lang="it-IT" sz="1200" b="0" i="0" kern="1200" dirty="0">
                <a:solidFill>
                  <a:schemeClr val="tx1"/>
                </a:solidFill>
                <a:effectLst/>
                <a:latin typeface="Arial" charset="0"/>
                <a:ea typeface="MS PGothic" panose="020B0600070205080204" pitchFamily="34" charset="-128"/>
              </a:rPr>
              <a:t> e sottoscrivere aggiornamenti. </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b="0" i="0" kern="1200" dirty="0">
                <a:solidFill>
                  <a:schemeClr val="tx1"/>
                </a:solidFill>
                <a:effectLst/>
                <a:latin typeface="Arial" charset="0"/>
                <a:ea typeface="MS PGothic" panose="020B0600070205080204" pitchFamily="34" charset="-128"/>
              </a:rPr>
              <a:t>Broker-</a:t>
            </a:r>
            <a:r>
              <a:rPr lang="it-IT" sz="1200" b="0" i="0" kern="1200" dirty="0" err="1">
                <a:solidFill>
                  <a:schemeClr val="tx1"/>
                </a:solidFill>
                <a:effectLst/>
                <a:latin typeface="Arial" charset="0"/>
                <a:ea typeface="MS PGothic" panose="020B0600070205080204" pitchFamily="34" charset="-128"/>
              </a:rPr>
              <a:t>less</a:t>
            </a:r>
            <a:r>
              <a:rPr lang="it-IT" sz="1200" b="0" i="0" kern="1200" dirty="0">
                <a:solidFill>
                  <a:schemeClr val="tx1"/>
                </a:solidFill>
                <a:effectLst/>
                <a:latin typeface="Arial" charset="0"/>
                <a:ea typeface="MS PGothic" panose="020B0600070205080204" pitchFamily="34" charset="-128"/>
              </a:rPr>
              <a:t> come dice il termine non utilizza il broker ovvero un terzo attore che fa da tramite. Infatti, qui si utilizza l’infrastruttura della rete (switch, router) e indirizzi </a:t>
            </a:r>
            <a:r>
              <a:rPr lang="it-IT" sz="1200" b="0" i="0" kern="1200" dirty="0" err="1">
                <a:solidFill>
                  <a:schemeClr val="tx1"/>
                </a:solidFill>
                <a:effectLst/>
                <a:latin typeface="Arial" charset="0"/>
                <a:ea typeface="MS PGothic" panose="020B0600070205080204" pitchFamily="34" charset="-128"/>
              </a:rPr>
              <a:t>multicast</a:t>
            </a:r>
            <a:r>
              <a:rPr lang="it-IT" sz="1200" b="0" i="0" kern="1200" dirty="0">
                <a:solidFill>
                  <a:schemeClr val="tx1"/>
                </a:solidFill>
                <a:effectLst/>
                <a:latin typeface="Arial" charset="0"/>
                <a:ea typeface="MS PGothic" panose="020B0600070205080204" pitchFamily="34" charset="-128"/>
              </a:rPr>
              <a:t> per comunicare con i vari attori. Principalmente, il messaggio viene consegnato a tutti quelli che appartengono ad un certo indirizzo </a:t>
            </a:r>
            <a:r>
              <a:rPr lang="it-IT" sz="1200" b="0" i="0" kern="1200" dirty="0" err="1">
                <a:solidFill>
                  <a:schemeClr val="tx1"/>
                </a:solidFill>
                <a:effectLst/>
                <a:latin typeface="Arial" charset="0"/>
                <a:ea typeface="MS PGothic" panose="020B0600070205080204" pitchFamily="34" charset="-128"/>
              </a:rPr>
              <a:t>multicast</a:t>
            </a:r>
            <a:r>
              <a:rPr lang="it-IT" sz="1200" b="0" i="0" kern="1200" dirty="0">
                <a:solidFill>
                  <a:schemeClr val="tx1"/>
                </a:solidFill>
                <a:effectLst/>
                <a:latin typeface="Arial" charset="0"/>
                <a:ea typeface="MS PGothic" panose="020B0600070205080204" pitchFamily="34" charset="-128"/>
              </a:rPr>
              <a:t>. Il due vantaggi di questa tipologia: non necessità di </a:t>
            </a:r>
            <a:r>
              <a:rPr lang="it-IT" sz="1200" b="0" i="0" kern="1200" dirty="0" err="1">
                <a:solidFill>
                  <a:schemeClr val="tx1"/>
                </a:solidFill>
                <a:effectLst/>
                <a:latin typeface="Arial" charset="0"/>
                <a:ea typeface="MS PGothic" panose="020B0600070205080204" pitchFamily="34" charset="-128"/>
              </a:rPr>
              <a:t>hw</a:t>
            </a:r>
            <a:r>
              <a:rPr lang="it-IT" sz="1200" b="0" i="0" kern="1200" dirty="0">
                <a:solidFill>
                  <a:schemeClr val="tx1"/>
                </a:solidFill>
                <a:effectLst/>
                <a:latin typeface="Arial" charset="0"/>
                <a:ea typeface="MS PGothic" panose="020B0600070205080204" pitchFamily="34" charset="-128"/>
              </a:rPr>
              <a:t> aggiuntivo per la funzione di </a:t>
            </a:r>
            <a:r>
              <a:rPr lang="it-IT" sz="1200" b="0" i="0" kern="1200" dirty="0" err="1">
                <a:solidFill>
                  <a:schemeClr val="tx1"/>
                </a:solidFill>
                <a:effectLst/>
                <a:latin typeface="Arial" charset="0"/>
                <a:ea typeface="MS PGothic" panose="020B0600070205080204" pitchFamily="34" charset="-128"/>
              </a:rPr>
              <a:t>mom</a:t>
            </a:r>
            <a:r>
              <a:rPr lang="it-IT" sz="1200" b="0" i="0" kern="1200" dirty="0">
                <a:solidFill>
                  <a:schemeClr val="tx1"/>
                </a:solidFill>
                <a:effectLst/>
                <a:latin typeface="Arial" charset="0"/>
                <a:ea typeface="MS PGothic" panose="020B0600070205080204" pitchFamily="34" charset="-128"/>
              </a:rPr>
              <a:t>, e riduzione overhead e latenza grazie alla comunicazione diretta senza un terzo elemento.</a:t>
            </a:r>
            <a:endParaRPr lang="it-IT" dirty="0"/>
          </a:p>
          <a:p>
            <a:endParaRPr lang="it-IT"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5</a:t>
            </a:fld>
            <a:endParaRPr lang="nl-NL" altLang="it-IT"/>
          </a:p>
        </p:txBody>
      </p:sp>
    </p:spTree>
    <p:extLst>
      <p:ext uri="{BB962C8B-B14F-4D97-AF65-F5344CB8AC3E}">
        <p14:creationId xmlns:p14="http://schemas.microsoft.com/office/powerpoint/2010/main" val="3762274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err="1"/>
              <a:t>eWON</a:t>
            </a:r>
            <a:r>
              <a:rPr lang="en-US" noProof="0" dirty="0"/>
              <a:t> is an HMS company which provides their solution to access PLCs/HMIs via cloud dashboard (or VPN)</a:t>
            </a:r>
          </a:p>
          <a:p>
            <a:r>
              <a:rPr lang="en-US" noProof="0" dirty="0"/>
              <a:t>Interesting </a:t>
            </a:r>
            <a:r>
              <a:rPr lang="en-US" noProof="0" dirty="0" err="1"/>
              <a:t>IIoT</a:t>
            </a:r>
            <a:r>
              <a:rPr lang="en-US" noProof="0" dirty="0"/>
              <a:t> gateway is the Flexy: it captures data from all kind of PLCs, and send them to every kind of cloud platform, from Microsoft Azure to </a:t>
            </a:r>
            <a:r>
              <a:rPr lang="en-US" noProof="0" dirty="0" err="1"/>
              <a:t>MindSphere</a:t>
            </a:r>
            <a:endParaRPr lang="en-US" noProof="0"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31</a:t>
            </a:fld>
            <a:endParaRPr lang="nl-NL" altLang="it-IT"/>
          </a:p>
        </p:txBody>
      </p:sp>
    </p:spTree>
    <p:extLst>
      <p:ext uri="{BB962C8B-B14F-4D97-AF65-F5344CB8AC3E}">
        <p14:creationId xmlns:p14="http://schemas.microsoft.com/office/powerpoint/2010/main" val="3807115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BOX-IO is the solution by </a:t>
            </a:r>
            <a:r>
              <a:rPr lang="en-US" noProof="0" dirty="0" err="1"/>
              <a:t>Edalab</a:t>
            </a:r>
            <a:r>
              <a:rPr lang="en-US" noProof="0" dirty="0"/>
              <a:t> which can be easily extended to met all customer requirements.</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32</a:t>
            </a:fld>
            <a:endParaRPr lang="nl-NL" altLang="it-IT"/>
          </a:p>
        </p:txBody>
      </p:sp>
    </p:spTree>
    <p:extLst>
      <p:ext uri="{BB962C8B-B14F-4D97-AF65-F5344CB8AC3E}">
        <p14:creationId xmlns:p14="http://schemas.microsoft.com/office/powerpoint/2010/main" val="207552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ICE Lab is the proud project of </a:t>
            </a:r>
            <a:r>
              <a:rPr lang="en-US" noProof="0" dirty="0" err="1"/>
              <a:t>UniVR</a:t>
            </a:r>
            <a:r>
              <a:rPr lang="en-US" noProof="0" dirty="0"/>
              <a:t> which aims to create a lab Industry 4.0 compliant with innovative technologies</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33</a:t>
            </a:fld>
            <a:endParaRPr lang="nl-NL" altLang="it-IT"/>
          </a:p>
        </p:txBody>
      </p:sp>
    </p:spTree>
    <p:extLst>
      <p:ext uri="{BB962C8B-B14F-4D97-AF65-F5344CB8AC3E}">
        <p14:creationId xmlns:p14="http://schemas.microsoft.com/office/powerpoint/2010/main" val="4240121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Vogliamo monitorare l’ambiente lavorativo e lo stato dei macchinari quindi vengono installati dei sensori. Questi poi devono comunicare con l’</a:t>
            </a:r>
            <a:r>
              <a:rPr lang="it-IT" dirty="0" err="1"/>
              <a:t>arch</a:t>
            </a:r>
            <a:r>
              <a:rPr lang="it-IT" dirty="0"/>
              <a:t> dati per così poter fare delle analisi.</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34</a:t>
            </a:fld>
            <a:endParaRPr lang="nl-NL" altLang="it-IT"/>
          </a:p>
        </p:txBody>
      </p:sp>
    </p:spTree>
    <p:extLst>
      <p:ext uri="{BB962C8B-B14F-4D97-AF65-F5344CB8AC3E}">
        <p14:creationId xmlns:p14="http://schemas.microsoft.com/office/powerpoint/2010/main" val="3073924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 </a:t>
            </a:r>
            <a:r>
              <a:rPr lang="en-US" sz="1200" dirty="0" err="1"/>
              <a:t>sensori</a:t>
            </a:r>
            <a:r>
              <a:rPr lang="en-US" sz="1200" dirty="0"/>
              <a:t> e </a:t>
            </a:r>
            <a:r>
              <a:rPr lang="en-US" sz="1200" dirty="0" err="1"/>
              <a:t>anche</a:t>
            </a:r>
            <a:r>
              <a:rPr lang="en-US" sz="1200" dirty="0"/>
              <a:t> </a:t>
            </a:r>
            <a:r>
              <a:rPr lang="en-US" sz="1200" dirty="0" err="1"/>
              <a:t>l’arch</a:t>
            </a:r>
            <a:r>
              <a:rPr lang="en-US" sz="1200" dirty="0"/>
              <a:t> </a:t>
            </a:r>
            <a:r>
              <a:rPr lang="en-US" sz="1200" dirty="0" err="1"/>
              <a:t>dati</a:t>
            </a:r>
            <a:r>
              <a:rPr lang="en-US" sz="1200" dirty="0"/>
              <a:t> </a:t>
            </a:r>
            <a:r>
              <a:rPr lang="en-US" sz="1200" dirty="0" err="1"/>
              <a:t>comunicano</a:t>
            </a:r>
            <a:r>
              <a:rPr lang="en-US" sz="1200" dirty="0"/>
              <a:t> con </a:t>
            </a:r>
            <a:r>
              <a:rPr lang="en-US" sz="1200" dirty="0" err="1"/>
              <a:t>protocolli</a:t>
            </a:r>
            <a:r>
              <a:rPr lang="en-US" sz="1200" dirty="0"/>
              <a:t> </a:t>
            </a:r>
            <a:r>
              <a:rPr lang="en-US" sz="1200" dirty="0" err="1"/>
              <a:t>diversi</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volte, </a:t>
            </a:r>
            <a:r>
              <a:rPr lang="en-US" sz="1200" dirty="0" err="1"/>
              <a:t>nella</a:t>
            </a:r>
            <a:r>
              <a:rPr lang="en-US" sz="1200" dirty="0"/>
              <a:t> </a:t>
            </a:r>
            <a:r>
              <a:rPr lang="en-US" sz="1200" dirty="0" err="1"/>
              <a:t>stessa</a:t>
            </a:r>
            <a:r>
              <a:rPr lang="en-US" sz="1200" dirty="0"/>
              <a:t> rete, </a:t>
            </a:r>
            <a:r>
              <a:rPr lang="en-US" sz="1200" dirty="0" err="1"/>
              <a:t>coesistono</a:t>
            </a:r>
            <a:r>
              <a:rPr lang="en-US" sz="1200" dirty="0"/>
              <a:t> </a:t>
            </a:r>
            <a:r>
              <a:rPr lang="en-US" sz="1200" dirty="0" err="1"/>
              <a:t>diversi</a:t>
            </a:r>
            <a:r>
              <a:rPr lang="en-US" sz="1200" dirty="0"/>
              <a:t> </a:t>
            </a:r>
            <a:r>
              <a:rPr lang="en-US" sz="1200" dirty="0" err="1"/>
              <a:t>protocolli</a:t>
            </a:r>
            <a:r>
              <a:rPr lang="en-US" sz="1200" dirty="0"/>
              <a:t>, standard e </a:t>
            </a:r>
            <a:r>
              <a:rPr lang="en-US" sz="1200" dirty="0" err="1"/>
              <a:t>tecnologie</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 </a:t>
            </a:r>
            <a:r>
              <a:rPr lang="en-US" sz="1200" dirty="0" err="1"/>
              <a:t>questo</a:t>
            </a:r>
            <a:r>
              <a:rPr lang="en-US" sz="1200" dirty="0"/>
              <a:t> è uno </a:t>
            </a:r>
            <a:r>
              <a:rPr lang="en-US" sz="1200" dirty="0" err="1"/>
              <a:t>dei</a:t>
            </a:r>
            <a:r>
              <a:rPr lang="en-US" sz="1200" dirty="0"/>
              <a:t> </a:t>
            </a:r>
            <a:r>
              <a:rPr lang="en-US" sz="1200" dirty="0" err="1"/>
              <a:t>problemi</a:t>
            </a:r>
            <a:r>
              <a:rPr lang="en-US" sz="1200" dirty="0"/>
              <a:t> </a:t>
            </a:r>
            <a:r>
              <a:rPr lang="en-US" sz="1200" dirty="0" err="1"/>
              <a:t>principali</a:t>
            </a:r>
            <a:r>
              <a:rPr lang="en-US" sz="1200" dirty="0"/>
              <a:t> per la </a:t>
            </a:r>
            <a:r>
              <a:rPr lang="en-US" sz="1200" dirty="0" err="1"/>
              <a:t>diffusione</a:t>
            </a:r>
            <a:r>
              <a:rPr lang="en-US" sz="1200" dirty="0"/>
              <a:t> </a:t>
            </a:r>
            <a:r>
              <a:rPr lang="en-US" sz="1200" dirty="0" err="1"/>
              <a:t>dell’</a:t>
            </a:r>
            <a:r>
              <a:rPr lang="en-US" sz="1200" dirty="0" err="1">
                <a:hlinkClick r:id="rId3" tooltip="IoT"/>
              </a:rPr>
              <a:t>IoT</a:t>
            </a:r>
            <a:r>
              <a:rPr lang="en-US" sz="1200" dirty="0"/>
              <a:t>, </a:t>
            </a:r>
            <a:r>
              <a:rPr lang="en-US" sz="1200" dirty="0" err="1"/>
              <a:t>ovvero</a:t>
            </a:r>
            <a:r>
              <a:rPr lang="en-US" sz="1200" dirty="0"/>
              <a:t>, </a:t>
            </a:r>
            <a:r>
              <a:rPr lang="en-US" sz="1200" dirty="0" err="1"/>
              <a:t>l’assenza</a:t>
            </a:r>
            <a:r>
              <a:rPr lang="en-US" sz="1200" dirty="0"/>
              <a:t> di uno standard </a:t>
            </a:r>
            <a:r>
              <a:rPr lang="en-US" sz="1200" dirty="0" err="1"/>
              <a:t>univoco</a:t>
            </a:r>
            <a:r>
              <a:rPr lang="en-US" sz="1200" dirty="0"/>
              <a:t> per la </a:t>
            </a:r>
            <a:r>
              <a:rPr lang="en-US" sz="1200" dirty="0" err="1"/>
              <a:t>comunicazione</a:t>
            </a:r>
            <a:r>
              <a:rPr lang="en-US" sz="1200" dirty="0"/>
              <a:t> </a:t>
            </a:r>
            <a:r>
              <a:rPr lang="en-US" sz="1200" dirty="0" err="1"/>
              <a:t>tra</a:t>
            </a:r>
            <a:r>
              <a:rPr lang="en-US" sz="1200" dirty="0"/>
              <a:t> </a:t>
            </a:r>
            <a:r>
              <a:rPr lang="en-US" sz="1200" dirty="0" err="1"/>
              <a:t>sensori</a:t>
            </a:r>
            <a:r>
              <a:rPr lang="en-US" sz="1200" dirty="0"/>
              <a:t> ed </a:t>
            </a:r>
            <a:r>
              <a:rPr lang="en-US" sz="1200" dirty="0" err="1"/>
              <a:t>elaborazione</a:t>
            </a:r>
            <a:r>
              <a:rPr lang="en-US" sz="1200" dirty="0"/>
              <a:t> </a:t>
            </a:r>
            <a:r>
              <a:rPr lang="en-US" sz="1200" dirty="0" err="1"/>
              <a:t>centrale</a:t>
            </a:r>
            <a:r>
              <a:rPr lang="en-US" sz="1200" dirty="0"/>
              <a:t>. </a:t>
            </a:r>
            <a:endParaRPr lang="en-US" sz="1200" kern="1200" dirty="0">
              <a:solidFill>
                <a:schemeClr val="tx1"/>
              </a:solidFill>
              <a:latin typeface="Arial" charset="0"/>
              <a:ea typeface="MS PGothic" panose="020B0600070205080204" pitchFamily="34"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kern="1200" dirty="0">
                <a:solidFill>
                  <a:schemeClr val="tx1"/>
                </a:solidFill>
                <a:latin typeface="Arial" charset="0"/>
                <a:ea typeface="MS PGothic" panose="020B0600070205080204" pitchFamily="34" charset="-128"/>
                <a:cs typeface="ＭＳ Ｐゴシック" charset="0"/>
              </a:rPr>
              <a:t>Un altro problema è che i sensori possono non essere direttamente collegati alla rete IP/internet</a:t>
            </a:r>
          </a:p>
          <a:p>
            <a:endParaRPr lang="en-US" dirty="0"/>
          </a:p>
          <a:p>
            <a:r>
              <a:rPr lang="en-US" dirty="0"/>
              <a:t>La </a:t>
            </a:r>
            <a:r>
              <a:rPr lang="en-US" dirty="0" err="1"/>
              <a:t>soluzione</a:t>
            </a:r>
            <a:r>
              <a:rPr lang="en-US" dirty="0"/>
              <a:t> </a:t>
            </a:r>
            <a:r>
              <a:rPr lang="en-US" dirty="0" err="1"/>
              <a:t>quindi</a:t>
            </a:r>
            <a:r>
              <a:rPr lang="en-US" dirty="0"/>
              <a:t> è </a:t>
            </a:r>
            <a:r>
              <a:rPr lang="en-US" dirty="0" err="1"/>
              <a:t>l’utilizzo</a:t>
            </a:r>
            <a:r>
              <a:rPr lang="en-US" dirty="0"/>
              <a:t> di un gateway</a:t>
            </a:r>
          </a:p>
          <a:p>
            <a:r>
              <a:rPr lang="en-US" dirty="0"/>
              <a:t>Il gateway è un </a:t>
            </a:r>
            <a:r>
              <a:rPr lang="en-US" dirty="0" err="1"/>
              <a:t>dispositivo</a:t>
            </a:r>
            <a:r>
              <a:rPr lang="en-US" dirty="0"/>
              <a:t> </a:t>
            </a:r>
            <a:r>
              <a:rPr lang="en-US" dirty="0" err="1"/>
              <a:t>che</a:t>
            </a:r>
            <a:endParaRPr lang="en-US" dirty="0"/>
          </a:p>
          <a:p>
            <a:r>
              <a:rPr lang="it-IT" dirty="0"/>
              <a:t>Supporta diversi protocolli e permette di connettere dispositivi senza accesso diretto a internet</a:t>
            </a:r>
          </a:p>
          <a:p>
            <a:r>
              <a:rPr lang="it-IT" dirty="0"/>
              <a:t>Offre livello aggiuntivo di sicurezza proteggendo i dati dal gateway all’</a:t>
            </a:r>
            <a:r>
              <a:rPr lang="it-IT" dirty="0" err="1"/>
              <a:t>arch</a:t>
            </a:r>
            <a:r>
              <a:rPr lang="it-IT" dirty="0"/>
              <a:t> dati</a:t>
            </a:r>
          </a:p>
          <a:p>
            <a:r>
              <a:rPr lang="it-IT" dirty="0"/>
              <a:t>Può </a:t>
            </a:r>
            <a:r>
              <a:rPr lang="it-IT" dirty="0" err="1"/>
              <a:t>pre</a:t>
            </a:r>
            <a:r>
              <a:rPr lang="it-IT" dirty="0"/>
              <a:t>-elaborare i dati e in questo modo si può ridurre la dimensione della trasmissione</a:t>
            </a:r>
            <a:endParaRPr lang="en-US" dirty="0"/>
          </a:p>
          <a:p>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35</a:t>
            </a:fld>
            <a:endParaRPr lang="nl-NL" altLang="it-IT"/>
          </a:p>
        </p:txBody>
      </p:sp>
    </p:spTree>
    <p:extLst>
      <p:ext uri="{BB962C8B-B14F-4D97-AF65-F5344CB8AC3E}">
        <p14:creationId xmlns:p14="http://schemas.microsoft.com/office/powerpoint/2010/main" val="609090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a:t>Nel mondo dell’(I)</a:t>
            </a:r>
            <a:r>
              <a:rPr lang="it-IT" dirty="0" err="1"/>
              <a:t>Iot</a:t>
            </a:r>
            <a:r>
              <a:rPr lang="it-IT" dirty="0"/>
              <a:t> ci sono molteplici protocolli. Come scegliere quello adatto al nostro caso?</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a:t>La scelta dei protocolli dipende principalmente da questi 5 caratteristiche:</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dirty="0"/>
              <a:t>La presenza o meno di un collegamento fisico (cablati o senza fili)</a:t>
            </a:r>
          </a:p>
          <a:p>
            <a:r>
              <a:rPr lang="it-IT" dirty="0"/>
              <a:t>La distanza tra i sensori e i gateway</a:t>
            </a:r>
          </a:p>
          <a:p>
            <a:r>
              <a:rPr lang="it-IT" dirty="0"/>
              <a:t>La quantità di dati che è necessario trasmettere nel tempo (ampiezza di banda)</a:t>
            </a:r>
          </a:p>
          <a:p>
            <a:r>
              <a:rPr lang="it-IT" dirty="0"/>
              <a:t>Il ritardo con cui i dati possono arrivare (latenza)</a:t>
            </a:r>
          </a:p>
          <a:p>
            <a:r>
              <a:rPr lang="it-IT" dirty="0"/>
              <a:t>Il consumo energetico</a:t>
            </a:r>
          </a:p>
          <a:p>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36</a:t>
            </a:fld>
            <a:endParaRPr lang="nl-NL" altLang="it-IT"/>
          </a:p>
        </p:txBody>
      </p:sp>
    </p:spTree>
    <p:extLst>
      <p:ext uri="{BB962C8B-B14F-4D97-AF65-F5344CB8AC3E}">
        <p14:creationId xmlns:p14="http://schemas.microsoft.com/office/powerpoint/2010/main" val="596411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monitorare l’ambiente e lo stato dei macchinari, si inizia facendo un sopralluogo, quindi quali dati si vogliono o è necessario monitorare</a:t>
            </a:r>
          </a:p>
          <a:p>
            <a:r>
              <a:rPr lang="it-IT" dirty="0"/>
              <a:t>Quali dati da monitorare: fare il sopralluogo</a:t>
            </a:r>
          </a:p>
          <a:p>
            <a:endParaRPr lang="it-IT" dirty="0"/>
          </a:p>
          <a:p>
            <a:r>
              <a:rPr lang="it-IT" dirty="0"/>
              <a:t>Sensoristica: lista dei sensori da installare, dove installare, creare lo scenario, costruire l’architettura (sensori, gateway, cloud/</a:t>
            </a:r>
            <a:r>
              <a:rPr lang="it-IT" dirty="0" err="1"/>
              <a:t>arch</a:t>
            </a:r>
            <a:r>
              <a:rPr lang="it-IT" dirty="0"/>
              <a:t> dati)</a:t>
            </a:r>
          </a:p>
          <a:p>
            <a:r>
              <a:rPr lang="it-IT" dirty="0"/>
              <a:t>Integrazione dei sensori: interfacciamento con il gateway, testare l’accuratezza dei dati e installare i sensori poi nel sito</a:t>
            </a:r>
          </a:p>
          <a:p>
            <a:r>
              <a:rPr lang="it-IT" dirty="0"/>
              <a:t>Invio dei dati in un’architettura dati: </a:t>
            </a:r>
          </a:p>
          <a:p>
            <a:r>
              <a:rPr lang="it-IT" dirty="0"/>
              <a:t>Installare sul luogo di sensori, gateway</a:t>
            </a:r>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37</a:t>
            </a:fld>
            <a:endParaRPr lang="nl-NL" altLang="it-IT"/>
          </a:p>
        </p:txBody>
      </p:sp>
    </p:spTree>
    <p:extLst>
      <p:ext uri="{BB962C8B-B14F-4D97-AF65-F5344CB8AC3E}">
        <p14:creationId xmlns:p14="http://schemas.microsoft.com/office/powerpoint/2010/main" val="134880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38</a:t>
            </a:fld>
            <a:endParaRPr lang="nl-NL" altLang="it-IT"/>
          </a:p>
        </p:txBody>
      </p:sp>
    </p:spTree>
    <p:extLst>
      <p:ext uri="{BB962C8B-B14F-4D97-AF65-F5344CB8AC3E}">
        <p14:creationId xmlns:p14="http://schemas.microsoft.com/office/powerpoint/2010/main" val="2113422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39</a:t>
            </a:fld>
            <a:endParaRPr lang="nl-NL" altLang="it-IT"/>
          </a:p>
        </p:txBody>
      </p:sp>
    </p:spTree>
    <p:extLst>
      <p:ext uri="{BB962C8B-B14F-4D97-AF65-F5344CB8AC3E}">
        <p14:creationId xmlns:p14="http://schemas.microsoft.com/office/powerpoint/2010/main" val="805342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304AC-A022-F5D2-42C0-113EF0A25D3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6D5004F-F161-942F-994A-D07B6C893BE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E8EE3BD-0D6E-EA39-03B2-0A7C97257446}"/>
              </a:ext>
            </a:extLst>
          </p:cNvPr>
          <p:cNvSpPr>
            <a:spLocks noGrp="1"/>
          </p:cNvSpPr>
          <p:nvPr>
            <p:ph type="body" idx="1"/>
          </p:nvPr>
        </p:nvSpPr>
        <p:spPr/>
        <p:txBody>
          <a:bodyPr/>
          <a:lstStyle/>
          <a:p>
            <a:r>
              <a:rPr lang="en-US" noProof="0" dirty="0"/>
              <a:t>ICE Lab is the proud project of </a:t>
            </a:r>
            <a:r>
              <a:rPr lang="en-US" noProof="0" dirty="0" err="1"/>
              <a:t>UniVR</a:t>
            </a:r>
            <a:r>
              <a:rPr lang="en-US" noProof="0" dirty="0"/>
              <a:t> which aims to create a lab Industry 4.0 compliant with innovative technologies</a:t>
            </a:r>
          </a:p>
        </p:txBody>
      </p:sp>
      <p:sp>
        <p:nvSpPr>
          <p:cNvPr id="4" name="Segnaposto numero diapositiva 3">
            <a:extLst>
              <a:ext uri="{FF2B5EF4-FFF2-40B4-BE49-F238E27FC236}">
                <a16:creationId xmlns:a16="http://schemas.microsoft.com/office/drawing/2014/main" id="{DF74FC59-687B-3256-7EBF-532D431592C3}"/>
              </a:ext>
            </a:extLst>
          </p:cNvPr>
          <p:cNvSpPr>
            <a:spLocks noGrp="1"/>
          </p:cNvSpPr>
          <p:nvPr>
            <p:ph type="sldNum" sz="quarter" idx="5"/>
          </p:nvPr>
        </p:nvSpPr>
        <p:spPr/>
        <p:txBody>
          <a:bodyPr/>
          <a:lstStyle/>
          <a:p>
            <a:pPr>
              <a:defRPr/>
            </a:pPr>
            <a:fld id="{615E51E3-9A27-4F9D-92A0-CC2B6D7DC9D8}" type="slidenum">
              <a:rPr lang="nl-NL" altLang="it-IT" smtClean="0"/>
              <a:pPr>
                <a:defRPr/>
              </a:pPr>
              <a:t>42</a:t>
            </a:fld>
            <a:endParaRPr lang="nl-NL" altLang="it-IT"/>
          </a:p>
        </p:txBody>
      </p:sp>
    </p:spTree>
    <p:extLst>
      <p:ext uri="{BB962C8B-B14F-4D97-AF65-F5344CB8AC3E}">
        <p14:creationId xmlns:p14="http://schemas.microsoft.com/office/powerpoint/2010/main" val="3502388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N.B: NON CI SONO LAVORI!</a:t>
            </a:r>
            <a:endParaRPr lang="it-IT"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6</a:t>
            </a:fld>
            <a:endParaRPr lang="nl-NL" altLang="it-IT"/>
          </a:p>
        </p:txBody>
      </p:sp>
    </p:spTree>
    <p:extLst>
      <p:ext uri="{BB962C8B-B14F-4D97-AF65-F5344CB8AC3E}">
        <p14:creationId xmlns:p14="http://schemas.microsoft.com/office/powerpoint/2010/main" val="4185094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US" noProof="0" dirty="0"/>
              <a:t>IT protocols </a:t>
            </a:r>
            <a:r>
              <a:rPr lang="en-US" noProof="0" dirty="0" err="1"/>
              <a:t>Wifi</a:t>
            </a:r>
            <a:r>
              <a:rPr lang="en-US" noProof="0" dirty="0"/>
              <a:t>, Eth, Zigbee VS </a:t>
            </a:r>
            <a:r>
              <a:rPr lang="en-US" noProof="0" dirty="0" err="1"/>
              <a:t>Profinet</a:t>
            </a:r>
            <a:r>
              <a:rPr lang="en-US" noProof="0" dirty="0"/>
              <a:t>, </a:t>
            </a:r>
            <a:r>
              <a:rPr lang="en-US" noProof="0" dirty="0" err="1"/>
              <a:t>Ethercat</a:t>
            </a:r>
            <a:r>
              <a:rPr lang="en-US" noProof="0" dirty="0"/>
              <a:t>, (wireless ?)</a:t>
            </a:r>
          </a:p>
          <a:p>
            <a:pPr marL="228600" indent="-228600">
              <a:buAutoNum type="arabicPeriod"/>
            </a:pPr>
            <a:r>
              <a:rPr lang="en-US" noProof="0" dirty="0"/>
              <a:t>IoT secures data, </a:t>
            </a:r>
            <a:r>
              <a:rPr lang="en-US" noProof="0" dirty="0" err="1"/>
              <a:t>IIoT</a:t>
            </a:r>
            <a:r>
              <a:rPr lang="en-US" noProof="0" dirty="0"/>
              <a:t> secures the plant keeping it safe</a:t>
            </a:r>
          </a:p>
          <a:p>
            <a:pPr marL="228600" indent="-228600">
              <a:buAutoNum type="arabicPeriod"/>
            </a:pPr>
            <a:r>
              <a:rPr lang="en-US" noProof="0" dirty="0"/>
              <a:t>If IoT becomes broken, nothing happen, </a:t>
            </a:r>
            <a:r>
              <a:rPr lang="en-US" noProof="0" dirty="0" err="1"/>
              <a:t>IIoT</a:t>
            </a:r>
            <a:r>
              <a:rPr lang="en-US" noProof="0" dirty="0"/>
              <a:t> could damage a plant</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8</a:t>
            </a:fld>
            <a:endParaRPr lang="nl-NL" altLang="it-IT"/>
          </a:p>
        </p:txBody>
      </p:sp>
    </p:spTree>
    <p:extLst>
      <p:ext uri="{BB962C8B-B14F-4D97-AF65-F5344CB8AC3E}">
        <p14:creationId xmlns:p14="http://schemas.microsoft.com/office/powerpoint/2010/main" val="278007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4. Different kinds of data are stored in cloud, less and more personal</a:t>
            </a:r>
          </a:p>
          <a:p>
            <a:r>
              <a:rPr lang="en-US" noProof="0" dirty="0"/>
              <a:t>5. IoT senses data for a post processing in cloud, </a:t>
            </a:r>
            <a:r>
              <a:rPr lang="en-US" noProof="0" dirty="0" err="1"/>
              <a:t>IIoT</a:t>
            </a:r>
            <a:r>
              <a:rPr lang="en-US" noProof="0" dirty="0"/>
              <a:t> is usually into a feedback loop control so they must </a:t>
            </a:r>
            <a:r>
              <a:rPr lang="en-US" noProof="0" dirty="0" err="1"/>
              <a:t>guaratee</a:t>
            </a:r>
            <a:r>
              <a:rPr lang="en-US" noProof="0" dirty="0"/>
              <a:t> certain performance</a:t>
            </a:r>
          </a:p>
          <a:p>
            <a:r>
              <a:rPr lang="en-US" noProof="0" dirty="0"/>
              <a:t>6. IoT must be very cheap, </a:t>
            </a:r>
            <a:r>
              <a:rPr lang="en-US" noProof="0" dirty="0" err="1"/>
              <a:t>IIoT</a:t>
            </a:r>
            <a:r>
              <a:rPr lang="en-US" noProof="0" dirty="0"/>
              <a:t> must be cheap but they must be certified</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9</a:t>
            </a:fld>
            <a:endParaRPr lang="nl-NL" altLang="it-IT"/>
          </a:p>
        </p:txBody>
      </p:sp>
    </p:spTree>
    <p:extLst>
      <p:ext uri="{BB962C8B-B14F-4D97-AF65-F5344CB8AC3E}">
        <p14:creationId xmlns:p14="http://schemas.microsoft.com/office/powerpoint/2010/main" val="225195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noProof="0" dirty="0"/>
              <a:t>Industrial Architecture (according to Siemens ?): every machine is equipped with sensors and hosts an OPC UA server which exports the current status</a:t>
            </a:r>
          </a:p>
          <a:p>
            <a:r>
              <a:rPr lang="en-US" noProof="0" dirty="0"/>
              <a:t>Special IoT gateways are OPC UA client: they connects with the machines’ servers and extract the requested values</a:t>
            </a:r>
          </a:p>
          <a:p>
            <a:r>
              <a:rPr lang="en-US" noProof="0" dirty="0"/>
              <a:t>They act as a bridge between the cloud and the production line</a:t>
            </a:r>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10</a:t>
            </a:fld>
            <a:endParaRPr lang="nl-NL" altLang="it-IT"/>
          </a:p>
        </p:txBody>
      </p:sp>
    </p:spTree>
    <p:extLst>
      <p:ext uri="{BB962C8B-B14F-4D97-AF65-F5344CB8AC3E}">
        <p14:creationId xmlns:p14="http://schemas.microsoft.com/office/powerpoint/2010/main" val="265615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CBBF0EA-FF73-4C91-8BCB-05F18DE3C005}" type="slidenum">
              <a:rPr lang="en-US" smtClean="0"/>
              <a:t>13</a:t>
            </a:fld>
            <a:endParaRPr lang="en-US"/>
          </a:p>
        </p:txBody>
      </p:sp>
    </p:spTree>
    <p:extLst>
      <p:ext uri="{BB962C8B-B14F-4D97-AF65-F5344CB8AC3E}">
        <p14:creationId xmlns:p14="http://schemas.microsoft.com/office/powerpoint/2010/main" val="43077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CBBF0EA-FF73-4C91-8BCB-05F18DE3C005}" type="slidenum">
              <a:rPr lang="en-US" smtClean="0"/>
              <a:t>15</a:t>
            </a:fld>
            <a:endParaRPr lang="en-US"/>
          </a:p>
        </p:txBody>
      </p:sp>
    </p:spTree>
    <p:extLst>
      <p:ext uri="{BB962C8B-B14F-4D97-AF65-F5344CB8AC3E}">
        <p14:creationId xmlns:p14="http://schemas.microsoft.com/office/powerpoint/2010/main" val="1290562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Let’s</a:t>
            </a:r>
            <a:r>
              <a:rPr lang="it-IT" dirty="0"/>
              <a:t> talk </a:t>
            </a:r>
            <a:r>
              <a:rPr lang="it-IT" dirty="0" err="1"/>
              <a:t>about</a:t>
            </a:r>
            <a:r>
              <a:rPr lang="it-IT" dirty="0"/>
              <a:t> the </a:t>
            </a:r>
            <a:r>
              <a:rPr lang="it-IT" dirty="0" err="1"/>
              <a:t>layers</a:t>
            </a:r>
            <a:r>
              <a:rPr lang="it-IT" dirty="0"/>
              <a:t> </a:t>
            </a:r>
            <a:r>
              <a:rPr lang="it-IT" dirty="0" err="1"/>
              <a:t>that</a:t>
            </a:r>
            <a:r>
              <a:rPr lang="it-IT" dirty="0"/>
              <a:t> compose an IoT </a:t>
            </a:r>
            <a:r>
              <a:rPr lang="it-IT" dirty="0" err="1"/>
              <a:t>solution</a:t>
            </a:r>
            <a:endParaRPr lang="en-US" dirty="0"/>
          </a:p>
        </p:txBody>
      </p:sp>
      <p:sp>
        <p:nvSpPr>
          <p:cNvPr id="4" name="Segnaposto numero diapositiva 3"/>
          <p:cNvSpPr>
            <a:spLocks noGrp="1"/>
          </p:cNvSpPr>
          <p:nvPr>
            <p:ph type="sldNum" sz="quarter" idx="5"/>
          </p:nvPr>
        </p:nvSpPr>
        <p:spPr/>
        <p:txBody>
          <a:bodyPr/>
          <a:lstStyle/>
          <a:p>
            <a:pPr>
              <a:defRPr/>
            </a:pPr>
            <a:fld id="{615E51E3-9A27-4F9D-92A0-CC2B6D7DC9D8}" type="slidenum">
              <a:rPr lang="nl-NL" altLang="it-IT" smtClean="0"/>
              <a:pPr>
                <a:defRPr/>
              </a:pPr>
              <a:t>18</a:t>
            </a:fld>
            <a:endParaRPr lang="nl-NL" altLang="it-IT"/>
          </a:p>
        </p:txBody>
      </p:sp>
    </p:spTree>
    <p:extLst>
      <p:ext uri="{BB962C8B-B14F-4D97-AF65-F5344CB8AC3E}">
        <p14:creationId xmlns:p14="http://schemas.microsoft.com/office/powerpoint/2010/main" val="2609006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5BF0-3301-4649-816D-1BD6A210CFFB}"/>
              </a:ext>
            </a:extLst>
          </p:cNvPr>
          <p:cNvSpPr>
            <a:spLocks noGrp="1"/>
          </p:cNvSpPr>
          <p:nvPr>
            <p:ph type="ctrTitle"/>
          </p:nvPr>
        </p:nvSpPr>
        <p:spPr>
          <a:xfrm>
            <a:off x="1524000" y="810790"/>
            <a:ext cx="9144000" cy="2387600"/>
          </a:xfrm>
          <a:prstGeom prst="rect">
            <a:avLst/>
          </a:prstGeom>
        </p:spPr>
        <p:txBody>
          <a:bodyPr anchor="b"/>
          <a:lstStyle>
            <a:lvl1pPr algn="ctr">
              <a:defRPr sz="6000" b="1">
                <a:latin typeface="Arial Nova" panose="020B0504020202020204" pitchFamily="34" charset="0"/>
                <a:cs typeface="Times New Roman" panose="0202060305040502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E67BC5E-0067-45E2-A7B4-ADF16E73C86B}"/>
              </a:ext>
            </a:extLst>
          </p:cNvPr>
          <p:cNvSpPr>
            <a:spLocks noGrp="1"/>
          </p:cNvSpPr>
          <p:nvPr>
            <p:ph type="subTitle" idx="1"/>
          </p:nvPr>
        </p:nvSpPr>
        <p:spPr>
          <a:xfrm>
            <a:off x="1524000" y="3290464"/>
            <a:ext cx="9144000" cy="1570183"/>
          </a:xfrm>
          <a:prstGeom prst="rect">
            <a:avLst/>
          </a:prstGeom>
        </p:spPr>
        <p:txBody>
          <a:bodyPr/>
          <a:lstStyle>
            <a:lvl1pPr marL="0" indent="0" algn="ctr">
              <a:buNone/>
              <a:defRPr sz="2400">
                <a:latin typeface="Arial Nova" panose="020B0504020202020204" pitchFamily="34"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descr="Logo&#10;&#10;Description automatically generated with medium confidence">
            <a:extLst>
              <a:ext uri="{FF2B5EF4-FFF2-40B4-BE49-F238E27FC236}">
                <a16:creationId xmlns:a16="http://schemas.microsoft.com/office/drawing/2014/main" id="{2111E5B1-0D63-41B5-AC46-AA3367D8CE6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9312" y="4860656"/>
            <a:ext cx="2578688" cy="1789008"/>
          </a:xfrm>
          <a:prstGeom prst="rect">
            <a:avLst/>
          </a:prstGeom>
        </p:spPr>
      </p:pic>
      <p:pic>
        <p:nvPicPr>
          <p:cNvPr id="6" name="Immagine 25">
            <a:extLst>
              <a:ext uri="{FF2B5EF4-FFF2-40B4-BE49-F238E27FC236}">
                <a16:creationId xmlns:a16="http://schemas.microsoft.com/office/drawing/2014/main" id="{2AEAA7AD-E2CB-4609-95B6-D4E40D93C40D}"/>
              </a:ext>
            </a:extLst>
          </p:cNvPr>
          <p:cNvPicPr>
            <a:picLocks noChangeAspect="1"/>
          </p:cNvPicPr>
          <p:nvPr/>
        </p:nvPicPr>
        <p:blipFill rotWithShape="1">
          <a:blip r:embed="rId3">
            <a:extLst>
              <a:ext uri="{28A0092B-C50C-407E-A947-70E740481C1C}">
                <a14:useLocalDpi xmlns:a14="http://schemas.microsoft.com/office/drawing/2010/main" val="0"/>
              </a:ext>
            </a:extLst>
          </a:blip>
          <a:srcRect l="2694" r="15359"/>
          <a:stretch/>
        </p:blipFill>
        <p:spPr bwMode="auto">
          <a:xfrm>
            <a:off x="1512281" y="4891311"/>
            <a:ext cx="4044457" cy="174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E0395095-8970-486F-AD9B-C4839F64A45A}"/>
              </a:ext>
            </a:extLst>
          </p:cNvPr>
          <p:cNvCxnSpPr>
            <a:cxnSpLocks/>
          </p:cNvCxnSpPr>
          <p:nvPr/>
        </p:nvCxnSpPr>
        <p:spPr>
          <a:xfrm>
            <a:off x="0" y="6758746"/>
            <a:ext cx="12192000" cy="0"/>
          </a:xfrm>
          <a:prstGeom prst="line">
            <a:avLst/>
          </a:prstGeom>
          <a:ln w="203200">
            <a:gradFill flip="none" rotWithShape="1">
              <a:gsLst>
                <a:gs pos="100000">
                  <a:srgbClr val="DEB853"/>
                </a:gs>
                <a:gs pos="75000">
                  <a:srgbClr val="9C4090"/>
                </a:gs>
                <a:gs pos="50000">
                  <a:srgbClr val="D9382C"/>
                </a:gs>
                <a:gs pos="0">
                  <a:srgbClr val="50AE60"/>
                </a:gs>
                <a:gs pos="25000">
                  <a:srgbClr val="364C9A"/>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2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B5BF0-3301-4649-816D-1BD6A210CFFB}"/>
              </a:ext>
            </a:extLst>
          </p:cNvPr>
          <p:cNvSpPr>
            <a:spLocks noGrp="1"/>
          </p:cNvSpPr>
          <p:nvPr>
            <p:ph type="ctrTitle"/>
          </p:nvPr>
        </p:nvSpPr>
        <p:spPr>
          <a:xfrm>
            <a:off x="1524000" y="1122363"/>
            <a:ext cx="9144000" cy="2387600"/>
          </a:xfrm>
          <a:prstGeom prst="rect">
            <a:avLst/>
          </a:prstGeom>
        </p:spPr>
        <p:txBody>
          <a:bodyPr anchor="b"/>
          <a:lstStyle>
            <a:lvl1pPr algn="ctr">
              <a:defRPr sz="6000" b="1">
                <a:latin typeface="Arial Nova" panose="020B0504020202020204" pitchFamily="34" charset="0"/>
                <a:cs typeface="Times New Roman" panose="02020603050405020304" pitchFamily="18" charset="0"/>
              </a:defRPr>
            </a:lvl1pPr>
          </a:lstStyle>
          <a:p>
            <a:r>
              <a:rPr lang="en-US"/>
              <a:t>Click to edit Master title style</a:t>
            </a:r>
          </a:p>
        </p:txBody>
      </p:sp>
      <p:sp>
        <p:nvSpPr>
          <p:cNvPr id="3" name="Subtitle 2">
            <a:extLst>
              <a:ext uri="{FF2B5EF4-FFF2-40B4-BE49-F238E27FC236}">
                <a16:creationId xmlns:a16="http://schemas.microsoft.com/office/drawing/2014/main" id="{4E67BC5E-0067-45E2-A7B4-ADF16E73C86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Arial Nova" panose="020B0504020202020204" pitchFamily="34"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43678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C432-02B0-493C-8C08-1878C53F0750}"/>
              </a:ext>
            </a:extLst>
          </p:cNvPr>
          <p:cNvSpPr>
            <a:spLocks noGrp="1"/>
          </p:cNvSpPr>
          <p:nvPr>
            <p:ph type="title"/>
          </p:nvPr>
        </p:nvSpPr>
        <p:spPr>
          <a:xfrm>
            <a:off x="397508" y="579997"/>
            <a:ext cx="11396982" cy="657559"/>
          </a:xfrm>
          <a:prstGeom prst="rect">
            <a:avLst/>
          </a:prstGeom>
        </p:spPr>
        <p:txBody>
          <a:bodyPr/>
          <a:lstStyle>
            <a:lvl1pPr algn="ctr">
              <a:defRPr b="1">
                <a:latin typeface="Arial Nova" panose="020B0504020202020204" pitchFamily="34" charset="0"/>
                <a:cs typeface="Times New Roman" panose="02020603050405020304"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41E8712-B7DC-49F2-A484-8F69E12F9294}"/>
              </a:ext>
            </a:extLst>
          </p:cNvPr>
          <p:cNvSpPr>
            <a:spLocks noGrp="1"/>
          </p:cNvSpPr>
          <p:nvPr>
            <p:ph idx="1"/>
          </p:nvPr>
        </p:nvSpPr>
        <p:spPr>
          <a:xfrm>
            <a:off x="397507" y="1322984"/>
            <a:ext cx="11396983" cy="5064269"/>
          </a:xfrm>
          <a:prstGeom prst="rect">
            <a:avLst/>
          </a:prstGeom>
        </p:spPr>
        <p:txBody>
          <a:bodyPr/>
          <a:lstStyle>
            <a:lvl1pPr>
              <a:defRPr>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65000"/>
                    <a:lumOff val="35000"/>
                  </a:schemeClr>
                </a:solidFill>
                <a:latin typeface="Arial" panose="020B0604020202020204" pitchFamily="34" charset="0"/>
                <a:cs typeface="Arial" panose="020B0604020202020204" pitchFamily="34" charset="0"/>
              </a:defRPr>
            </a:lvl3pPr>
            <a:lvl4pPr>
              <a:defRPr>
                <a:solidFill>
                  <a:schemeClr val="tx1">
                    <a:lumMod val="50000"/>
                    <a:lumOff val="50000"/>
                  </a:schemeClr>
                </a:solidFill>
                <a:latin typeface="Arial" panose="020B0604020202020204" pitchFamily="34" charset="0"/>
                <a:cs typeface="Arial" panose="020B0604020202020204" pitchFamily="34" charset="0"/>
              </a:defRPr>
            </a:lvl4pPr>
            <a:lvl5pPr>
              <a:defRPr>
                <a:solidFill>
                  <a:schemeClr val="tx1">
                    <a:lumMod val="50000"/>
                    <a:lumOff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76DA0-A185-403B-B86B-AD1D0A90CDA9}"/>
              </a:ext>
            </a:extLst>
          </p:cNvPr>
          <p:cNvSpPr>
            <a:spLocks noGrp="1"/>
          </p:cNvSpPr>
          <p:nvPr>
            <p:ph type="dt" sz="half" idx="10"/>
          </p:nvPr>
        </p:nvSpPr>
        <p:spPr>
          <a:xfrm>
            <a:off x="397507" y="6457951"/>
            <a:ext cx="1404200" cy="365125"/>
          </a:xfrm>
          <a:prstGeom prst="rect">
            <a:avLst/>
          </a:prstGeom>
        </p:spPr>
        <p:txBody>
          <a:bodyPr tIns="0" rIns="0" bIns="0"/>
          <a:lstStyle/>
          <a:p>
            <a:endParaRPr lang="en-US"/>
          </a:p>
        </p:txBody>
      </p:sp>
      <p:sp>
        <p:nvSpPr>
          <p:cNvPr id="5" name="Footer Placeholder 4">
            <a:extLst>
              <a:ext uri="{FF2B5EF4-FFF2-40B4-BE49-F238E27FC236}">
                <a16:creationId xmlns:a16="http://schemas.microsoft.com/office/drawing/2014/main" id="{E7BE9505-BDD2-4A37-BB30-187BEEABABE7}"/>
              </a:ext>
            </a:extLst>
          </p:cNvPr>
          <p:cNvSpPr>
            <a:spLocks noGrp="1"/>
          </p:cNvSpPr>
          <p:nvPr>
            <p:ph type="ftr" sz="quarter" idx="11"/>
          </p:nvPr>
        </p:nvSpPr>
        <p:spPr>
          <a:xfrm>
            <a:off x="2136140" y="6457951"/>
            <a:ext cx="7919720" cy="365125"/>
          </a:xfrm>
          <a:prstGeom prst="rect">
            <a:avLst/>
          </a:prstGeom>
        </p:spPr>
        <p:txBody>
          <a:bodyPr tIns="0" rIns="0" bIns="0"/>
          <a:lstStyle/>
          <a:p>
            <a:r>
              <a:rPr lang="en-US"/>
              <a:t>EISD</a:t>
            </a:r>
          </a:p>
        </p:txBody>
      </p:sp>
      <p:sp>
        <p:nvSpPr>
          <p:cNvPr id="6" name="Slide Number Placeholder 5">
            <a:extLst>
              <a:ext uri="{FF2B5EF4-FFF2-40B4-BE49-F238E27FC236}">
                <a16:creationId xmlns:a16="http://schemas.microsoft.com/office/drawing/2014/main" id="{4A53189C-F3E2-40EF-9B80-F45E3FD6F396}"/>
              </a:ext>
            </a:extLst>
          </p:cNvPr>
          <p:cNvSpPr>
            <a:spLocks noGrp="1"/>
          </p:cNvSpPr>
          <p:nvPr>
            <p:ph type="sldNum" sz="quarter" idx="12"/>
          </p:nvPr>
        </p:nvSpPr>
        <p:spPr>
          <a:xfrm>
            <a:off x="10993120" y="6457951"/>
            <a:ext cx="801370" cy="365125"/>
          </a:xfrm>
          <a:prstGeom prst="rect">
            <a:avLst/>
          </a:prstGeom>
        </p:spPr>
        <p:txBody>
          <a:bodyPr tIns="0" rIns="0" bIns="0"/>
          <a:lstStyle>
            <a:lvl1pPr algn="r">
              <a:defRPr/>
            </a:lvl1pPr>
          </a:lstStyle>
          <a:p>
            <a:fld id="{F72B23FF-0582-4373-B2D1-AD233DC86D7B}" type="slidenum">
              <a:rPr lang="en-US" smtClean="0"/>
              <a:t>‹N›</a:t>
            </a:fld>
            <a:endParaRPr lang="en-US"/>
          </a:p>
        </p:txBody>
      </p:sp>
    </p:spTree>
    <p:extLst>
      <p:ext uri="{BB962C8B-B14F-4D97-AF65-F5344CB8AC3E}">
        <p14:creationId xmlns:p14="http://schemas.microsoft.com/office/powerpoint/2010/main" val="38999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8A93-66BE-49D7-B939-11E4936499BB}"/>
              </a:ext>
            </a:extLst>
          </p:cNvPr>
          <p:cNvSpPr>
            <a:spLocks noGrp="1"/>
          </p:cNvSpPr>
          <p:nvPr>
            <p:ph type="title"/>
          </p:nvPr>
        </p:nvSpPr>
        <p:spPr>
          <a:xfrm>
            <a:off x="831850" y="1709738"/>
            <a:ext cx="10515600" cy="2852737"/>
          </a:xfrm>
          <a:prstGeom prst="rect">
            <a:avLst/>
          </a:prstGeom>
        </p:spPr>
        <p:txBody>
          <a:bodyPr anchor="b"/>
          <a:lstStyle>
            <a:lvl1pPr>
              <a:defRPr sz="5400" b="1">
                <a:latin typeface="Arial Nova" panose="020B05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3ED8D1A8-5903-43E4-B15A-E1FA5ACB73E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Nova" panose="020B05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10F34D48-36D9-4F36-9F95-F99093103553}"/>
              </a:ext>
            </a:extLst>
          </p:cNvPr>
          <p:cNvSpPr>
            <a:spLocks noGrp="1"/>
          </p:cNvSpPr>
          <p:nvPr>
            <p:ph type="dt" sz="half" idx="10"/>
          </p:nvPr>
        </p:nvSpPr>
        <p:spPr>
          <a:xfrm>
            <a:off x="397507" y="6457951"/>
            <a:ext cx="1404200" cy="365125"/>
          </a:xfrm>
          <a:prstGeom prst="rect">
            <a:avLst/>
          </a:prstGeom>
        </p:spPr>
        <p:txBody>
          <a:bodyPr tIns="0" rIns="0" bIns="0"/>
          <a:lstStyle/>
          <a:p>
            <a:endParaRPr lang="en-US"/>
          </a:p>
        </p:txBody>
      </p:sp>
      <p:sp>
        <p:nvSpPr>
          <p:cNvPr id="11" name="Footer Placeholder 4">
            <a:extLst>
              <a:ext uri="{FF2B5EF4-FFF2-40B4-BE49-F238E27FC236}">
                <a16:creationId xmlns:a16="http://schemas.microsoft.com/office/drawing/2014/main" id="{3EC218E0-9951-4FDC-AC2E-784504D304D8}"/>
              </a:ext>
            </a:extLst>
          </p:cNvPr>
          <p:cNvSpPr>
            <a:spLocks noGrp="1"/>
          </p:cNvSpPr>
          <p:nvPr>
            <p:ph type="ftr" sz="quarter" idx="11"/>
          </p:nvPr>
        </p:nvSpPr>
        <p:spPr>
          <a:xfrm>
            <a:off x="2136140" y="6457951"/>
            <a:ext cx="7919720" cy="365125"/>
          </a:xfrm>
          <a:prstGeom prst="rect">
            <a:avLst/>
          </a:prstGeom>
        </p:spPr>
        <p:txBody>
          <a:bodyPr tIns="0" rIns="0" bIns="0"/>
          <a:lstStyle/>
          <a:p>
            <a:r>
              <a:rPr lang="en-US"/>
              <a:t>EISD</a:t>
            </a:r>
          </a:p>
        </p:txBody>
      </p:sp>
      <p:sp>
        <p:nvSpPr>
          <p:cNvPr id="12" name="Slide Number Placeholder 5">
            <a:extLst>
              <a:ext uri="{FF2B5EF4-FFF2-40B4-BE49-F238E27FC236}">
                <a16:creationId xmlns:a16="http://schemas.microsoft.com/office/drawing/2014/main" id="{55671C4D-AEC2-4033-84B5-63D41EE05AC2}"/>
              </a:ext>
            </a:extLst>
          </p:cNvPr>
          <p:cNvSpPr>
            <a:spLocks noGrp="1"/>
          </p:cNvSpPr>
          <p:nvPr>
            <p:ph type="sldNum" sz="quarter" idx="12"/>
          </p:nvPr>
        </p:nvSpPr>
        <p:spPr>
          <a:xfrm>
            <a:off x="10993120" y="6457951"/>
            <a:ext cx="801370" cy="365125"/>
          </a:xfrm>
          <a:prstGeom prst="rect">
            <a:avLst/>
          </a:prstGeom>
        </p:spPr>
        <p:txBody>
          <a:bodyPr tIns="0" rIns="0" bIns="0"/>
          <a:lstStyle>
            <a:lvl1pPr algn="r">
              <a:defRPr/>
            </a:lvl1pPr>
          </a:lstStyle>
          <a:p>
            <a:fld id="{F72B23FF-0582-4373-B2D1-AD233DC86D7B}" type="slidenum">
              <a:rPr lang="en-US" smtClean="0"/>
              <a:t>‹N›</a:t>
            </a:fld>
            <a:endParaRPr lang="en-US"/>
          </a:p>
        </p:txBody>
      </p:sp>
    </p:spTree>
    <p:extLst>
      <p:ext uri="{BB962C8B-B14F-4D97-AF65-F5344CB8AC3E}">
        <p14:creationId xmlns:p14="http://schemas.microsoft.com/office/powerpoint/2010/main" val="50821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ue contenuti">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333F83-8DB8-4165-895A-D566C7A9A6C7}"/>
              </a:ext>
            </a:extLst>
          </p:cNvPr>
          <p:cNvSpPr>
            <a:spLocks noGrp="1"/>
          </p:cNvSpPr>
          <p:nvPr>
            <p:ph sz="half" idx="1"/>
          </p:nvPr>
        </p:nvSpPr>
        <p:spPr>
          <a:xfrm>
            <a:off x="397507" y="1416943"/>
            <a:ext cx="5622293" cy="4990630"/>
          </a:xfrm>
          <a:prstGeom prst="rect">
            <a:avLst/>
          </a:prstGeo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9C5D04-C4AC-45A5-9557-7B05AD5C9C88}"/>
              </a:ext>
            </a:extLst>
          </p:cNvPr>
          <p:cNvSpPr>
            <a:spLocks noGrp="1"/>
          </p:cNvSpPr>
          <p:nvPr>
            <p:ph sz="half" idx="2"/>
          </p:nvPr>
        </p:nvSpPr>
        <p:spPr>
          <a:xfrm>
            <a:off x="6172200" y="1416943"/>
            <a:ext cx="5622290" cy="4990630"/>
          </a:xfrm>
          <a:prstGeom prst="rect">
            <a:avLst/>
          </a:prstGeom>
        </p:spPr>
        <p:txBody>
          <a:bodyPr/>
          <a:lstStyle>
            <a:lvl1pPr>
              <a:defRPr>
                <a:latin typeface="Arial Nova" panose="020B0504020202020204" pitchFamily="34" charset="0"/>
              </a:defRPr>
            </a:lvl1pPr>
            <a:lvl2pPr>
              <a:defRPr>
                <a:latin typeface="Arial Nova" panose="020B0504020202020204" pitchFamily="34" charset="0"/>
              </a:defRPr>
            </a:lvl2pPr>
            <a:lvl3pPr>
              <a:defRPr>
                <a:latin typeface="Arial Nova" panose="020B0504020202020204" pitchFamily="34" charset="0"/>
              </a:defRPr>
            </a:lvl3pPr>
            <a:lvl4pPr>
              <a:defRPr>
                <a:latin typeface="Arial Nova" panose="020B0504020202020204" pitchFamily="34" charset="0"/>
              </a:defRPr>
            </a:lvl4pPr>
            <a:lvl5pPr>
              <a:defRPr>
                <a:latin typeface="Arial Nova" panose="020B05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81264F20-BC03-43F7-AC8F-CAB032471736}"/>
              </a:ext>
            </a:extLst>
          </p:cNvPr>
          <p:cNvSpPr>
            <a:spLocks noGrp="1"/>
          </p:cNvSpPr>
          <p:nvPr>
            <p:ph type="title"/>
          </p:nvPr>
        </p:nvSpPr>
        <p:spPr>
          <a:xfrm>
            <a:off x="397508" y="579997"/>
            <a:ext cx="11396982" cy="657559"/>
          </a:xfrm>
          <a:prstGeom prst="rect">
            <a:avLst/>
          </a:prstGeom>
        </p:spPr>
        <p:txBody>
          <a:bodyPr/>
          <a:lstStyle>
            <a:lvl1pPr algn="ctr">
              <a:defRPr b="1">
                <a:latin typeface="Arial Nova" panose="020B0504020202020204" pitchFamily="34" charset="0"/>
                <a:cs typeface="Times New Roman" panose="02020603050405020304" pitchFamily="18" charset="0"/>
              </a:defRPr>
            </a:lvl1pPr>
          </a:lstStyle>
          <a:p>
            <a:r>
              <a:rPr lang="en-US"/>
              <a:t>Click to edit Master title style</a:t>
            </a:r>
          </a:p>
        </p:txBody>
      </p:sp>
      <p:sp>
        <p:nvSpPr>
          <p:cNvPr id="12" name="Date Placeholder 3">
            <a:extLst>
              <a:ext uri="{FF2B5EF4-FFF2-40B4-BE49-F238E27FC236}">
                <a16:creationId xmlns:a16="http://schemas.microsoft.com/office/drawing/2014/main" id="{8146A7D5-5092-4623-90DA-81AD869A6A66}"/>
              </a:ext>
            </a:extLst>
          </p:cNvPr>
          <p:cNvSpPr>
            <a:spLocks noGrp="1"/>
          </p:cNvSpPr>
          <p:nvPr>
            <p:ph type="dt" sz="half" idx="10"/>
          </p:nvPr>
        </p:nvSpPr>
        <p:spPr>
          <a:xfrm>
            <a:off x="397507" y="6457951"/>
            <a:ext cx="1404200" cy="365125"/>
          </a:xfrm>
          <a:prstGeom prst="rect">
            <a:avLst/>
          </a:prstGeom>
        </p:spPr>
        <p:txBody>
          <a:bodyPr tIns="0" rIns="0" bIns="0"/>
          <a:lstStyle/>
          <a:p>
            <a:endParaRPr lang="en-US"/>
          </a:p>
        </p:txBody>
      </p:sp>
      <p:sp>
        <p:nvSpPr>
          <p:cNvPr id="13" name="Footer Placeholder 4">
            <a:extLst>
              <a:ext uri="{FF2B5EF4-FFF2-40B4-BE49-F238E27FC236}">
                <a16:creationId xmlns:a16="http://schemas.microsoft.com/office/drawing/2014/main" id="{BD7E13C2-056B-4B18-ABED-E3563027EE2B}"/>
              </a:ext>
            </a:extLst>
          </p:cNvPr>
          <p:cNvSpPr>
            <a:spLocks noGrp="1"/>
          </p:cNvSpPr>
          <p:nvPr>
            <p:ph type="ftr" sz="quarter" idx="11"/>
          </p:nvPr>
        </p:nvSpPr>
        <p:spPr>
          <a:xfrm>
            <a:off x="2136140" y="6457951"/>
            <a:ext cx="7919720" cy="365125"/>
          </a:xfrm>
          <a:prstGeom prst="rect">
            <a:avLst/>
          </a:prstGeom>
        </p:spPr>
        <p:txBody>
          <a:bodyPr tIns="0" rIns="0" bIns="0"/>
          <a:lstStyle/>
          <a:p>
            <a:r>
              <a:rPr lang="en-US"/>
              <a:t>EISD</a:t>
            </a:r>
          </a:p>
        </p:txBody>
      </p:sp>
      <p:sp>
        <p:nvSpPr>
          <p:cNvPr id="14" name="Slide Number Placeholder 5">
            <a:extLst>
              <a:ext uri="{FF2B5EF4-FFF2-40B4-BE49-F238E27FC236}">
                <a16:creationId xmlns:a16="http://schemas.microsoft.com/office/drawing/2014/main" id="{E4B102F1-E53E-4F2A-A95D-9D87A9B547BE}"/>
              </a:ext>
            </a:extLst>
          </p:cNvPr>
          <p:cNvSpPr>
            <a:spLocks noGrp="1"/>
          </p:cNvSpPr>
          <p:nvPr>
            <p:ph type="sldNum" sz="quarter" idx="12"/>
          </p:nvPr>
        </p:nvSpPr>
        <p:spPr>
          <a:xfrm>
            <a:off x="10993120" y="6457951"/>
            <a:ext cx="801370" cy="365125"/>
          </a:xfrm>
          <a:prstGeom prst="rect">
            <a:avLst/>
          </a:prstGeom>
        </p:spPr>
        <p:txBody>
          <a:bodyPr tIns="0" rIns="0" bIns="0"/>
          <a:lstStyle>
            <a:lvl1pPr algn="r">
              <a:defRPr/>
            </a:lvl1pPr>
          </a:lstStyle>
          <a:p>
            <a:fld id="{F72B23FF-0582-4373-B2D1-AD233DC86D7B}" type="slidenum">
              <a:rPr lang="en-US" smtClean="0"/>
              <a:t>‹N›</a:t>
            </a:fld>
            <a:endParaRPr lang="en-US"/>
          </a:p>
        </p:txBody>
      </p:sp>
    </p:spTree>
    <p:extLst>
      <p:ext uri="{BB962C8B-B14F-4D97-AF65-F5344CB8AC3E}">
        <p14:creationId xmlns:p14="http://schemas.microsoft.com/office/powerpoint/2010/main" val="4242271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D14994-A3A3-4F80-A374-680BBD178B04}"/>
              </a:ext>
            </a:extLst>
          </p:cNvPr>
          <p:cNvSpPr>
            <a:spLocks noGrp="1"/>
          </p:cNvSpPr>
          <p:nvPr>
            <p:ph type="title"/>
          </p:nvPr>
        </p:nvSpPr>
        <p:spPr>
          <a:xfrm>
            <a:off x="397508" y="579997"/>
            <a:ext cx="11396982" cy="657559"/>
          </a:xfrm>
          <a:prstGeom prst="rect">
            <a:avLst/>
          </a:prstGeom>
        </p:spPr>
        <p:txBody>
          <a:bodyPr/>
          <a:lstStyle>
            <a:lvl1pPr algn="ctr">
              <a:defRPr b="1">
                <a:latin typeface="Arial Nova" panose="020B0504020202020204" pitchFamily="34" charset="0"/>
                <a:cs typeface="Times New Roman" panose="02020603050405020304" pitchFamily="18" charset="0"/>
              </a:defRPr>
            </a:lvl1pPr>
          </a:lstStyle>
          <a:p>
            <a:r>
              <a:rPr lang="en-US"/>
              <a:t>Click to edit Master title style</a:t>
            </a:r>
          </a:p>
        </p:txBody>
      </p:sp>
      <p:sp>
        <p:nvSpPr>
          <p:cNvPr id="10" name="Date Placeholder 3">
            <a:extLst>
              <a:ext uri="{FF2B5EF4-FFF2-40B4-BE49-F238E27FC236}">
                <a16:creationId xmlns:a16="http://schemas.microsoft.com/office/drawing/2014/main" id="{6584FFB5-D89D-4AA3-B784-378A33D1D640}"/>
              </a:ext>
            </a:extLst>
          </p:cNvPr>
          <p:cNvSpPr>
            <a:spLocks noGrp="1"/>
          </p:cNvSpPr>
          <p:nvPr>
            <p:ph type="dt" sz="half" idx="10"/>
          </p:nvPr>
        </p:nvSpPr>
        <p:spPr>
          <a:xfrm>
            <a:off x="397507" y="6457951"/>
            <a:ext cx="1404200" cy="365125"/>
          </a:xfrm>
          <a:prstGeom prst="rect">
            <a:avLst/>
          </a:prstGeom>
        </p:spPr>
        <p:txBody>
          <a:bodyPr tIns="0" rIns="0" bIns="0"/>
          <a:lstStyle/>
          <a:p>
            <a:endParaRPr lang="en-US"/>
          </a:p>
        </p:txBody>
      </p:sp>
      <p:sp>
        <p:nvSpPr>
          <p:cNvPr id="11" name="Footer Placeholder 4">
            <a:extLst>
              <a:ext uri="{FF2B5EF4-FFF2-40B4-BE49-F238E27FC236}">
                <a16:creationId xmlns:a16="http://schemas.microsoft.com/office/drawing/2014/main" id="{BE0DADB2-0FD8-4885-A503-2CDB291419B6}"/>
              </a:ext>
            </a:extLst>
          </p:cNvPr>
          <p:cNvSpPr>
            <a:spLocks noGrp="1"/>
          </p:cNvSpPr>
          <p:nvPr>
            <p:ph type="ftr" sz="quarter" idx="11"/>
          </p:nvPr>
        </p:nvSpPr>
        <p:spPr>
          <a:xfrm>
            <a:off x="2136140" y="6457951"/>
            <a:ext cx="7919720" cy="365125"/>
          </a:xfrm>
          <a:prstGeom prst="rect">
            <a:avLst/>
          </a:prstGeom>
        </p:spPr>
        <p:txBody>
          <a:bodyPr tIns="0" rIns="0" bIns="0"/>
          <a:lstStyle/>
          <a:p>
            <a:r>
              <a:rPr lang="en-US"/>
              <a:t>EISD</a:t>
            </a:r>
          </a:p>
        </p:txBody>
      </p:sp>
      <p:sp>
        <p:nvSpPr>
          <p:cNvPr id="12" name="Slide Number Placeholder 5">
            <a:extLst>
              <a:ext uri="{FF2B5EF4-FFF2-40B4-BE49-F238E27FC236}">
                <a16:creationId xmlns:a16="http://schemas.microsoft.com/office/drawing/2014/main" id="{3912D51A-F7E2-4656-AFD4-9CAB1C64260A}"/>
              </a:ext>
            </a:extLst>
          </p:cNvPr>
          <p:cNvSpPr>
            <a:spLocks noGrp="1"/>
          </p:cNvSpPr>
          <p:nvPr>
            <p:ph type="sldNum" sz="quarter" idx="12"/>
          </p:nvPr>
        </p:nvSpPr>
        <p:spPr>
          <a:xfrm>
            <a:off x="10993120" y="6457951"/>
            <a:ext cx="801370" cy="365125"/>
          </a:xfrm>
          <a:prstGeom prst="rect">
            <a:avLst/>
          </a:prstGeom>
        </p:spPr>
        <p:txBody>
          <a:bodyPr tIns="0" rIns="0" bIns="0"/>
          <a:lstStyle>
            <a:lvl1pPr algn="r">
              <a:defRPr/>
            </a:lvl1pPr>
          </a:lstStyle>
          <a:p>
            <a:fld id="{F72B23FF-0582-4373-B2D1-AD233DC86D7B}" type="slidenum">
              <a:rPr lang="en-US" smtClean="0"/>
              <a:t>‹N›</a:t>
            </a:fld>
            <a:endParaRPr lang="en-US"/>
          </a:p>
        </p:txBody>
      </p:sp>
    </p:spTree>
    <p:extLst>
      <p:ext uri="{BB962C8B-B14F-4D97-AF65-F5344CB8AC3E}">
        <p14:creationId xmlns:p14="http://schemas.microsoft.com/office/powerpoint/2010/main" val="122796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7FF9B798-B1C2-4E12-A2FF-56E894B26454}"/>
              </a:ext>
            </a:extLst>
          </p:cNvPr>
          <p:cNvSpPr>
            <a:spLocks noGrp="1"/>
          </p:cNvSpPr>
          <p:nvPr>
            <p:ph type="dt" sz="half" idx="10"/>
          </p:nvPr>
        </p:nvSpPr>
        <p:spPr>
          <a:xfrm>
            <a:off x="397507" y="6457951"/>
            <a:ext cx="1404200" cy="365125"/>
          </a:xfrm>
          <a:prstGeom prst="rect">
            <a:avLst/>
          </a:prstGeom>
        </p:spPr>
        <p:txBody>
          <a:bodyPr tIns="0" rIns="0" bIns="0"/>
          <a:lstStyle/>
          <a:p>
            <a:endParaRPr lang="en-US"/>
          </a:p>
        </p:txBody>
      </p:sp>
      <p:sp>
        <p:nvSpPr>
          <p:cNvPr id="9" name="Footer Placeholder 4">
            <a:extLst>
              <a:ext uri="{FF2B5EF4-FFF2-40B4-BE49-F238E27FC236}">
                <a16:creationId xmlns:a16="http://schemas.microsoft.com/office/drawing/2014/main" id="{42885135-A57D-4C66-B95C-495DA94291DD}"/>
              </a:ext>
            </a:extLst>
          </p:cNvPr>
          <p:cNvSpPr>
            <a:spLocks noGrp="1"/>
          </p:cNvSpPr>
          <p:nvPr>
            <p:ph type="ftr" sz="quarter" idx="11"/>
          </p:nvPr>
        </p:nvSpPr>
        <p:spPr>
          <a:xfrm>
            <a:off x="2136140" y="6457951"/>
            <a:ext cx="7919720" cy="365125"/>
          </a:xfrm>
          <a:prstGeom prst="rect">
            <a:avLst/>
          </a:prstGeom>
        </p:spPr>
        <p:txBody>
          <a:bodyPr tIns="0" rIns="0" bIns="0"/>
          <a:lstStyle/>
          <a:p>
            <a:r>
              <a:rPr lang="en-US"/>
              <a:t>EISD</a:t>
            </a:r>
          </a:p>
        </p:txBody>
      </p:sp>
      <p:sp>
        <p:nvSpPr>
          <p:cNvPr id="10" name="Slide Number Placeholder 5">
            <a:extLst>
              <a:ext uri="{FF2B5EF4-FFF2-40B4-BE49-F238E27FC236}">
                <a16:creationId xmlns:a16="http://schemas.microsoft.com/office/drawing/2014/main" id="{2CC66A20-DB54-47BB-A951-BD636B796E1A}"/>
              </a:ext>
            </a:extLst>
          </p:cNvPr>
          <p:cNvSpPr>
            <a:spLocks noGrp="1"/>
          </p:cNvSpPr>
          <p:nvPr>
            <p:ph type="sldNum" sz="quarter" idx="12"/>
          </p:nvPr>
        </p:nvSpPr>
        <p:spPr>
          <a:xfrm>
            <a:off x="10993120" y="6457951"/>
            <a:ext cx="801370" cy="365125"/>
          </a:xfrm>
          <a:prstGeom prst="rect">
            <a:avLst/>
          </a:prstGeom>
        </p:spPr>
        <p:txBody>
          <a:bodyPr tIns="0" rIns="0" bIns="0"/>
          <a:lstStyle>
            <a:lvl1pPr algn="r">
              <a:defRPr/>
            </a:lvl1pPr>
          </a:lstStyle>
          <a:p>
            <a:fld id="{F72B23FF-0582-4373-B2D1-AD233DC86D7B}" type="slidenum">
              <a:rPr lang="en-US" smtClean="0"/>
              <a:t>‹N›</a:t>
            </a:fld>
            <a:endParaRPr lang="en-US"/>
          </a:p>
        </p:txBody>
      </p:sp>
    </p:spTree>
    <p:extLst>
      <p:ext uri="{BB962C8B-B14F-4D97-AF65-F5344CB8AC3E}">
        <p14:creationId xmlns:p14="http://schemas.microsoft.com/office/powerpoint/2010/main" val="206590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rgbClr val="800000"/>
                </a:solidFill>
              </a:defRPr>
            </a:lvl1pPr>
          </a:lstStyle>
          <a:p>
            <a:r>
              <a:rPr lang="it-IT"/>
              <a:t>Fare clic per modificare stile</a:t>
            </a:r>
            <a:endParaRPr lang="en-US"/>
          </a:p>
        </p:txBody>
      </p:sp>
      <p:sp>
        <p:nvSpPr>
          <p:cNvPr id="3" name="Segnaposto contenuto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4BDFE60E-FCA5-4468-A238-A20DBCFC18DF}"/>
              </a:ext>
            </a:extLst>
          </p:cNvPr>
          <p:cNvSpPr>
            <a:spLocks noGrp="1"/>
          </p:cNvSpPr>
          <p:nvPr>
            <p:ph type="dt" sz="half" idx="10"/>
          </p:nvPr>
        </p:nvSpPr>
        <p:spPr/>
        <p:txBody>
          <a:bodyPr/>
          <a:lstStyle>
            <a:lvl1pPr defTabSz="609585" eaLnBrk="1" hangingPunct="1">
              <a:defRPr smtClean="0">
                <a:solidFill>
                  <a:srgbClr val="800000"/>
                </a:solidFill>
              </a:defRPr>
            </a:lvl1pPr>
          </a:lstStyle>
          <a:p>
            <a:pPr>
              <a:defRPr/>
            </a:pPr>
            <a:endParaRPr lang="it-IT" altLang="it-IT"/>
          </a:p>
        </p:txBody>
      </p:sp>
      <p:sp>
        <p:nvSpPr>
          <p:cNvPr id="6" name="Segnaposto piè di pagina 5">
            <a:extLst>
              <a:ext uri="{FF2B5EF4-FFF2-40B4-BE49-F238E27FC236}">
                <a16:creationId xmlns:a16="http://schemas.microsoft.com/office/drawing/2014/main" id="{30C1C83E-6933-48CB-81DB-2D6C24A082CD}"/>
              </a:ext>
            </a:extLst>
          </p:cNvPr>
          <p:cNvSpPr>
            <a:spLocks noGrp="1"/>
          </p:cNvSpPr>
          <p:nvPr>
            <p:ph type="ftr" sz="quarter" idx="11"/>
          </p:nvPr>
        </p:nvSpPr>
        <p:spPr/>
        <p:txBody>
          <a:bodyPr/>
          <a:lstStyle>
            <a:lvl1pPr defTabSz="609585" eaLnBrk="1" fontAlgn="auto" hangingPunct="1">
              <a:spcBef>
                <a:spcPts val="0"/>
              </a:spcBef>
              <a:spcAft>
                <a:spcPts val="0"/>
              </a:spcAft>
              <a:defRPr>
                <a:solidFill>
                  <a:srgbClr val="800000"/>
                </a:solidFill>
              </a:defRPr>
            </a:lvl1pPr>
          </a:lstStyle>
          <a:p>
            <a:pPr>
              <a:defRPr/>
            </a:pPr>
            <a:r>
              <a:rPr lang="en-US"/>
              <a:t>EISD</a:t>
            </a:r>
            <a:endParaRPr lang="it-IT"/>
          </a:p>
        </p:txBody>
      </p:sp>
      <p:sp>
        <p:nvSpPr>
          <p:cNvPr id="7" name="Segnaposto numero diapositiva 6">
            <a:extLst>
              <a:ext uri="{FF2B5EF4-FFF2-40B4-BE49-F238E27FC236}">
                <a16:creationId xmlns:a16="http://schemas.microsoft.com/office/drawing/2014/main" id="{38580F37-86A5-4A66-88A3-29B44267A865}"/>
              </a:ext>
            </a:extLst>
          </p:cNvPr>
          <p:cNvSpPr>
            <a:spLocks noGrp="1"/>
          </p:cNvSpPr>
          <p:nvPr>
            <p:ph type="sldNum" sz="quarter" idx="12"/>
          </p:nvPr>
        </p:nvSpPr>
        <p:spPr/>
        <p:txBody>
          <a:bodyPr/>
          <a:lstStyle>
            <a:lvl1pPr defTabSz="609585" eaLnBrk="1" hangingPunct="1">
              <a:defRPr smtClean="0">
                <a:solidFill>
                  <a:srgbClr val="800000"/>
                </a:solidFill>
                <a:latin typeface="Arial" panose="020B0604020202020204" pitchFamily="34" charset="0"/>
              </a:defRPr>
            </a:lvl1pPr>
          </a:lstStyle>
          <a:p>
            <a:pPr>
              <a:defRPr/>
            </a:pPr>
            <a:fld id="{D754FAF7-AB3B-4F7E-9E4D-EFD1BDE13684}" type="slidenum">
              <a:rPr lang="it-IT" altLang="it-IT" smtClean="0"/>
              <a:pPr>
                <a:defRPr/>
              </a:pPr>
              <a:t>‹N›</a:t>
            </a:fld>
            <a:endParaRPr lang="it-IT" altLang="it-IT"/>
          </a:p>
        </p:txBody>
      </p:sp>
    </p:spTree>
    <p:extLst>
      <p:ext uri="{BB962C8B-B14F-4D97-AF65-F5344CB8AC3E}">
        <p14:creationId xmlns:p14="http://schemas.microsoft.com/office/powerpoint/2010/main" val="88117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solidFill>
                  <a:srgbClr val="800000"/>
                </a:solidFill>
              </a:defRPr>
            </a:lvl1pPr>
          </a:lstStyle>
          <a:p>
            <a:r>
              <a:rPr lang="it-IT"/>
              <a:t>Fare clic per modificare stile</a:t>
            </a:r>
            <a:endParaRPr lang="en-US"/>
          </a:p>
        </p:txBody>
      </p:sp>
      <p:sp>
        <p:nvSpPr>
          <p:cNvPr id="3" name="Segnaposto testo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it-IT"/>
              <a:t>Fare clic per modificare gli stili del testo dello schema</a:t>
            </a:r>
          </a:p>
        </p:txBody>
      </p:sp>
      <p:sp>
        <p:nvSpPr>
          <p:cNvPr id="4" name="Segnaposto contenuto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it-IT"/>
              <a:t>Fare clic per modificare gli stili del testo dello schema</a:t>
            </a:r>
          </a:p>
        </p:txBody>
      </p:sp>
      <p:sp>
        <p:nvSpPr>
          <p:cNvPr id="6" name="Segnaposto contenuto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9C22FEF5-9EB2-453F-A5FE-EAB3C53E9510}"/>
              </a:ext>
            </a:extLst>
          </p:cNvPr>
          <p:cNvSpPr>
            <a:spLocks noGrp="1"/>
          </p:cNvSpPr>
          <p:nvPr>
            <p:ph type="dt" sz="half" idx="10"/>
          </p:nvPr>
        </p:nvSpPr>
        <p:spPr/>
        <p:txBody>
          <a:bodyPr/>
          <a:lstStyle>
            <a:lvl1pPr>
              <a:defRPr smtClean="0">
                <a:solidFill>
                  <a:srgbClr val="800000"/>
                </a:solidFill>
              </a:defRPr>
            </a:lvl1pPr>
          </a:lstStyle>
          <a:p>
            <a:pPr>
              <a:defRPr/>
            </a:pPr>
            <a:endParaRPr lang="it-IT" altLang="it-IT"/>
          </a:p>
        </p:txBody>
      </p:sp>
      <p:sp>
        <p:nvSpPr>
          <p:cNvPr id="8" name="Segnaposto piè di pagina 7">
            <a:extLst>
              <a:ext uri="{FF2B5EF4-FFF2-40B4-BE49-F238E27FC236}">
                <a16:creationId xmlns:a16="http://schemas.microsoft.com/office/drawing/2014/main" id="{58A33CE7-8F18-4DB0-B6A3-7B697BF44587}"/>
              </a:ext>
            </a:extLst>
          </p:cNvPr>
          <p:cNvSpPr>
            <a:spLocks noGrp="1"/>
          </p:cNvSpPr>
          <p:nvPr>
            <p:ph type="ftr" sz="quarter" idx="11"/>
          </p:nvPr>
        </p:nvSpPr>
        <p:spPr/>
        <p:txBody>
          <a:bodyPr/>
          <a:lstStyle>
            <a:lvl1pPr>
              <a:defRPr>
                <a:solidFill>
                  <a:srgbClr val="800000"/>
                </a:solidFill>
              </a:defRPr>
            </a:lvl1pPr>
          </a:lstStyle>
          <a:p>
            <a:pPr>
              <a:defRPr/>
            </a:pPr>
            <a:r>
              <a:rPr lang="en-US"/>
              <a:t>EISD</a:t>
            </a:r>
            <a:endParaRPr lang="it-IT"/>
          </a:p>
        </p:txBody>
      </p:sp>
      <p:sp>
        <p:nvSpPr>
          <p:cNvPr id="9" name="Segnaposto numero diapositiva 8">
            <a:extLst>
              <a:ext uri="{FF2B5EF4-FFF2-40B4-BE49-F238E27FC236}">
                <a16:creationId xmlns:a16="http://schemas.microsoft.com/office/drawing/2014/main" id="{DF4923DE-6083-4153-995D-8F0374F86C76}"/>
              </a:ext>
            </a:extLst>
          </p:cNvPr>
          <p:cNvSpPr>
            <a:spLocks noGrp="1"/>
          </p:cNvSpPr>
          <p:nvPr>
            <p:ph type="sldNum" sz="quarter" idx="12"/>
          </p:nvPr>
        </p:nvSpPr>
        <p:spPr/>
        <p:txBody>
          <a:bodyPr/>
          <a:lstStyle>
            <a:lvl1pPr>
              <a:defRPr smtClean="0">
                <a:solidFill>
                  <a:srgbClr val="800000"/>
                </a:solidFill>
                <a:latin typeface="Arial" panose="020B0604020202020204" pitchFamily="34" charset="0"/>
              </a:defRPr>
            </a:lvl1pPr>
          </a:lstStyle>
          <a:p>
            <a:pPr>
              <a:defRPr/>
            </a:pPr>
            <a:fld id="{1D30E12C-3274-4FAB-BA9C-E68E77B0C14D}" type="slidenum">
              <a:rPr lang="it-IT" altLang="it-IT" smtClean="0"/>
              <a:pPr>
                <a:defRPr/>
              </a:pPr>
              <a:t>‹N›</a:t>
            </a:fld>
            <a:endParaRPr lang="it-IT" altLang="it-IT"/>
          </a:p>
        </p:txBody>
      </p:sp>
    </p:spTree>
    <p:extLst>
      <p:ext uri="{BB962C8B-B14F-4D97-AF65-F5344CB8AC3E}">
        <p14:creationId xmlns:p14="http://schemas.microsoft.com/office/powerpoint/2010/main" val="4180943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E1BFC810-BB48-42B9-AC86-A710D836B278}"/>
              </a:ext>
            </a:extLst>
          </p:cNvPr>
          <p:cNvSpPr>
            <a:spLocks noGrp="1"/>
          </p:cNvSpPr>
          <p:nvPr>
            <p:ph type="dt" sz="half" idx="2"/>
          </p:nvPr>
        </p:nvSpPr>
        <p:spPr>
          <a:xfrm>
            <a:off x="397507" y="6356350"/>
            <a:ext cx="1390653" cy="365125"/>
          </a:xfrm>
          <a:prstGeom prst="rect">
            <a:avLst/>
          </a:prstGeom>
        </p:spPr>
        <p:txBody>
          <a:bodyPr anchor="ctr" anchorCtr="0"/>
          <a:lstStyle>
            <a:lvl1pPr>
              <a:defRPr sz="1200">
                <a:latin typeface="+mj-lt"/>
                <a:cs typeface="Cascadia Mono" panose="020B0609020000020004" pitchFamily="49" charset="0"/>
              </a:defRPr>
            </a:lvl1pPr>
          </a:lstStyle>
          <a:p>
            <a:endParaRPr lang="en-US"/>
          </a:p>
        </p:txBody>
      </p:sp>
      <p:sp>
        <p:nvSpPr>
          <p:cNvPr id="10" name="Footer Placeholder 4">
            <a:extLst>
              <a:ext uri="{FF2B5EF4-FFF2-40B4-BE49-F238E27FC236}">
                <a16:creationId xmlns:a16="http://schemas.microsoft.com/office/drawing/2014/main" id="{BA946767-5B59-45E0-9EE9-2743C686D322}"/>
              </a:ext>
            </a:extLst>
          </p:cNvPr>
          <p:cNvSpPr>
            <a:spLocks noGrp="1"/>
          </p:cNvSpPr>
          <p:nvPr>
            <p:ph type="ftr" sz="quarter" idx="3"/>
          </p:nvPr>
        </p:nvSpPr>
        <p:spPr>
          <a:xfrm>
            <a:off x="2095700" y="6356350"/>
            <a:ext cx="8000600" cy="365125"/>
          </a:xfrm>
          <a:prstGeom prst="rect">
            <a:avLst/>
          </a:prstGeom>
        </p:spPr>
        <p:txBody>
          <a:bodyPr anchor="ctr" anchorCtr="0"/>
          <a:lstStyle>
            <a:lvl1pPr algn="ctr">
              <a:defRPr sz="1200">
                <a:latin typeface="+mj-lt"/>
                <a:cs typeface="Cascadia Mono" panose="020B0609020000020004" pitchFamily="49" charset="0"/>
              </a:defRPr>
            </a:lvl1pPr>
          </a:lstStyle>
          <a:p>
            <a:r>
              <a:rPr lang="en-US"/>
              <a:t>EISD</a:t>
            </a:r>
          </a:p>
        </p:txBody>
      </p:sp>
      <p:sp>
        <p:nvSpPr>
          <p:cNvPr id="11" name="Slide Number Placeholder 5">
            <a:extLst>
              <a:ext uri="{FF2B5EF4-FFF2-40B4-BE49-F238E27FC236}">
                <a16:creationId xmlns:a16="http://schemas.microsoft.com/office/drawing/2014/main" id="{B1AECF75-A5C5-41F9-82B4-5B5130A62CD0}"/>
              </a:ext>
            </a:extLst>
          </p:cNvPr>
          <p:cNvSpPr>
            <a:spLocks noGrp="1"/>
          </p:cNvSpPr>
          <p:nvPr>
            <p:ph type="sldNum" sz="quarter" idx="4"/>
          </p:nvPr>
        </p:nvSpPr>
        <p:spPr>
          <a:xfrm>
            <a:off x="10993120" y="6356350"/>
            <a:ext cx="801370" cy="365125"/>
          </a:xfrm>
          <a:prstGeom prst="rect">
            <a:avLst/>
          </a:prstGeom>
        </p:spPr>
        <p:txBody>
          <a:bodyPr anchor="ctr" anchorCtr="0"/>
          <a:lstStyle>
            <a:lvl1pPr algn="r">
              <a:defRPr sz="1200">
                <a:latin typeface="+mj-lt"/>
                <a:cs typeface="Cascadia Mono" panose="020B0609020000020004" pitchFamily="49" charset="0"/>
              </a:defRPr>
            </a:lvl1pPr>
          </a:lstStyle>
          <a:p>
            <a:fld id="{F72B23FF-0582-4373-B2D1-AD233DC86D7B}" type="slidenum">
              <a:rPr lang="en-US" smtClean="0"/>
              <a:t>‹N›</a:t>
            </a:fld>
            <a:endParaRPr lang="en-US"/>
          </a:p>
        </p:txBody>
      </p:sp>
      <p:grpSp>
        <p:nvGrpSpPr>
          <p:cNvPr id="21" name="Group 20">
            <a:extLst>
              <a:ext uri="{FF2B5EF4-FFF2-40B4-BE49-F238E27FC236}">
                <a16:creationId xmlns:a16="http://schemas.microsoft.com/office/drawing/2014/main" id="{C95F11A5-3FC3-4485-88AE-D1865A16ED23}"/>
              </a:ext>
            </a:extLst>
          </p:cNvPr>
          <p:cNvGrpSpPr/>
          <p:nvPr/>
        </p:nvGrpSpPr>
        <p:grpSpPr>
          <a:xfrm>
            <a:off x="6956" y="0"/>
            <a:ext cx="12160041" cy="743767"/>
            <a:chOff x="12955" y="0"/>
            <a:chExt cx="12129039" cy="743767"/>
          </a:xfrm>
        </p:grpSpPr>
        <p:pic>
          <p:nvPicPr>
            <p:cNvPr id="12" name="Picture 11" descr="Logo&#10;&#10;Description automatically generated with medium confidence">
              <a:extLst>
                <a:ext uri="{FF2B5EF4-FFF2-40B4-BE49-F238E27FC236}">
                  <a16:creationId xmlns:a16="http://schemas.microsoft.com/office/drawing/2014/main" id="{9D3EBE39-4534-4B9B-8B7E-EB56F9AD4512}"/>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7131" t="2698" r="8503" b="12846"/>
            <a:stretch/>
          </p:blipFill>
          <p:spPr>
            <a:xfrm>
              <a:off x="11071059" y="0"/>
              <a:ext cx="1070935" cy="743767"/>
            </a:xfrm>
            <a:prstGeom prst="rect">
              <a:avLst/>
            </a:prstGeom>
          </p:spPr>
        </p:pic>
        <p:cxnSp>
          <p:nvCxnSpPr>
            <p:cNvPr id="13" name="Straight Connector 12">
              <a:extLst>
                <a:ext uri="{FF2B5EF4-FFF2-40B4-BE49-F238E27FC236}">
                  <a16:creationId xmlns:a16="http://schemas.microsoft.com/office/drawing/2014/main" id="{12509932-1CE0-41B7-B8A4-8F7CEBBB3C99}"/>
                </a:ext>
              </a:extLst>
            </p:cNvPr>
            <p:cNvCxnSpPr>
              <a:cxnSpLocks/>
              <a:stCxn id="14" idx="3"/>
              <a:endCxn id="12" idx="1"/>
            </p:cNvCxnSpPr>
            <p:nvPr/>
          </p:nvCxnSpPr>
          <p:spPr>
            <a:xfrm>
              <a:off x="1762853" y="371494"/>
              <a:ext cx="9308206" cy="390"/>
            </a:xfrm>
            <a:prstGeom prst="line">
              <a:avLst/>
            </a:prstGeom>
            <a:ln w="38100">
              <a:gradFill flip="none" rotWithShape="1">
                <a:gsLst>
                  <a:gs pos="100000">
                    <a:srgbClr val="DEB853"/>
                  </a:gs>
                  <a:gs pos="75000">
                    <a:srgbClr val="9C4090"/>
                  </a:gs>
                  <a:gs pos="50000">
                    <a:srgbClr val="D9382C"/>
                  </a:gs>
                  <a:gs pos="0">
                    <a:srgbClr val="50AE60"/>
                  </a:gs>
                  <a:gs pos="25000">
                    <a:srgbClr val="364C9A"/>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4" name="Immagine 25">
              <a:extLst>
                <a:ext uri="{FF2B5EF4-FFF2-40B4-BE49-F238E27FC236}">
                  <a16:creationId xmlns:a16="http://schemas.microsoft.com/office/drawing/2014/main" id="{4A8C2446-26BE-4D57-A218-BFF338F2DFB2}"/>
                </a:ext>
              </a:extLst>
            </p:cNvPr>
            <p:cNvPicPr>
              <a:picLocks noChangeAspect="1"/>
            </p:cNvPicPr>
            <p:nvPr/>
          </p:nvPicPr>
          <p:blipFill rotWithShape="1">
            <a:blip r:embed="rId12">
              <a:extLst>
                <a:ext uri="{28A0092B-C50C-407E-A947-70E740481C1C}">
                  <a14:useLocalDpi xmlns:a14="http://schemas.microsoft.com/office/drawing/2010/main" val="0"/>
                </a:ext>
              </a:extLst>
            </a:blip>
            <a:srcRect l="1323" r="15262"/>
            <a:stretch/>
          </p:blipFill>
          <p:spPr bwMode="auto">
            <a:xfrm>
              <a:off x="12955" y="0"/>
              <a:ext cx="1749898" cy="7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23199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32.png"/><Relationship Id="rId12"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46.png"/><Relationship Id="rId5" Type="http://schemas.openxmlformats.org/officeDocument/2006/relationships/image" Target="../media/image30.png"/><Relationship Id="rId15" Type="http://schemas.openxmlformats.org/officeDocument/2006/relationships/image" Target="../media/image51.png"/><Relationship Id="rId10" Type="http://schemas.openxmlformats.org/officeDocument/2006/relationships/image" Target="../media/image45.png"/><Relationship Id="rId4" Type="http://schemas.openxmlformats.org/officeDocument/2006/relationships/image" Target="../media/image48.svg"/><Relationship Id="rId9" Type="http://schemas.openxmlformats.org/officeDocument/2006/relationships/image" Target="../media/image34.sv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19.jpg"/><Relationship Id="rId3" Type="http://schemas.openxmlformats.org/officeDocument/2006/relationships/image" Target="../media/image53.svg"/><Relationship Id="rId7" Type="http://schemas.openxmlformats.org/officeDocument/2006/relationships/image" Target="../media/image33.png"/><Relationship Id="rId12" Type="http://schemas.openxmlformats.org/officeDocument/2006/relationships/image" Target="../media/image46.png"/><Relationship Id="rId2" Type="http://schemas.openxmlformats.org/officeDocument/2006/relationships/image" Target="../media/image52.png"/><Relationship Id="rId16"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image" Target="../media/image50.png"/><Relationship Id="rId10" Type="http://schemas.openxmlformats.org/officeDocument/2006/relationships/image" Target="../media/image48.svg"/><Relationship Id="rId4" Type="http://schemas.openxmlformats.org/officeDocument/2006/relationships/image" Target="../media/image30.png"/><Relationship Id="rId9" Type="http://schemas.openxmlformats.org/officeDocument/2006/relationships/image" Target="../media/image47.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46.pn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12.svg"/><Relationship Id="rId18" Type="http://schemas.openxmlformats.org/officeDocument/2006/relationships/image" Target="../media/image84.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11.png"/><Relationship Id="rId17" Type="http://schemas.openxmlformats.org/officeDocument/2006/relationships/image" Target="../media/image83.png"/><Relationship Id="rId2" Type="http://schemas.openxmlformats.org/officeDocument/2006/relationships/notesSlide" Target="../notesSlides/notesSlide23.xml"/><Relationship Id="rId16"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76.png"/><Relationship Id="rId11" Type="http://schemas.openxmlformats.org/officeDocument/2006/relationships/image" Target="../media/image10.svg"/><Relationship Id="rId5" Type="http://schemas.openxmlformats.org/officeDocument/2006/relationships/image" Target="../media/image75.svg"/><Relationship Id="rId15" Type="http://schemas.openxmlformats.org/officeDocument/2006/relationships/image" Target="../media/image81.svg"/><Relationship Id="rId10" Type="http://schemas.openxmlformats.org/officeDocument/2006/relationships/image" Target="../media/image9.png"/><Relationship Id="rId19" Type="http://schemas.openxmlformats.org/officeDocument/2006/relationships/image" Target="../media/image85.sv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1.png"/><Relationship Id="rId3" Type="http://schemas.openxmlformats.org/officeDocument/2006/relationships/image" Target="../media/image74.png"/><Relationship Id="rId7" Type="http://schemas.openxmlformats.org/officeDocument/2006/relationships/image" Target="../media/image86.png"/><Relationship Id="rId12" Type="http://schemas.openxmlformats.org/officeDocument/2006/relationships/image" Target="../media/image10.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8.svg"/><Relationship Id="rId11" Type="http://schemas.openxmlformats.org/officeDocument/2006/relationships/image" Target="../media/image9.png"/><Relationship Id="rId5" Type="http://schemas.openxmlformats.org/officeDocument/2006/relationships/image" Target="../media/image77.png"/><Relationship Id="rId15" Type="http://schemas.openxmlformats.org/officeDocument/2006/relationships/image" Target="../media/image76.png"/><Relationship Id="rId10" Type="http://schemas.openxmlformats.org/officeDocument/2006/relationships/image" Target="../media/image88.png"/><Relationship Id="rId4" Type="http://schemas.openxmlformats.org/officeDocument/2006/relationships/image" Target="../media/image75.svg"/><Relationship Id="rId9" Type="http://schemas.microsoft.com/office/2007/relationships/hdphoto" Target="../media/hdphoto1.wdp"/><Relationship Id="rId14" Type="http://schemas.openxmlformats.org/officeDocument/2006/relationships/image" Target="../media/image12.sv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8.svg"/><Relationship Id="rId3" Type="http://schemas.openxmlformats.org/officeDocument/2006/relationships/image" Target="../media/image87.png"/><Relationship Id="rId7" Type="http://schemas.openxmlformats.org/officeDocument/2006/relationships/image" Target="../media/image10.svg"/><Relationship Id="rId12"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89.svg"/><Relationship Id="rId5" Type="http://schemas.openxmlformats.org/officeDocument/2006/relationships/image" Target="../media/image88.png"/><Relationship Id="rId15" Type="http://schemas.openxmlformats.org/officeDocument/2006/relationships/image" Target="../media/image76.png"/><Relationship Id="rId10" Type="http://schemas.openxmlformats.org/officeDocument/2006/relationships/image" Target="../media/image74.png"/><Relationship Id="rId4" Type="http://schemas.microsoft.com/office/2007/relationships/hdphoto" Target="../media/hdphoto2.wdp"/><Relationship Id="rId9" Type="http://schemas.openxmlformats.org/officeDocument/2006/relationships/image" Target="../media/image12.sv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8.png"/><Relationship Id="rId18" Type="http://schemas.openxmlformats.org/officeDocument/2006/relationships/hyperlink" Target="https://www.box-io.com/" TargetMode="External"/><Relationship Id="rId3" Type="http://schemas.openxmlformats.org/officeDocument/2006/relationships/image" Target="../media/image90.png"/><Relationship Id="rId7" Type="http://schemas.openxmlformats.org/officeDocument/2006/relationships/image" Target="../media/image75.svg"/><Relationship Id="rId12" Type="http://schemas.openxmlformats.org/officeDocument/2006/relationships/image" Target="../media/image92.png"/><Relationship Id="rId17" Type="http://schemas.openxmlformats.org/officeDocument/2006/relationships/image" Target="../media/image12.svg"/><Relationship Id="rId2" Type="http://schemas.openxmlformats.org/officeDocument/2006/relationships/notesSlide" Target="../notesSlides/notesSlide26.xml"/><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78.svg"/><Relationship Id="rId5" Type="http://schemas.openxmlformats.org/officeDocument/2006/relationships/image" Target="../media/image73.png"/><Relationship Id="rId15" Type="http://schemas.openxmlformats.org/officeDocument/2006/relationships/image" Target="../media/image10.svg"/><Relationship Id="rId10" Type="http://schemas.openxmlformats.org/officeDocument/2006/relationships/image" Target="../media/image77.png"/><Relationship Id="rId4" Type="http://schemas.microsoft.com/office/2007/relationships/hdphoto" Target="../media/hdphoto3.wdp"/><Relationship Id="rId9" Type="http://schemas.openxmlformats.org/officeDocument/2006/relationships/image" Target="../media/image91.png"/><Relationship Id="rId1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77.png"/><Relationship Id="rId3" Type="http://schemas.openxmlformats.org/officeDocument/2006/relationships/image" Target="../media/image9.png"/><Relationship Id="rId21" Type="http://schemas.openxmlformats.org/officeDocument/2006/relationships/image" Target="../media/image102.sv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89.svg"/><Relationship Id="rId2" Type="http://schemas.openxmlformats.org/officeDocument/2006/relationships/notesSlide" Target="../notesSlides/notesSlide28.xml"/><Relationship Id="rId16" Type="http://schemas.openxmlformats.org/officeDocument/2006/relationships/image" Target="../media/image74.png"/><Relationship Id="rId20"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2.svg"/><Relationship Id="rId11" Type="http://schemas.openxmlformats.org/officeDocument/2006/relationships/image" Target="../media/image97.png"/><Relationship Id="rId5" Type="http://schemas.openxmlformats.org/officeDocument/2006/relationships/image" Target="../media/image11.png"/><Relationship Id="rId15" Type="http://schemas.openxmlformats.org/officeDocument/2006/relationships/image" Target="../media/image79.png"/><Relationship Id="rId10" Type="http://schemas.openxmlformats.org/officeDocument/2006/relationships/image" Target="../media/image96.svg"/><Relationship Id="rId19" Type="http://schemas.openxmlformats.org/officeDocument/2006/relationships/image" Target="../media/image78.svg"/><Relationship Id="rId4" Type="http://schemas.openxmlformats.org/officeDocument/2006/relationships/image" Target="../media/image10.sv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4.jp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gif"/><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png"/><Relationship Id="rId7" Type="http://schemas.openxmlformats.org/officeDocument/2006/relationships/image" Target="../media/image12.svg"/><Relationship Id="rId2" Type="http://schemas.openxmlformats.org/officeDocument/2006/relationships/image" Target="../media/image8.gif"/><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C0E3-CAAB-A63E-00AE-799A16700E76}"/>
              </a:ext>
            </a:extLst>
          </p:cNvPr>
          <p:cNvSpPr>
            <a:spLocks noGrp="1"/>
          </p:cNvSpPr>
          <p:nvPr>
            <p:ph type="ctrTitle"/>
          </p:nvPr>
        </p:nvSpPr>
        <p:spPr/>
        <p:txBody>
          <a:bodyPr/>
          <a:lstStyle/>
          <a:p>
            <a:r>
              <a:rPr lang="en-US" b="0" i="0" dirty="0">
                <a:effectLst/>
                <a:highlight>
                  <a:srgbClr val="FFFFFF"/>
                </a:highlight>
                <a:latin typeface="Roboto" panose="02000000000000000000" pitchFamily="2" charset="0"/>
              </a:rPr>
              <a:t>IoT in I4.0 and HC4.0</a:t>
            </a:r>
            <a:endParaRPr lang="en-US" dirty="0"/>
          </a:p>
        </p:txBody>
      </p:sp>
      <p:sp>
        <p:nvSpPr>
          <p:cNvPr id="3" name="Subtitle 2">
            <a:extLst>
              <a:ext uri="{FF2B5EF4-FFF2-40B4-BE49-F238E27FC236}">
                <a16:creationId xmlns:a16="http://schemas.microsoft.com/office/drawing/2014/main" id="{A719C3CE-1D2C-3E22-17EF-01B58F9EE6A6}"/>
              </a:ext>
            </a:extLst>
          </p:cNvPr>
          <p:cNvSpPr>
            <a:spLocks noGrp="1"/>
          </p:cNvSpPr>
          <p:nvPr>
            <p:ph type="subTitle" idx="1"/>
          </p:nvPr>
        </p:nvSpPr>
        <p:spPr/>
        <p:txBody>
          <a:bodyPr/>
          <a:lstStyle/>
          <a:p>
            <a:r>
              <a:rPr lang="en-US" dirty="0"/>
              <a:t>Elia </a:t>
            </a:r>
            <a:r>
              <a:rPr lang="en-US" dirty="0" err="1"/>
              <a:t>Tonoli</a:t>
            </a:r>
            <a:r>
              <a:rPr lang="en-US" dirty="0"/>
              <a:t> – Daniel </a:t>
            </a:r>
            <a:r>
              <a:rPr lang="en-US" dirty="0" err="1"/>
              <a:t>Amadori</a:t>
            </a:r>
            <a:r>
              <a:rPr lang="en-US" dirty="0"/>
              <a:t> - Franco Fummi</a:t>
            </a:r>
          </a:p>
        </p:txBody>
      </p:sp>
      <p:sp>
        <p:nvSpPr>
          <p:cNvPr id="4" name="Rectangle 2">
            <a:extLst>
              <a:ext uri="{FF2B5EF4-FFF2-40B4-BE49-F238E27FC236}">
                <a16:creationId xmlns:a16="http://schemas.microsoft.com/office/drawing/2014/main" id="{AA4B4DD2-DBDC-1A82-EA17-8C6A4C469CF8}"/>
              </a:ext>
            </a:extLst>
          </p:cNvPr>
          <p:cNvSpPr>
            <a:spLocks noChangeArrowheads="1"/>
          </p:cNvSpPr>
          <p:nvPr/>
        </p:nvSpPr>
        <p:spPr bwMode="auto">
          <a:xfrm>
            <a:off x="8592906" y="6177657"/>
            <a:ext cx="3551767" cy="4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0651" tIns="59268" rIns="120651" bIns="59268">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37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buFontTx/>
              <a:buNone/>
            </a:pPr>
            <a:r>
              <a:rPr lang="it-IT" altLang="it-IT" sz="2400" dirty="0">
                <a:latin typeface="Tahoma" panose="020B0604030504040204" pitchFamily="34" charset="0"/>
              </a:rPr>
              <a:t>V</a:t>
            </a:r>
            <a:r>
              <a:rPr lang="en-US" altLang="it-IT" sz="2400" dirty="0" err="1">
                <a:latin typeface="Tahoma" panose="020B0604030504040204" pitchFamily="34" charset="0"/>
              </a:rPr>
              <a:t>ersion</a:t>
            </a:r>
            <a:r>
              <a:rPr lang="en-US" altLang="it-IT" sz="2400" dirty="0">
                <a:latin typeface="Tahoma" panose="020B0604030504040204" pitchFamily="34" charset="0"/>
              </a:rPr>
              <a:t> 2.2</a:t>
            </a:r>
          </a:p>
        </p:txBody>
      </p:sp>
    </p:spTree>
    <p:extLst>
      <p:ext uri="{BB962C8B-B14F-4D97-AF65-F5344CB8AC3E}">
        <p14:creationId xmlns:p14="http://schemas.microsoft.com/office/powerpoint/2010/main" val="1187064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2B9E48-9873-4082-AB1A-F5BD15FCAF4B}"/>
              </a:ext>
            </a:extLst>
          </p:cNvPr>
          <p:cNvSpPr>
            <a:spLocks noGrp="1"/>
          </p:cNvSpPr>
          <p:nvPr>
            <p:ph type="title"/>
          </p:nvPr>
        </p:nvSpPr>
        <p:spPr/>
        <p:txBody>
          <a:bodyPr/>
          <a:lstStyle/>
          <a:p>
            <a:r>
              <a:rPr lang="en-US" dirty="0"/>
              <a:t>Industrial IoT Architecture</a:t>
            </a:r>
          </a:p>
        </p:txBody>
      </p:sp>
      <p:sp>
        <p:nvSpPr>
          <p:cNvPr id="5" name="Segnaposto piè di pagina 4">
            <a:extLst>
              <a:ext uri="{FF2B5EF4-FFF2-40B4-BE49-F238E27FC236}">
                <a16:creationId xmlns:a16="http://schemas.microsoft.com/office/drawing/2014/main" id="{A69ECF46-9411-4F1D-ABBB-613C3D675262}"/>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FA525388-6C44-4669-BF6B-DDE680609745}"/>
              </a:ext>
            </a:extLst>
          </p:cNvPr>
          <p:cNvSpPr>
            <a:spLocks noGrp="1"/>
          </p:cNvSpPr>
          <p:nvPr>
            <p:ph type="sldNum" sz="quarter" idx="12"/>
          </p:nvPr>
        </p:nvSpPr>
        <p:spPr/>
        <p:txBody>
          <a:bodyPr/>
          <a:lstStyle/>
          <a:p>
            <a:pPr>
              <a:defRPr/>
            </a:pPr>
            <a:fld id="{43CD341D-7438-4FA4-973F-6F9EECBD14B9}" type="slidenum">
              <a:rPr lang="it-IT" altLang="it-IT" smtClean="0"/>
              <a:pPr>
                <a:defRPr/>
              </a:pPr>
              <a:t>10</a:t>
            </a:fld>
            <a:endParaRPr lang="it-IT" altLang="it-IT" dirty="0"/>
          </a:p>
        </p:txBody>
      </p:sp>
      <p:grpSp>
        <p:nvGrpSpPr>
          <p:cNvPr id="20" name="Gruppo 19">
            <a:extLst>
              <a:ext uri="{FF2B5EF4-FFF2-40B4-BE49-F238E27FC236}">
                <a16:creationId xmlns:a16="http://schemas.microsoft.com/office/drawing/2014/main" id="{F8017AF3-18BE-4A49-A6C7-0051BA4CA69E}"/>
              </a:ext>
            </a:extLst>
          </p:cNvPr>
          <p:cNvGrpSpPr/>
          <p:nvPr/>
        </p:nvGrpSpPr>
        <p:grpSpPr>
          <a:xfrm>
            <a:off x="1964343" y="4370075"/>
            <a:ext cx="8456140" cy="1662204"/>
            <a:chOff x="1995056" y="3177511"/>
            <a:chExt cx="6088294" cy="1153524"/>
          </a:xfrm>
        </p:grpSpPr>
        <p:grpSp>
          <p:nvGrpSpPr>
            <p:cNvPr id="8" name="Group 165">
              <a:extLst>
                <a:ext uri="{FF2B5EF4-FFF2-40B4-BE49-F238E27FC236}">
                  <a16:creationId xmlns:a16="http://schemas.microsoft.com/office/drawing/2014/main" id="{A3D8FBAE-F54E-4518-88DB-DDE11F735ED4}"/>
                </a:ext>
              </a:extLst>
            </p:cNvPr>
            <p:cNvGrpSpPr/>
            <p:nvPr/>
          </p:nvGrpSpPr>
          <p:grpSpPr>
            <a:xfrm>
              <a:off x="1995056" y="3177511"/>
              <a:ext cx="6088294" cy="1153524"/>
              <a:chOff x="3930494" y="3687535"/>
              <a:chExt cx="4850214" cy="1153524"/>
            </a:xfrm>
          </p:grpSpPr>
          <p:grpSp>
            <p:nvGrpSpPr>
              <p:cNvPr id="12" name="Group 164">
                <a:extLst>
                  <a:ext uri="{FF2B5EF4-FFF2-40B4-BE49-F238E27FC236}">
                    <a16:creationId xmlns:a16="http://schemas.microsoft.com/office/drawing/2014/main" id="{D0560DD7-0602-4512-957D-63C1E974532B}"/>
                  </a:ext>
                </a:extLst>
              </p:cNvPr>
              <p:cNvGrpSpPr/>
              <p:nvPr/>
            </p:nvGrpSpPr>
            <p:grpSpPr>
              <a:xfrm>
                <a:off x="3930494" y="3687535"/>
                <a:ext cx="4850214" cy="1153524"/>
                <a:chOff x="3923928" y="3687612"/>
                <a:chExt cx="4850214" cy="1153524"/>
              </a:xfrm>
            </p:grpSpPr>
            <p:sp>
              <p:nvSpPr>
                <p:cNvPr id="16" name="Rounded Rectangle 87">
                  <a:extLst>
                    <a:ext uri="{FF2B5EF4-FFF2-40B4-BE49-F238E27FC236}">
                      <a16:creationId xmlns:a16="http://schemas.microsoft.com/office/drawing/2014/main" id="{AB374F71-7412-4C88-A0DB-B659ED5AE7A3}"/>
                    </a:ext>
                  </a:extLst>
                </p:cNvPr>
                <p:cNvSpPr/>
                <p:nvPr/>
              </p:nvSpPr>
              <p:spPr>
                <a:xfrm>
                  <a:off x="3923928" y="3687612"/>
                  <a:ext cx="4422599" cy="946103"/>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2400"/>
                </a:p>
              </p:txBody>
            </p:sp>
            <p:pic>
              <p:nvPicPr>
                <p:cNvPr id="18" name="Picture 93">
                  <a:extLst>
                    <a:ext uri="{FF2B5EF4-FFF2-40B4-BE49-F238E27FC236}">
                      <a16:creationId xmlns:a16="http://schemas.microsoft.com/office/drawing/2014/main" id="{F8DFBA2B-BC70-4F28-B8CF-A09FD3CC3F5C}"/>
                    </a:ext>
                  </a:extLst>
                </p:cNvPr>
                <p:cNvPicPr>
                  <a:picLocks noChangeAspect="1"/>
                </p:cNvPicPr>
                <p:nvPr/>
              </p:nvPicPr>
              <p:blipFill>
                <a:blip r:embed="rId3"/>
                <a:stretch>
                  <a:fillRect/>
                </a:stretch>
              </p:blipFill>
              <p:spPr>
                <a:xfrm>
                  <a:off x="3976488" y="3877439"/>
                  <a:ext cx="3286929" cy="571280"/>
                </a:xfrm>
                <a:prstGeom prst="rect">
                  <a:avLst/>
                </a:prstGeom>
              </p:spPr>
            </p:pic>
            <p:pic>
              <p:nvPicPr>
                <p:cNvPr id="19" name="Picture 99" descr="A close up of a device&#10;&#10;Description automatically generated">
                  <a:extLst>
                    <a:ext uri="{FF2B5EF4-FFF2-40B4-BE49-F238E27FC236}">
                      <a16:creationId xmlns:a16="http://schemas.microsoft.com/office/drawing/2014/main" id="{9E6ABB3A-8F64-4DF4-86C0-C2BC9E99F028}"/>
                    </a:ext>
                  </a:extLst>
                </p:cNvPr>
                <p:cNvPicPr>
                  <a:picLocks noChangeAspect="1"/>
                </p:cNvPicPr>
                <p:nvPr/>
              </p:nvPicPr>
              <p:blipFill rotWithShape="1">
                <a:blip r:embed="rId4"/>
                <a:srcRect l="56301" t="18354" r="1875" b="14642"/>
                <a:stretch/>
              </p:blipFill>
              <p:spPr>
                <a:xfrm>
                  <a:off x="6830428" y="3749350"/>
                  <a:ext cx="1343816" cy="773426"/>
                </a:xfrm>
                <a:prstGeom prst="rect">
                  <a:avLst/>
                </a:prstGeom>
              </p:spPr>
            </p:pic>
            <p:pic>
              <p:nvPicPr>
                <p:cNvPr id="17" name="Picture 65">
                  <a:extLst>
                    <a:ext uri="{FF2B5EF4-FFF2-40B4-BE49-F238E27FC236}">
                      <a16:creationId xmlns:a16="http://schemas.microsoft.com/office/drawing/2014/main" id="{C5FFF5F6-AAA3-4A89-9D25-F15DA00525CA}"/>
                    </a:ext>
                  </a:extLst>
                </p:cNvPr>
                <p:cNvPicPr>
                  <a:picLocks noChangeAspect="1"/>
                </p:cNvPicPr>
                <p:nvPr/>
              </p:nvPicPr>
              <p:blipFill>
                <a:blip r:embed="rId5"/>
                <a:stretch>
                  <a:fillRect/>
                </a:stretch>
              </p:blipFill>
              <p:spPr>
                <a:xfrm>
                  <a:off x="8154264" y="4150781"/>
                  <a:ext cx="619878" cy="690355"/>
                </a:xfrm>
                <a:prstGeom prst="rect">
                  <a:avLst/>
                </a:prstGeom>
                <a:noFill/>
              </p:spPr>
            </p:pic>
          </p:grpSp>
          <p:sp>
            <p:nvSpPr>
              <p:cNvPr id="13" name="TextBox 107">
                <a:extLst>
                  <a:ext uri="{FF2B5EF4-FFF2-40B4-BE49-F238E27FC236}">
                    <a16:creationId xmlns:a16="http://schemas.microsoft.com/office/drawing/2014/main" id="{3D5C8607-FFCB-4486-8B14-AAA00460FDA5}"/>
                  </a:ext>
                </a:extLst>
              </p:cNvPr>
              <p:cNvSpPr txBox="1"/>
              <p:nvPr/>
            </p:nvSpPr>
            <p:spPr>
              <a:xfrm>
                <a:off x="3983054" y="4123492"/>
                <a:ext cx="404002" cy="320383"/>
              </a:xfrm>
              <a:prstGeom prst="rect">
                <a:avLst/>
              </a:prstGeom>
              <a:noFill/>
            </p:spPr>
            <p:txBody>
              <a:bodyPr wrap="none" rtlCol="0">
                <a:spAutoFit/>
              </a:bodyPr>
              <a:lstStyle/>
              <a:p>
                <a:r>
                  <a:rPr lang="en-GB" sz="1200" b="1" i="1" dirty="0">
                    <a:latin typeface="Calibri" charset="0"/>
                    <a:ea typeface="Calibri" charset="0"/>
                    <a:cs typeface="Calibri" charset="0"/>
                  </a:rPr>
                  <a:t>OPC UA</a:t>
                </a:r>
              </a:p>
              <a:p>
                <a:r>
                  <a:rPr lang="en-GB" sz="1200" b="1" i="1" dirty="0">
                    <a:latin typeface="Calibri" charset="0"/>
                    <a:ea typeface="Calibri" charset="0"/>
                    <a:cs typeface="Calibri" charset="0"/>
                  </a:rPr>
                  <a:t> SERVER</a:t>
                </a:r>
              </a:p>
            </p:txBody>
          </p:sp>
          <p:sp>
            <p:nvSpPr>
              <p:cNvPr id="14" name="TextBox 110">
                <a:extLst>
                  <a:ext uri="{FF2B5EF4-FFF2-40B4-BE49-F238E27FC236}">
                    <a16:creationId xmlns:a16="http://schemas.microsoft.com/office/drawing/2014/main" id="{8DB37020-1FD7-4B8C-9FD0-63D7F85EE8C1}"/>
                  </a:ext>
                </a:extLst>
              </p:cNvPr>
              <p:cNvSpPr txBox="1"/>
              <p:nvPr/>
            </p:nvSpPr>
            <p:spPr>
              <a:xfrm>
                <a:off x="4995336" y="4119978"/>
                <a:ext cx="404002" cy="320383"/>
              </a:xfrm>
              <a:prstGeom prst="rect">
                <a:avLst/>
              </a:prstGeom>
              <a:noFill/>
            </p:spPr>
            <p:txBody>
              <a:bodyPr wrap="none" rtlCol="0">
                <a:spAutoFit/>
              </a:bodyPr>
              <a:lstStyle/>
              <a:p>
                <a:r>
                  <a:rPr lang="en-GB" sz="1200" b="1" i="1" dirty="0">
                    <a:latin typeface="Calibri" charset="0"/>
                    <a:ea typeface="Calibri" charset="0"/>
                    <a:cs typeface="Calibri" charset="0"/>
                  </a:rPr>
                  <a:t>OPC UA</a:t>
                </a:r>
              </a:p>
              <a:p>
                <a:r>
                  <a:rPr lang="en-GB" sz="1200" b="1" i="1" dirty="0">
                    <a:latin typeface="Calibri" charset="0"/>
                    <a:ea typeface="Calibri" charset="0"/>
                    <a:cs typeface="Calibri" charset="0"/>
                  </a:rPr>
                  <a:t> SERVER</a:t>
                </a:r>
              </a:p>
            </p:txBody>
          </p:sp>
          <p:sp>
            <p:nvSpPr>
              <p:cNvPr id="15" name="TextBox 111">
                <a:extLst>
                  <a:ext uri="{FF2B5EF4-FFF2-40B4-BE49-F238E27FC236}">
                    <a16:creationId xmlns:a16="http://schemas.microsoft.com/office/drawing/2014/main" id="{134D465E-4E27-40A9-A183-21201DE3303C}"/>
                  </a:ext>
                </a:extLst>
              </p:cNvPr>
              <p:cNvSpPr txBox="1"/>
              <p:nvPr/>
            </p:nvSpPr>
            <p:spPr>
              <a:xfrm>
                <a:off x="6029516" y="4123021"/>
                <a:ext cx="404002" cy="320383"/>
              </a:xfrm>
              <a:prstGeom prst="rect">
                <a:avLst/>
              </a:prstGeom>
              <a:noFill/>
            </p:spPr>
            <p:txBody>
              <a:bodyPr wrap="none" rtlCol="0">
                <a:spAutoFit/>
              </a:bodyPr>
              <a:lstStyle/>
              <a:p>
                <a:r>
                  <a:rPr lang="en-GB" sz="1200" b="1" i="1" dirty="0">
                    <a:latin typeface="Calibri" charset="0"/>
                    <a:ea typeface="Calibri" charset="0"/>
                    <a:cs typeface="Calibri" charset="0"/>
                  </a:rPr>
                  <a:t>OPC UA</a:t>
                </a:r>
              </a:p>
              <a:p>
                <a:r>
                  <a:rPr lang="en-GB" sz="1200" b="1" i="1" dirty="0">
                    <a:latin typeface="Calibri" charset="0"/>
                    <a:ea typeface="Calibri" charset="0"/>
                    <a:cs typeface="Calibri" charset="0"/>
                  </a:rPr>
                  <a:t> SERVER</a:t>
                </a:r>
              </a:p>
            </p:txBody>
          </p:sp>
        </p:grpSp>
        <p:pic>
          <p:nvPicPr>
            <p:cNvPr id="4098" name="Picture 2" descr="https://i1.wp.com/profibusgroup.com/wp-content/uploads/2012/09/profinet_rgb.jpg">
              <a:extLst>
                <a:ext uri="{FF2B5EF4-FFF2-40B4-BE49-F238E27FC236}">
                  <a16:creationId xmlns:a16="http://schemas.microsoft.com/office/drawing/2014/main" id="{8784D82F-12B3-4582-B126-EE135BA30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5036" y="3650562"/>
              <a:ext cx="778109" cy="363661"/>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Immagine 21">
            <a:extLst>
              <a:ext uri="{FF2B5EF4-FFF2-40B4-BE49-F238E27FC236}">
                <a16:creationId xmlns:a16="http://schemas.microsoft.com/office/drawing/2014/main" id="{F7474515-301D-42DD-9808-3EBDFC8A0F27}"/>
              </a:ext>
            </a:extLst>
          </p:cNvPr>
          <p:cNvPicPr>
            <a:picLocks noChangeAspect="1"/>
          </p:cNvPicPr>
          <p:nvPr/>
        </p:nvPicPr>
        <p:blipFill>
          <a:blip r:embed="rId7"/>
          <a:stretch>
            <a:fillRect/>
          </a:stretch>
        </p:blipFill>
        <p:spPr>
          <a:xfrm>
            <a:off x="5643751" y="2974305"/>
            <a:ext cx="750016" cy="778128"/>
          </a:xfrm>
          <a:prstGeom prst="rect">
            <a:avLst/>
          </a:prstGeom>
          <a:noFill/>
        </p:spPr>
      </p:pic>
      <p:grpSp>
        <p:nvGrpSpPr>
          <p:cNvPr id="25" name="Gruppo 24">
            <a:extLst>
              <a:ext uri="{FF2B5EF4-FFF2-40B4-BE49-F238E27FC236}">
                <a16:creationId xmlns:a16="http://schemas.microsoft.com/office/drawing/2014/main" id="{14113DBA-52F9-4CA8-B735-974713DF683D}"/>
              </a:ext>
            </a:extLst>
          </p:cNvPr>
          <p:cNvGrpSpPr/>
          <p:nvPr/>
        </p:nvGrpSpPr>
        <p:grpSpPr>
          <a:xfrm>
            <a:off x="5190053" y="3833640"/>
            <a:ext cx="1657408" cy="477545"/>
            <a:chOff x="5300469" y="3254050"/>
            <a:chExt cx="1193309" cy="331403"/>
          </a:xfrm>
        </p:grpSpPr>
        <p:sp>
          <p:nvSpPr>
            <p:cNvPr id="23" name="Right Arrow 180">
              <a:extLst>
                <a:ext uri="{FF2B5EF4-FFF2-40B4-BE49-F238E27FC236}">
                  <a16:creationId xmlns:a16="http://schemas.microsoft.com/office/drawing/2014/main" id="{F5C9EF4D-2979-4660-AF7A-60406AF43D60}"/>
                </a:ext>
              </a:extLst>
            </p:cNvPr>
            <p:cNvSpPr/>
            <p:nvPr/>
          </p:nvSpPr>
          <p:spPr>
            <a:xfrm rot="16200000">
              <a:off x="5740480" y="2814039"/>
              <a:ext cx="313288" cy="1193309"/>
            </a:xfrm>
            <a:prstGeom prst="rightArrow">
              <a:avLst>
                <a:gd name="adj1" fmla="val 60000"/>
                <a:gd name="adj2" fmla="val 50000"/>
              </a:avLst>
            </a:prstGeom>
            <a:solidFill>
              <a:schemeClr val="accent3">
                <a:lumMod val="60000"/>
                <a:lumOff val="40000"/>
              </a:schemeClr>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endParaRPr lang="it-IT"/>
            </a:p>
          </p:txBody>
        </p:sp>
        <p:pic>
          <p:nvPicPr>
            <p:cNvPr id="24" name="Content Placeholder 6" descr="A picture containing clipart&#10;&#10;Description automatically generated">
              <a:extLst>
                <a:ext uri="{FF2B5EF4-FFF2-40B4-BE49-F238E27FC236}">
                  <a16:creationId xmlns:a16="http://schemas.microsoft.com/office/drawing/2014/main" id="{4EE8AEA7-2986-487A-B776-C2BF19DCB822}"/>
                </a:ext>
              </a:extLst>
            </p:cNvPr>
            <p:cNvPicPr>
              <a:picLocks noChangeAspect="1"/>
            </p:cNvPicPr>
            <p:nvPr/>
          </p:nvPicPr>
          <p:blipFill>
            <a:blip r:embed="rId8">
              <a:clrChange>
                <a:clrFrom>
                  <a:srgbClr val="FFFFFF"/>
                </a:clrFrom>
                <a:clrTo>
                  <a:srgbClr val="FFFFFF">
                    <a:alpha val="0"/>
                  </a:srgbClr>
                </a:clrTo>
              </a:clrChange>
            </a:blip>
            <a:stretch>
              <a:fillRect/>
            </a:stretch>
          </p:blipFill>
          <p:spPr bwMode="auto">
            <a:xfrm>
              <a:off x="5579472" y="3346688"/>
              <a:ext cx="635303" cy="23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Immagine 30">
            <a:extLst>
              <a:ext uri="{FF2B5EF4-FFF2-40B4-BE49-F238E27FC236}">
                <a16:creationId xmlns:a16="http://schemas.microsoft.com/office/drawing/2014/main" id="{6F38DD1D-6907-45D3-B6E2-57D71754F34F}"/>
              </a:ext>
            </a:extLst>
          </p:cNvPr>
          <p:cNvPicPr>
            <a:picLocks noChangeAspect="1"/>
          </p:cNvPicPr>
          <p:nvPr/>
        </p:nvPicPr>
        <p:blipFill>
          <a:blip r:embed="rId7"/>
          <a:stretch>
            <a:fillRect/>
          </a:stretch>
        </p:blipFill>
        <p:spPr>
          <a:xfrm>
            <a:off x="3005345" y="3010425"/>
            <a:ext cx="750016" cy="778128"/>
          </a:xfrm>
          <a:prstGeom prst="rect">
            <a:avLst/>
          </a:prstGeom>
        </p:spPr>
      </p:pic>
      <p:grpSp>
        <p:nvGrpSpPr>
          <p:cNvPr id="32" name="Gruppo 31">
            <a:extLst>
              <a:ext uri="{FF2B5EF4-FFF2-40B4-BE49-F238E27FC236}">
                <a16:creationId xmlns:a16="http://schemas.microsoft.com/office/drawing/2014/main" id="{17CFE9C8-5D48-4995-9C48-360DDC405247}"/>
              </a:ext>
            </a:extLst>
          </p:cNvPr>
          <p:cNvGrpSpPr/>
          <p:nvPr/>
        </p:nvGrpSpPr>
        <p:grpSpPr>
          <a:xfrm>
            <a:off x="2560767" y="3833638"/>
            <a:ext cx="1657408" cy="477545"/>
            <a:chOff x="5300469" y="3254050"/>
            <a:chExt cx="1193309" cy="331403"/>
          </a:xfrm>
        </p:grpSpPr>
        <p:sp>
          <p:nvSpPr>
            <p:cNvPr id="33" name="Right Arrow 180">
              <a:extLst>
                <a:ext uri="{FF2B5EF4-FFF2-40B4-BE49-F238E27FC236}">
                  <a16:creationId xmlns:a16="http://schemas.microsoft.com/office/drawing/2014/main" id="{619EEEEC-C873-48AC-B840-674CAB167C6F}"/>
                </a:ext>
              </a:extLst>
            </p:cNvPr>
            <p:cNvSpPr/>
            <p:nvPr/>
          </p:nvSpPr>
          <p:spPr>
            <a:xfrm rot="16200000">
              <a:off x="5740480" y="2814039"/>
              <a:ext cx="313288" cy="1193309"/>
            </a:xfrm>
            <a:prstGeom prst="rightArrow">
              <a:avLst>
                <a:gd name="adj1" fmla="val 60000"/>
                <a:gd name="adj2" fmla="val 50000"/>
              </a:avLst>
            </a:prstGeom>
            <a:solidFill>
              <a:schemeClr val="accent3">
                <a:lumMod val="60000"/>
                <a:lumOff val="40000"/>
              </a:schemeClr>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endParaRPr lang="it-IT"/>
            </a:p>
          </p:txBody>
        </p:sp>
        <p:pic>
          <p:nvPicPr>
            <p:cNvPr id="34" name="Content Placeholder 6" descr="A picture containing clipart&#10;&#10;Description automatically generated">
              <a:extLst>
                <a:ext uri="{FF2B5EF4-FFF2-40B4-BE49-F238E27FC236}">
                  <a16:creationId xmlns:a16="http://schemas.microsoft.com/office/drawing/2014/main" id="{D4DE135F-A043-43F5-8FFF-8B83A3EDB311}"/>
                </a:ext>
              </a:extLst>
            </p:cNvPr>
            <p:cNvPicPr>
              <a:picLocks noChangeAspect="1"/>
            </p:cNvPicPr>
            <p:nvPr/>
          </p:nvPicPr>
          <p:blipFill>
            <a:blip r:embed="rId8">
              <a:clrChange>
                <a:clrFrom>
                  <a:srgbClr val="FFFFFF"/>
                </a:clrFrom>
                <a:clrTo>
                  <a:srgbClr val="FFFFFF">
                    <a:alpha val="0"/>
                  </a:srgbClr>
                </a:clrTo>
              </a:clrChange>
            </a:blip>
            <a:stretch>
              <a:fillRect/>
            </a:stretch>
          </p:blipFill>
          <p:spPr bwMode="auto">
            <a:xfrm>
              <a:off x="5579472" y="3346688"/>
              <a:ext cx="635303" cy="238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 name="Immagine 36">
            <a:extLst>
              <a:ext uri="{FF2B5EF4-FFF2-40B4-BE49-F238E27FC236}">
                <a16:creationId xmlns:a16="http://schemas.microsoft.com/office/drawing/2014/main" id="{401BD3EA-46D5-4B71-A8EF-EC92BC8FACC0}"/>
              </a:ext>
            </a:extLst>
          </p:cNvPr>
          <p:cNvPicPr>
            <a:picLocks noChangeAspect="1"/>
          </p:cNvPicPr>
          <p:nvPr/>
        </p:nvPicPr>
        <p:blipFill>
          <a:blip r:embed="rId9">
            <a:duotone>
              <a:schemeClr val="accent1">
                <a:shade val="45000"/>
                <a:satMod val="135000"/>
              </a:schemeClr>
              <a:prstClr val="white"/>
            </a:duotone>
          </a:blip>
          <a:stretch>
            <a:fillRect/>
          </a:stretch>
        </p:blipFill>
        <p:spPr>
          <a:xfrm>
            <a:off x="3985557" y="1462720"/>
            <a:ext cx="1528348" cy="792817"/>
          </a:xfrm>
          <a:prstGeom prst="rect">
            <a:avLst/>
          </a:prstGeom>
        </p:spPr>
      </p:pic>
      <p:sp>
        <p:nvSpPr>
          <p:cNvPr id="39" name="Up Arrow 90">
            <a:extLst>
              <a:ext uri="{FF2B5EF4-FFF2-40B4-BE49-F238E27FC236}">
                <a16:creationId xmlns:a16="http://schemas.microsoft.com/office/drawing/2014/main" id="{426850D1-6829-475C-9802-22AE1A0406E5}"/>
              </a:ext>
            </a:extLst>
          </p:cNvPr>
          <p:cNvSpPr/>
          <p:nvPr/>
        </p:nvSpPr>
        <p:spPr>
          <a:xfrm rot="2700000">
            <a:off x="3725794" y="2260401"/>
            <a:ext cx="568044" cy="921195"/>
          </a:xfrm>
          <a:prstGeom prst="upArrow">
            <a:avLst/>
          </a:prstGeom>
          <a:solidFill>
            <a:schemeClr val="accent3">
              <a:lumMod val="60000"/>
              <a:lumOff val="40000"/>
            </a:schemeClr>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endParaRPr lang="it-IT"/>
          </a:p>
        </p:txBody>
      </p:sp>
      <p:sp>
        <p:nvSpPr>
          <p:cNvPr id="40" name="Up Arrow 90">
            <a:extLst>
              <a:ext uri="{FF2B5EF4-FFF2-40B4-BE49-F238E27FC236}">
                <a16:creationId xmlns:a16="http://schemas.microsoft.com/office/drawing/2014/main" id="{D60F3C76-0C85-4F0B-889F-1E149ED740BB}"/>
              </a:ext>
            </a:extLst>
          </p:cNvPr>
          <p:cNvSpPr/>
          <p:nvPr/>
        </p:nvSpPr>
        <p:spPr>
          <a:xfrm rot="18900000" flipH="1">
            <a:off x="5205623" y="2247675"/>
            <a:ext cx="568044" cy="921195"/>
          </a:xfrm>
          <a:prstGeom prst="upArrow">
            <a:avLst/>
          </a:prstGeom>
          <a:solidFill>
            <a:schemeClr val="accent3">
              <a:lumMod val="60000"/>
              <a:lumOff val="40000"/>
            </a:schemeClr>
          </a:solidFill>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txBody>
          <a:bodyPr/>
          <a:lstStyle/>
          <a:p>
            <a:endParaRPr lang="it-IT"/>
          </a:p>
        </p:txBody>
      </p:sp>
      <p:sp>
        <p:nvSpPr>
          <p:cNvPr id="41" name="CasellaDiTesto 40">
            <a:extLst>
              <a:ext uri="{FF2B5EF4-FFF2-40B4-BE49-F238E27FC236}">
                <a16:creationId xmlns:a16="http://schemas.microsoft.com/office/drawing/2014/main" id="{5F1117A6-4451-46EF-BF8F-4137CAAB712A}"/>
              </a:ext>
            </a:extLst>
          </p:cNvPr>
          <p:cNvSpPr txBox="1"/>
          <p:nvPr/>
        </p:nvSpPr>
        <p:spPr>
          <a:xfrm>
            <a:off x="3632662" y="3178592"/>
            <a:ext cx="2096655" cy="461665"/>
          </a:xfrm>
          <a:prstGeom prst="rect">
            <a:avLst/>
          </a:prstGeom>
          <a:noFill/>
        </p:spPr>
        <p:txBody>
          <a:bodyPr wrap="square" rtlCol="0" anchor="ctr">
            <a:spAutoFit/>
          </a:bodyPr>
          <a:lstStyle/>
          <a:p>
            <a:pPr algn="ctr"/>
            <a:r>
              <a:rPr lang="en-US" sz="2400" b="1" i="1" dirty="0" err="1">
                <a:solidFill>
                  <a:srgbClr val="7B1A00"/>
                </a:solidFill>
                <a:latin typeface="Calibri (Corpo)"/>
              </a:rPr>
              <a:t>IIoT</a:t>
            </a:r>
            <a:r>
              <a:rPr lang="en-US" sz="2400" b="1" i="1" dirty="0">
                <a:solidFill>
                  <a:srgbClr val="7B1A00"/>
                </a:solidFill>
                <a:latin typeface="Calibri (Corpo)"/>
              </a:rPr>
              <a:t> Gateways</a:t>
            </a:r>
          </a:p>
        </p:txBody>
      </p:sp>
      <p:sp>
        <p:nvSpPr>
          <p:cNvPr id="30" name="CasellaDiTesto 29">
            <a:extLst>
              <a:ext uri="{FF2B5EF4-FFF2-40B4-BE49-F238E27FC236}">
                <a16:creationId xmlns:a16="http://schemas.microsoft.com/office/drawing/2014/main" id="{84EEEBE6-3A89-D949-9267-26614ED3B769}"/>
              </a:ext>
            </a:extLst>
          </p:cNvPr>
          <p:cNvSpPr txBox="1"/>
          <p:nvPr/>
        </p:nvSpPr>
        <p:spPr>
          <a:xfrm>
            <a:off x="6630968" y="3569825"/>
            <a:ext cx="3302377" cy="830997"/>
          </a:xfrm>
          <a:prstGeom prst="rect">
            <a:avLst/>
          </a:prstGeom>
          <a:noFill/>
        </p:spPr>
        <p:txBody>
          <a:bodyPr wrap="square" rtlCol="0" anchor="ctr">
            <a:spAutoFit/>
          </a:bodyPr>
          <a:lstStyle/>
          <a:p>
            <a:pPr algn="ctr"/>
            <a:r>
              <a:rPr lang="it-IT" sz="2400" b="1" i="1" dirty="0">
                <a:solidFill>
                  <a:srgbClr val="7B1A00"/>
                </a:solidFill>
                <a:latin typeface="Calibri (Corpo)"/>
              </a:rPr>
              <a:t>Common standard </a:t>
            </a:r>
          </a:p>
          <a:p>
            <a:pPr algn="ctr"/>
            <a:r>
              <a:rPr lang="it-IT" sz="2400" b="1" i="1" dirty="0" err="1">
                <a:solidFill>
                  <a:srgbClr val="7B1A00"/>
                </a:solidFill>
                <a:latin typeface="Calibri (Corpo)"/>
              </a:rPr>
              <a:t>between</a:t>
            </a:r>
            <a:r>
              <a:rPr lang="it-IT" sz="2400" b="1" i="1" dirty="0">
                <a:solidFill>
                  <a:srgbClr val="7B1A00"/>
                </a:solidFill>
                <a:latin typeface="Calibri (Corpo)"/>
              </a:rPr>
              <a:t> </a:t>
            </a:r>
            <a:r>
              <a:rPr lang="en-US" sz="2400" b="1" i="1" dirty="0">
                <a:solidFill>
                  <a:srgbClr val="7B1A00"/>
                </a:solidFill>
                <a:latin typeface="Calibri (Corpo)"/>
              </a:rPr>
              <a:t>OT protocols</a:t>
            </a:r>
          </a:p>
        </p:txBody>
      </p:sp>
    </p:spTree>
    <p:extLst>
      <p:ext uri="{BB962C8B-B14F-4D97-AF65-F5344CB8AC3E}">
        <p14:creationId xmlns:p14="http://schemas.microsoft.com/office/powerpoint/2010/main" val="335481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44CA8-0E90-645E-4ED2-3F5A53ECF49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428D05E-E0F8-8666-EEB3-50B6B2337784}"/>
              </a:ext>
            </a:extLst>
          </p:cNvPr>
          <p:cNvSpPr>
            <a:spLocks noGrp="1"/>
          </p:cNvSpPr>
          <p:nvPr>
            <p:ph type="title"/>
          </p:nvPr>
        </p:nvSpPr>
        <p:spPr/>
        <p:txBody>
          <a:bodyPr/>
          <a:lstStyle/>
          <a:p>
            <a:r>
              <a:rPr lang="en-US" noProof="0"/>
              <a:t>IoT in </a:t>
            </a:r>
            <a:r>
              <a:rPr lang="en-US" noProof="0" dirty="0"/>
              <a:t>HC4.0</a:t>
            </a:r>
          </a:p>
        </p:txBody>
      </p:sp>
      <p:sp>
        <p:nvSpPr>
          <p:cNvPr id="3" name="Segnaposto testo 2">
            <a:extLst>
              <a:ext uri="{FF2B5EF4-FFF2-40B4-BE49-F238E27FC236}">
                <a16:creationId xmlns:a16="http://schemas.microsoft.com/office/drawing/2014/main" id="{7B127F6A-1A92-D334-5D39-B7145036A191}"/>
              </a:ext>
            </a:extLst>
          </p:cNvPr>
          <p:cNvSpPr>
            <a:spLocks noGrp="1"/>
          </p:cNvSpPr>
          <p:nvPr>
            <p:ph type="body" idx="1"/>
          </p:nvPr>
        </p:nvSpPr>
        <p:spPr/>
        <p:txBody>
          <a:bodyPr/>
          <a:lstStyle/>
          <a:p>
            <a:r>
              <a:rPr lang="en-US" dirty="0"/>
              <a:t>Internet of Medical Things (IoMT)</a:t>
            </a:r>
          </a:p>
        </p:txBody>
      </p:sp>
      <p:sp>
        <p:nvSpPr>
          <p:cNvPr id="5" name="Segnaposto piè di pagina 4">
            <a:extLst>
              <a:ext uri="{FF2B5EF4-FFF2-40B4-BE49-F238E27FC236}">
                <a16:creationId xmlns:a16="http://schemas.microsoft.com/office/drawing/2014/main" id="{1A1C5689-77A6-7247-35DE-1093C7297106}"/>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90FE5CBE-DE40-C7A8-86E5-35FF7792B155}"/>
              </a:ext>
            </a:extLst>
          </p:cNvPr>
          <p:cNvSpPr>
            <a:spLocks noGrp="1"/>
          </p:cNvSpPr>
          <p:nvPr>
            <p:ph type="sldNum" sz="quarter" idx="12"/>
          </p:nvPr>
        </p:nvSpPr>
        <p:spPr/>
        <p:txBody>
          <a:bodyPr/>
          <a:lstStyle/>
          <a:p>
            <a:pPr>
              <a:defRPr/>
            </a:pPr>
            <a:fld id="{6FA0980B-2DE9-40AD-8A4E-40673DB95E95}" type="slidenum">
              <a:rPr lang="it-IT" altLang="it-IT" smtClean="0"/>
              <a:pPr>
                <a:defRPr/>
              </a:pPr>
              <a:t>11</a:t>
            </a:fld>
            <a:endParaRPr lang="it-IT" altLang="it-IT"/>
          </a:p>
        </p:txBody>
      </p:sp>
    </p:spTree>
    <p:extLst>
      <p:ext uri="{BB962C8B-B14F-4D97-AF65-F5344CB8AC3E}">
        <p14:creationId xmlns:p14="http://schemas.microsoft.com/office/powerpoint/2010/main" val="174037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FD1853-AD01-3E3A-386C-33597639C373}"/>
              </a:ext>
            </a:extLst>
          </p:cNvPr>
          <p:cNvSpPr>
            <a:spLocks noGrp="1"/>
          </p:cNvSpPr>
          <p:nvPr>
            <p:ph type="title"/>
          </p:nvPr>
        </p:nvSpPr>
        <p:spPr/>
        <p:txBody>
          <a:bodyPr/>
          <a:lstStyle/>
          <a:p>
            <a:r>
              <a:rPr lang="it-IT"/>
              <a:t>IoMT – Internet of Medical Thing</a:t>
            </a:r>
          </a:p>
        </p:txBody>
      </p:sp>
      <p:sp>
        <p:nvSpPr>
          <p:cNvPr id="3" name="Segnaposto testo 2">
            <a:extLst>
              <a:ext uri="{FF2B5EF4-FFF2-40B4-BE49-F238E27FC236}">
                <a16:creationId xmlns:a16="http://schemas.microsoft.com/office/drawing/2014/main" id="{2DBE5E61-B395-8B35-1C7F-C6486EE9B82C}"/>
              </a:ext>
            </a:extLst>
          </p:cNvPr>
          <p:cNvSpPr>
            <a:spLocks noGrp="1"/>
          </p:cNvSpPr>
          <p:nvPr>
            <p:ph idx="1"/>
          </p:nvPr>
        </p:nvSpPr>
        <p:spPr/>
        <p:txBody>
          <a:bodyPr/>
          <a:lstStyle/>
          <a:p>
            <a:r>
              <a:rPr lang="it-IT" dirty="0" err="1"/>
              <a:t>IoMT</a:t>
            </a:r>
            <a:r>
              <a:rPr lang="it-IT" dirty="0"/>
              <a:t> </a:t>
            </a:r>
            <a:r>
              <a:rPr lang="it-IT" dirty="0" err="1"/>
              <a:t>is</a:t>
            </a:r>
            <a:r>
              <a:rPr lang="it-IT" dirty="0"/>
              <a:t> </a:t>
            </a:r>
            <a:r>
              <a:rPr lang="it-IT" dirty="0" err="1"/>
              <a:t>composed</a:t>
            </a:r>
            <a:r>
              <a:rPr lang="it-IT" dirty="0"/>
              <a:t> of </a:t>
            </a:r>
            <a:r>
              <a:rPr lang="it-IT" dirty="0" err="1"/>
              <a:t>all</a:t>
            </a:r>
            <a:r>
              <a:rPr lang="it-IT" dirty="0"/>
              <a:t> devices </a:t>
            </a:r>
            <a:r>
              <a:rPr lang="it-IT" dirty="0" err="1"/>
              <a:t>that</a:t>
            </a:r>
            <a:r>
              <a:rPr lang="it-IT" dirty="0"/>
              <a:t> are </a:t>
            </a:r>
            <a:r>
              <a:rPr lang="it-IT" dirty="0" err="1"/>
              <a:t>connected</a:t>
            </a:r>
            <a:r>
              <a:rPr lang="it-IT" dirty="0"/>
              <a:t> to a network and are </a:t>
            </a:r>
            <a:r>
              <a:rPr lang="it-IT" dirty="0" err="1"/>
              <a:t>capable</a:t>
            </a:r>
            <a:r>
              <a:rPr lang="it-IT" dirty="0"/>
              <a:t> of</a:t>
            </a:r>
          </a:p>
          <a:p>
            <a:pPr lvl="1"/>
            <a:r>
              <a:rPr lang="it-IT" i="1" dirty="0" err="1"/>
              <a:t>generating</a:t>
            </a:r>
            <a:r>
              <a:rPr lang="it-IT" dirty="0"/>
              <a:t>, </a:t>
            </a:r>
          </a:p>
          <a:p>
            <a:pPr lvl="1"/>
            <a:r>
              <a:rPr lang="it-IT" i="1" dirty="0" err="1"/>
              <a:t>collecting</a:t>
            </a:r>
            <a:r>
              <a:rPr lang="it-IT" dirty="0"/>
              <a:t>, </a:t>
            </a:r>
          </a:p>
          <a:p>
            <a:pPr lvl="1"/>
            <a:r>
              <a:rPr lang="it-IT" i="1" dirty="0" err="1"/>
              <a:t>analyzing</a:t>
            </a:r>
            <a:r>
              <a:rPr lang="it-IT" dirty="0"/>
              <a:t>, and </a:t>
            </a:r>
          </a:p>
          <a:p>
            <a:pPr lvl="1"/>
            <a:r>
              <a:rPr lang="it-IT" i="1" dirty="0" err="1"/>
              <a:t>communicating</a:t>
            </a:r>
            <a:r>
              <a:rPr lang="it-IT" dirty="0"/>
              <a:t> </a:t>
            </a:r>
            <a:r>
              <a:rPr lang="it-IT" b="1" dirty="0" err="1"/>
              <a:t>medical</a:t>
            </a:r>
            <a:r>
              <a:rPr lang="it-IT" b="1" dirty="0"/>
              <a:t> data</a:t>
            </a:r>
          </a:p>
          <a:p>
            <a:r>
              <a:rPr lang="it-IT" dirty="0"/>
              <a:t>The </a:t>
            </a:r>
            <a:r>
              <a:rPr lang="it-IT" dirty="0" err="1"/>
              <a:t>purpose</a:t>
            </a:r>
            <a:r>
              <a:rPr lang="it-IT" dirty="0"/>
              <a:t> of </a:t>
            </a:r>
            <a:r>
              <a:rPr lang="it-IT" dirty="0" err="1"/>
              <a:t>IoMT</a:t>
            </a:r>
            <a:r>
              <a:rPr lang="it-IT" dirty="0"/>
              <a:t> </a:t>
            </a:r>
            <a:r>
              <a:rPr lang="it-IT" dirty="0" err="1"/>
              <a:t>is</a:t>
            </a:r>
            <a:r>
              <a:rPr lang="it-IT" dirty="0"/>
              <a:t> to </a:t>
            </a:r>
            <a:br>
              <a:rPr lang="it-IT" dirty="0"/>
            </a:br>
            <a:r>
              <a:rPr lang="it-IT" dirty="0"/>
              <a:t>make </a:t>
            </a:r>
            <a:r>
              <a:rPr lang="it-IT" dirty="0" err="1"/>
              <a:t>all</a:t>
            </a:r>
            <a:r>
              <a:rPr lang="it-IT" dirty="0"/>
              <a:t> health services </a:t>
            </a:r>
            <a:br>
              <a:rPr lang="it-IT" dirty="0"/>
            </a:br>
            <a:r>
              <a:rPr lang="it-IT" b="1" dirty="0"/>
              <a:t>more </a:t>
            </a:r>
            <a:r>
              <a:rPr lang="it-IT" b="1" dirty="0" err="1"/>
              <a:t>efficient</a:t>
            </a:r>
            <a:r>
              <a:rPr lang="it-IT" b="1" dirty="0"/>
              <a:t> </a:t>
            </a:r>
            <a:r>
              <a:rPr lang="it-IT" dirty="0"/>
              <a:t>for </a:t>
            </a:r>
            <a:r>
              <a:rPr lang="it-IT" dirty="0" err="1"/>
              <a:t>operators</a:t>
            </a:r>
            <a:r>
              <a:rPr lang="it-IT" dirty="0"/>
              <a:t> </a:t>
            </a:r>
            <a:br>
              <a:rPr lang="it-IT" dirty="0"/>
            </a:br>
            <a:r>
              <a:rPr lang="it-IT" dirty="0"/>
              <a:t>and </a:t>
            </a:r>
            <a:r>
              <a:rPr lang="it-IT" dirty="0" err="1"/>
              <a:t>patients</a:t>
            </a:r>
            <a:endParaRPr lang="it-IT" dirty="0"/>
          </a:p>
        </p:txBody>
      </p:sp>
      <p:sp>
        <p:nvSpPr>
          <p:cNvPr id="5" name="Segnaposto piè di pagina 4">
            <a:extLst>
              <a:ext uri="{FF2B5EF4-FFF2-40B4-BE49-F238E27FC236}">
                <a16:creationId xmlns:a16="http://schemas.microsoft.com/office/drawing/2014/main" id="{EBBEB525-A550-4192-0356-3FEDEC29F351}"/>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B3F49DD6-F789-98FF-4F6C-DA9A23FFD0CA}"/>
              </a:ext>
            </a:extLst>
          </p:cNvPr>
          <p:cNvSpPr>
            <a:spLocks noGrp="1"/>
          </p:cNvSpPr>
          <p:nvPr>
            <p:ph type="sldNum" sz="quarter" idx="12"/>
          </p:nvPr>
        </p:nvSpPr>
        <p:spPr/>
        <p:txBody>
          <a:bodyPr/>
          <a:lstStyle/>
          <a:p>
            <a:fld id="{F72B23FF-0582-4373-B2D1-AD233DC86D7B}" type="slidenum">
              <a:rPr lang="en-US" smtClean="0"/>
              <a:t>12</a:t>
            </a:fld>
            <a:endParaRPr lang="en-US"/>
          </a:p>
        </p:txBody>
      </p:sp>
      <p:pic>
        <p:nvPicPr>
          <p:cNvPr id="2050" name="Picture 2" descr="Internet of medical things and blockchain-enabled patient-centric agent  through SDN for remote patient monitoring in 5G network | Scientific Reports">
            <a:extLst>
              <a:ext uri="{FF2B5EF4-FFF2-40B4-BE49-F238E27FC236}">
                <a16:creationId xmlns:a16="http://schemas.microsoft.com/office/drawing/2014/main" id="{EE38EC0A-9A13-A9C0-4670-DE56D68AD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4482" y="1908582"/>
            <a:ext cx="6174043" cy="47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768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3772-21D1-D20E-3E38-DE84F35A8842}"/>
            </a:ext>
          </a:extLst>
        </p:cNvPr>
        <p:cNvGrpSpPr/>
        <p:nvPr/>
      </p:nvGrpSpPr>
      <p:grpSpPr>
        <a:xfrm>
          <a:off x="0" y="0"/>
          <a:ext cx="0" cy="0"/>
          <a:chOff x="0" y="0"/>
          <a:chExt cx="0" cy="0"/>
        </a:xfrm>
      </p:grpSpPr>
      <p:sp>
        <p:nvSpPr>
          <p:cNvPr id="7" name="Segnaposto contenuto 6">
            <a:extLst>
              <a:ext uri="{FF2B5EF4-FFF2-40B4-BE49-F238E27FC236}">
                <a16:creationId xmlns:a16="http://schemas.microsoft.com/office/drawing/2014/main" id="{E24AC3C8-6EF4-4334-FF58-CC594BFA4791}"/>
              </a:ext>
            </a:extLst>
          </p:cNvPr>
          <p:cNvSpPr>
            <a:spLocks noGrp="1"/>
          </p:cNvSpPr>
          <p:nvPr>
            <p:ph sz="half" idx="1"/>
          </p:nvPr>
        </p:nvSpPr>
        <p:spPr>
          <a:xfrm>
            <a:off x="397507" y="1416943"/>
            <a:ext cx="5622293" cy="5246324"/>
          </a:xfrm>
        </p:spPr>
        <p:txBody>
          <a:bodyPr>
            <a:normAutofit fontScale="77500" lnSpcReduction="20000"/>
          </a:bodyPr>
          <a:lstStyle/>
          <a:p>
            <a:pPr lvl="0">
              <a:lnSpc>
                <a:spcPct val="120000"/>
              </a:lnSpc>
            </a:pPr>
            <a:r>
              <a:rPr lang="en-GB" b="0" i="0" dirty="0"/>
              <a:t>They are </a:t>
            </a:r>
            <a:r>
              <a:rPr lang="en-GB" b="1" i="0" dirty="0"/>
              <a:t>wearable</a:t>
            </a:r>
            <a:r>
              <a:rPr lang="en-GB" b="0" i="0" dirty="0"/>
              <a:t> and </a:t>
            </a:r>
            <a:r>
              <a:rPr lang="en-GB" b="1" i="0" dirty="0"/>
              <a:t>implantable</a:t>
            </a:r>
            <a:r>
              <a:rPr lang="en-GB" b="0" i="0" dirty="0"/>
              <a:t> devices</a:t>
            </a:r>
            <a:endParaRPr lang="en-US" dirty="0"/>
          </a:p>
          <a:p>
            <a:pPr lvl="0"/>
            <a:r>
              <a:rPr lang="en-GB" b="0" i="0" dirty="0"/>
              <a:t>They monitor physiological data such as:</a:t>
            </a:r>
          </a:p>
          <a:p>
            <a:pPr lvl="1"/>
            <a:r>
              <a:rPr lang="en-GB" b="0" i="0" dirty="0"/>
              <a:t>blood pressure,</a:t>
            </a:r>
          </a:p>
          <a:p>
            <a:pPr lvl="1"/>
            <a:r>
              <a:rPr lang="en-GB" b="0" i="0" dirty="0"/>
              <a:t>heart rate,</a:t>
            </a:r>
          </a:p>
          <a:p>
            <a:pPr lvl="1"/>
            <a:r>
              <a:rPr lang="en-GB" b="0" i="0" dirty="0"/>
              <a:t>body temperature,</a:t>
            </a:r>
          </a:p>
          <a:p>
            <a:pPr lvl="1"/>
            <a:r>
              <a:rPr lang="en-GB" b="0" i="0" dirty="0"/>
              <a:t>glucose levels,</a:t>
            </a:r>
          </a:p>
          <a:p>
            <a:pPr lvl="1"/>
            <a:r>
              <a:rPr lang="en-GB" b="0" i="0" dirty="0"/>
              <a:t>oxygen saturation</a:t>
            </a:r>
            <a:endParaRPr lang="en-US" dirty="0"/>
          </a:p>
          <a:p>
            <a:pPr lvl="0">
              <a:lnSpc>
                <a:spcPct val="120000"/>
              </a:lnSpc>
            </a:pPr>
            <a:r>
              <a:rPr lang="en-GB" b="0" i="0" dirty="0"/>
              <a:t>Equipped with remote communication capabilities, they are used for telemedicine and hospital monitoring</a:t>
            </a:r>
            <a:endParaRPr lang="en-US" dirty="0"/>
          </a:p>
          <a:p>
            <a:pPr lvl="0"/>
            <a:r>
              <a:rPr lang="en-GB" b="0" i="0" dirty="0"/>
              <a:t>Examples include:</a:t>
            </a:r>
          </a:p>
          <a:p>
            <a:pPr lvl="1"/>
            <a:r>
              <a:rPr lang="en-GB" b="0" i="0" dirty="0"/>
              <a:t>pacemakers,</a:t>
            </a:r>
          </a:p>
          <a:p>
            <a:pPr lvl="1"/>
            <a:r>
              <a:rPr lang="en-GB" b="0" i="0" dirty="0"/>
              <a:t>implantable infusion pumps,</a:t>
            </a:r>
          </a:p>
          <a:p>
            <a:pPr lvl="1"/>
            <a:r>
              <a:rPr lang="en-GB" b="0" i="0" dirty="0"/>
              <a:t>neurostimulators,</a:t>
            </a:r>
          </a:p>
          <a:p>
            <a:pPr lvl="1"/>
            <a:r>
              <a:rPr lang="en-GB" b="0" i="0" dirty="0"/>
              <a:t>continuous glucose monitors</a:t>
            </a:r>
            <a:endParaRPr lang="en-US" dirty="0"/>
          </a:p>
          <a:p>
            <a:endParaRPr lang="it-IT" dirty="0"/>
          </a:p>
        </p:txBody>
      </p:sp>
      <p:sp>
        <p:nvSpPr>
          <p:cNvPr id="23" name="Title 3">
            <a:extLst>
              <a:ext uri="{FF2B5EF4-FFF2-40B4-BE49-F238E27FC236}">
                <a16:creationId xmlns:a16="http://schemas.microsoft.com/office/drawing/2014/main" id="{B3B8BA12-534C-2702-C792-A856ABB5A85B}"/>
              </a:ext>
            </a:extLst>
          </p:cNvPr>
          <p:cNvSpPr>
            <a:spLocks noGrp="1"/>
          </p:cNvSpPr>
          <p:nvPr>
            <p:ph type="title"/>
          </p:nvPr>
        </p:nvSpPr>
        <p:spPr/>
        <p:txBody>
          <a:bodyPr/>
          <a:lstStyle/>
          <a:p>
            <a:r>
              <a:rPr lang="en-US" dirty="0"/>
              <a:t>IoMT: in-body devices</a:t>
            </a:r>
          </a:p>
        </p:txBody>
      </p:sp>
      <p:sp>
        <p:nvSpPr>
          <p:cNvPr id="22" name="Date Placeholder 4">
            <a:extLst>
              <a:ext uri="{FF2B5EF4-FFF2-40B4-BE49-F238E27FC236}">
                <a16:creationId xmlns:a16="http://schemas.microsoft.com/office/drawing/2014/main" id="{6F49BFBD-887A-5A30-979D-57F57BE0CDD2}"/>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646ED4A9-B866-E36B-901D-48E662F98210}"/>
              </a:ext>
            </a:extLst>
          </p:cNvPr>
          <p:cNvSpPr>
            <a:spLocks noGrp="1"/>
          </p:cNvSpPr>
          <p:nvPr>
            <p:ph type="ftr" sz="quarter" idx="11"/>
          </p:nvPr>
        </p:nvSpPr>
        <p:spPr/>
        <p:txBody>
          <a:bodyPr anchor="ctr">
            <a:normAutofit/>
          </a:bodyPr>
          <a:lstStyle/>
          <a:p>
            <a:pPr>
              <a:spcAft>
                <a:spcPts val="600"/>
              </a:spcAft>
            </a:pPr>
            <a:r>
              <a:rPr lang="en-US"/>
              <a:t>EISD</a:t>
            </a:r>
          </a:p>
        </p:txBody>
      </p:sp>
      <p:sp>
        <p:nvSpPr>
          <p:cNvPr id="6" name="Segnaposto numero diapositiva 5">
            <a:extLst>
              <a:ext uri="{FF2B5EF4-FFF2-40B4-BE49-F238E27FC236}">
                <a16:creationId xmlns:a16="http://schemas.microsoft.com/office/drawing/2014/main" id="{C3AE7B7F-6E51-E3EA-DB82-00ED25513D4F}"/>
              </a:ext>
            </a:extLst>
          </p:cNvPr>
          <p:cNvSpPr>
            <a:spLocks noGrp="1"/>
          </p:cNvSpPr>
          <p:nvPr>
            <p:ph type="sldNum" sz="quarter" idx="12"/>
          </p:nvPr>
        </p:nvSpPr>
        <p:spPr/>
        <p:txBody>
          <a:bodyPr anchor="ctr">
            <a:normAutofit/>
          </a:bodyPr>
          <a:lstStyle/>
          <a:p>
            <a:pPr>
              <a:spcAft>
                <a:spcPts val="600"/>
              </a:spcAft>
            </a:pPr>
            <a:fld id="{F72B23FF-0582-4373-B2D1-AD233DC86D7B}" type="slidenum">
              <a:rPr lang="en-US" smtClean="0"/>
              <a:pPr>
                <a:spcAft>
                  <a:spcPts val="600"/>
                </a:spcAft>
              </a:pPr>
              <a:t>13</a:t>
            </a:fld>
            <a:endParaRPr lang="en-US"/>
          </a:p>
        </p:txBody>
      </p:sp>
      <p:pic>
        <p:nvPicPr>
          <p:cNvPr id="1026" name="Picture 2" descr="Cardiac Pacemaker &gt; Fact Sheets &gt; Yale Medicine">
            <a:extLst>
              <a:ext uri="{FF2B5EF4-FFF2-40B4-BE49-F238E27FC236}">
                <a16:creationId xmlns:a16="http://schemas.microsoft.com/office/drawing/2014/main" id="{13322B42-3BCC-3CB1-8B33-76B4956B7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517" y="1442132"/>
            <a:ext cx="1792817" cy="1792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Tricumed IP2000V infusion pump and spinal catneter system. (B)... |  Download Scientific Diagram">
            <a:extLst>
              <a:ext uri="{FF2B5EF4-FFF2-40B4-BE49-F238E27FC236}">
                <a16:creationId xmlns:a16="http://schemas.microsoft.com/office/drawing/2014/main" id="{D671875F-0A4A-6F3E-2DF3-9963B4AE1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1638" y="2068430"/>
            <a:ext cx="3072852" cy="18690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the types of Neurostimulators? Is there any need to replace the  Neurostimulators? | Jagtap Clinic and Research Centre">
            <a:extLst>
              <a:ext uri="{FF2B5EF4-FFF2-40B4-BE49-F238E27FC236}">
                <a16:creationId xmlns:a16="http://schemas.microsoft.com/office/drawing/2014/main" id="{D7008BF1-8F3F-E0D3-661A-225B2F076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5086" y="4065823"/>
            <a:ext cx="3404981" cy="16581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tinuous Glucose Monitoring (CGM): What It Is">
            <a:extLst>
              <a:ext uri="{FF2B5EF4-FFF2-40B4-BE49-F238E27FC236}">
                <a16:creationId xmlns:a16="http://schemas.microsoft.com/office/drawing/2014/main" id="{50694B0F-CD70-3B61-FDCD-E600B1BCED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961"/>
          <a:stretch/>
        </p:blipFill>
        <p:spPr bwMode="auto">
          <a:xfrm>
            <a:off x="9239920" y="4319006"/>
            <a:ext cx="2569141" cy="226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99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dissolve">
                                      <p:cBhvr>
                                        <p:cTn id="15" dur="500"/>
                                        <p:tgtEl>
                                          <p:spTgt spid="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dissolve">
                                      <p:cBhvr>
                                        <p:cTn id="18" dur="500"/>
                                        <p:tgtEl>
                                          <p:spTgt spid="7">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dissolve">
                                      <p:cBhvr>
                                        <p:cTn id="21" dur="500"/>
                                        <p:tgtEl>
                                          <p:spTgt spid="7">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dissolve">
                                      <p:cBhvr>
                                        <p:cTn id="24" dur="500"/>
                                        <p:tgtEl>
                                          <p:spTgt spid="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dissolv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dissolve">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dissolve">
                                      <p:cBhvr>
                                        <p:cTn id="37" dur="500"/>
                                        <p:tgtEl>
                                          <p:spTgt spid="7">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dissolve">
                                      <p:cBhvr>
                                        <p:cTn id="40" dur="500"/>
                                        <p:tgtEl>
                                          <p:spTgt spid="7">
                                            <p:txEl>
                                              <p:pRg st="9" end="9"/>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dissolve">
                                      <p:cBhvr>
                                        <p:cTn id="43" dur="500"/>
                                        <p:tgtEl>
                                          <p:spTgt spid="102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
                                            <p:txEl>
                                              <p:pRg st="10" end="10"/>
                                            </p:txEl>
                                          </p:spTgt>
                                        </p:tgtEl>
                                        <p:attrNameLst>
                                          <p:attrName>style.visibility</p:attrName>
                                        </p:attrNameLst>
                                      </p:cBhvr>
                                      <p:to>
                                        <p:strVal val="visible"/>
                                      </p:to>
                                    </p:set>
                                    <p:animEffect transition="in" filter="dissolve">
                                      <p:cBhvr>
                                        <p:cTn id="48" dur="500"/>
                                        <p:tgtEl>
                                          <p:spTgt spid="7">
                                            <p:txEl>
                                              <p:pRg st="10" end="10"/>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1028"/>
                                        </p:tgtEl>
                                        <p:attrNameLst>
                                          <p:attrName>style.visibility</p:attrName>
                                        </p:attrNameLst>
                                      </p:cBhvr>
                                      <p:to>
                                        <p:strVal val="visible"/>
                                      </p:to>
                                    </p:set>
                                    <p:animEffect transition="in" filter="dissolve">
                                      <p:cBhvr>
                                        <p:cTn id="51" dur="500"/>
                                        <p:tgtEl>
                                          <p:spTgt spid="102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7">
                                            <p:txEl>
                                              <p:pRg st="11" end="11"/>
                                            </p:txEl>
                                          </p:spTgt>
                                        </p:tgtEl>
                                        <p:attrNameLst>
                                          <p:attrName>style.visibility</p:attrName>
                                        </p:attrNameLst>
                                      </p:cBhvr>
                                      <p:to>
                                        <p:strVal val="visible"/>
                                      </p:to>
                                    </p:set>
                                    <p:animEffect transition="in" filter="dissolve">
                                      <p:cBhvr>
                                        <p:cTn id="56" dur="500"/>
                                        <p:tgtEl>
                                          <p:spTgt spid="7">
                                            <p:txEl>
                                              <p:pRg st="11" end="11"/>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dissolve">
                                      <p:cBhvr>
                                        <p:cTn id="59" dur="500"/>
                                        <p:tgtEl>
                                          <p:spTgt spid="103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7">
                                            <p:txEl>
                                              <p:pRg st="12" end="12"/>
                                            </p:txEl>
                                          </p:spTgt>
                                        </p:tgtEl>
                                        <p:attrNameLst>
                                          <p:attrName>style.visibility</p:attrName>
                                        </p:attrNameLst>
                                      </p:cBhvr>
                                      <p:to>
                                        <p:strVal val="visible"/>
                                      </p:to>
                                    </p:set>
                                    <p:animEffect transition="in" filter="dissolve">
                                      <p:cBhvr>
                                        <p:cTn id="64" dur="500"/>
                                        <p:tgtEl>
                                          <p:spTgt spid="7">
                                            <p:txEl>
                                              <p:pRg st="12" end="12"/>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1032"/>
                                        </p:tgtEl>
                                        <p:attrNameLst>
                                          <p:attrName>style.visibility</p:attrName>
                                        </p:attrNameLst>
                                      </p:cBhvr>
                                      <p:to>
                                        <p:strVal val="visible"/>
                                      </p:to>
                                    </p:set>
                                    <p:animEffect transition="in" filter="dissolve">
                                      <p:cBhvr>
                                        <p:cTn id="6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12935-1938-2199-ABA3-0745B82CB35E}"/>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0F1CE229-4CB4-5C14-B678-AF0F1BBE7633}"/>
              </a:ext>
            </a:extLst>
          </p:cNvPr>
          <p:cNvSpPr txBox="1"/>
          <p:nvPr/>
        </p:nvSpPr>
        <p:spPr>
          <a:xfrm>
            <a:off x="397508" y="579997"/>
            <a:ext cx="11396982" cy="657559"/>
          </a:xfrm>
          <a:prstGeom prst="rect">
            <a:avLst/>
          </a:prstGeom>
        </p:spPr>
        <p:txBody>
          <a:bodyPr rtlCol="0">
            <a:normAutofit/>
          </a:bodyPr>
          <a:lstStyle/>
          <a:p>
            <a:pPr algn="ctr">
              <a:lnSpc>
                <a:spcPct val="90000"/>
              </a:lnSpc>
              <a:spcBef>
                <a:spcPct val="0"/>
              </a:spcBef>
              <a:spcAft>
                <a:spcPts val="600"/>
              </a:spcAft>
            </a:pPr>
            <a:r>
              <a:rPr lang="en-US" sz="4100" b="1" kern="1200" dirty="0">
                <a:latin typeface="Arial Nova" panose="020B0504020202020204" pitchFamily="34" charset="0"/>
                <a:ea typeface="+mj-ea"/>
                <a:cs typeface="Times New Roman" panose="02020603050405020304" pitchFamily="18" charset="0"/>
              </a:rPr>
              <a:t>IoMT: in-home and in-clinic devices</a:t>
            </a:r>
          </a:p>
        </p:txBody>
      </p:sp>
      <p:sp>
        <p:nvSpPr>
          <p:cNvPr id="2" name="Titolo 1">
            <a:extLst>
              <a:ext uri="{FF2B5EF4-FFF2-40B4-BE49-F238E27FC236}">
                <a16:creationId xmlns:a16="http://schemas.microsoft.com/office/drawing/2014/main" id="{A3D99993-1155-75F1-770C-77DAE8E4CA42}"/>
              </a:ext>
            </a:extLst>
          </p:cNvPr>
          <p:cNvSpPr>
            <a:spLocks noGrp="1"/>
          </p:cNvSpPr>
          <p:nvPr>
            <p:ph idx="1"/>
          </p:nvPr>
        </p:nvSpPr>
        <p:spPr>
          <a:xfrm>
            <a:off x="397507" y="1322984"/>
            <a:ext cx="11396983" cy="5269202"/>
          </a:xfrm>
        </p:spPr>
        <p:txBody>
          <a:bodyPr>
            <a:normAutofit/>
          </a:bodyPr>
          <a:lstStyle/>
          <a:p>
            <a:pPr marL="0" indent="0">
              <a:buNone/>
            </a:pPr>
            <a:r>
              <a:rPr lang="en-US" b="1" i="0" dirty="0">
                <a:effectLst/>
              </a:rPr>
              <a:t>In-home devices</a:t>
            </a:r>
            <a:r>
              <a:rPr lang="en-US" b="0" i="0" dirty="0">
                <a:effectLst/>
              </a:rPr>
              <a:t>:</a:t>
            </a:r>
          </a:p>
          <a:p>
            <a:pPr marL="742950" lvl="1"/>
            <a:r>
              <a:rPr lang="en-US" sz="2800" b="0" i="0" dirty="0">
                <a:solidFill>
                  <a:schemeClr val="tx1"/>
                </a:solidFill>
                <a:effectLst/>
              </a:rPr>
              <a:t>they are mainly designed to monitor patients at home</a:t>
            </a:r>
            <a:endParaRPr lang="en-US" sz="2800" dirty="0">
              <a:solidFill>
                <a:schemeClr val="tx1"/>
              </a:solidFill>
            </a:endParaRPr>
          </a:p>
          <a:p>
            <a:pPr marL="742950" lvl="1"/>
            <a:r>
              <a:rPr lang="en-US" sz="2800" b="0" i="0" dirty="0">
                <a:solidFill>
                  <a:schemeClr val="tx1"/>
                </a:solidFill>
                <a:effectLst/>
              </a:rPr>
              <a:t>either those with chronic conditions or </a:t>
            </a:r>
          </a:p>
          <a:p>
            <a:pPr marL="742950" lvl="1"/>
            <a:r>
              <a:rPr lang="en-US" sz="2800" b="0" i="0" dirty="0">
                <a:solidFill>
                  <a:schemeClr val="tx1"/>
                </a:solidFill>
                <a:effectLst/>
              </a:rPr>
              <a:t>those recovering after hospital discharge</a:t>
            </a:r>
          </a:p>
          <a:p>
            <a:pPr marL="0" indent="0">
              <a:buNone/>
            </a:pPr>
            <a:r>
              <a:rPr lang="en-US" b="1" i="0" dirty="0">
                <a:effectLst/>
              </a:rPr>
              <a:t>In-clinic devices</a:t>
            </a:r>
            <a:r>
              <a:rPr lang="en-US" b="0" i="0" dirty="0">
                <a:effectLst/>
              </a:rPr>
              <a:t>:</a:t>
            </a:r>
          </a:p>
          <a:p>
            <a:pPr marL="742950" lvl="1"/>
            <a:r>
              <a:rPr lang="en-US" sz="2800" b="0" i="0" dirty="0">
                <a:solidFill>
                  <a:schemeClr val="tx1"/>
                </a:solidFill>
                <a:effectLst/>
              </a:rPr>
              <a:t>they are used within healthcare</a:t>
            </a:r>
            <a:br>
              <a:rPr lang="en-US" sz="2800" b="0" i="0" dirty="0">
                <a:solidFill>
                  <a:schemeClr val="tx1"/>
                </a:solidFill>
                <a:effectLst/>
              </a:rPr>
            </a:br>
            <a:r>
              <a:rPr lang="en-US" sz="2800" b="0" i="0" dirty="0">
                <a:solidFill>
                  <a:schemeClr val="tx1"/>
                </a:solidFill>
                <a:effectLst/>
              </a:rPr>
              <a:t>facilities for</a:t>
            </a:r>
          </a:p>
          <a:p>
            <a:pPr marL="1200150" lvl="2"/>
            <a:r>
              <a:rPr lang="en-US" sz="2400" b="0" i="0" dirty="0">
                <a:solidFill>
                  <a:schemeClr val="tx1"/>
                </a:solidFill>
                <a:effectLst/>
              </a:rPr>
              <a:t>monitoring,</a:t>
            </a:r>
          </a:p>
          <a:p>
            <a:pPr marL="1200150" lvl="2"/>
            <a:r>
              <a:rPr lang="en-US" sz="2400" b="0" i="0" dirty="0">
                <a:solidFill>
                  <a:schemeClr val="tx1"/>
                </a:solidFill>
                <a:effectLst/>
              </a:rPr>
              <a:t>administrative tasks, or </a:t>
            </a:r>
          </a:p>
          <a:p>
            <a:pPr marL="1200150" lvl="2"/>
            <a:r>
              <a:rPr lang="en-US" sz="2400" b="0" i="0" dirty="0">
                <a:solidFill>
                  <a:schemeClr val="tx1"/>
                </a:solidFill>
                <a:effectLst/>
              </a:rPr>
              <a:t>integration with electronic </a:t>
            </a:r>
            <a:br>
              <a:rPr lang="en-US" sz="2400" b="0" i="0" dirty="0">
                <a:solidFill>
                  <a:schemeClr val="tx1"/>
                </a:solidFill>
                <a:effectLst/>
              </a:rPr>
            </a:br>
            <a:r>
              <a:rPr lang="en-US" sz="2400" b="0" i="0" dirty="0">
                <a:solidFill>
                  <a:schemeClr val="tx1"/>
                </a:solidFill>
                <a:effectLst/>
              </a:rPr>
              <a:t>health records (EHRs)</a:t>
            </a:r>
            <a:br>
              <a:rPr lang="en-US" b="0" i="0" dirty="0">
                <a:effectLst/>
              </a:rPr>
            </a:br>
            <a:endParaRPr lang="en-US" dirty="0"/>
          </a:p>
        </p:txBody>
      </p:sp>
      <p:sp>
        <p:nvSpPr>
          <p:cNvPr id="19" name="Date Placeholder 3">
            <a:extLst>
              <a:ext uri="{FF2B5EF4-FFF2-40B4-BE49-F238E27FC236}">
                <a16:creationId xmlns:a16="http://schemas.microsoft.com/office/drawing/2014/main" id="{3AE5D4AD-5F4F-69DB-40F0-2C730AE28265}"/>
              </a:ext>
            </a:extLst>
          </p:cNvPr>
          <p:cNvSpPr>
            <a:spLocks noGrp="1"/>
          </p:cNvSpPr>
          <p:nvPr>
            <p:ph type="dt" sz="half" idx="10"/>
          </p:nvPr>
        </p:nvSpPr>
        <p:spPr>
          <a:xfrm>
            <a:off x="397507" y="6457951"/>
            <a:ext cx="1404200" cy="365125"/>
          </a:xfrm>
        </p:spPr>
        <p:txBody>
          <a:bodyPr/>
          <a:lstStyle/>
          <a:p>
            <a:endParaRPr lang="en-US"/>
          </a:p>
        </p:txBody>
      </p:sp>
      <p:sp>
        <p:nvSpPr>
          <p:cNvPr id="5" name="Segnaposto piè di pagina 4">
            <a:extLst>
              <a:ext uri="{FF2B5EF4-FFF2-40B4-BE49-F238E27FC236}">
                <a16:creationId xmlns:a16="http://schemas.microsoft.com/office/drawing/2014/main" id="{207413E2-1F62-F775-88C0-93C55435385A}"/>
              </a:ext>
            </a:extLst>
          </p:cNvPr>
          <p:cNvSpPr>
            <a:spLocks noGrp="1"/>
          </p:cNvSpPr>
          <p:nvPr>
            <p:ph type="ftr" sz="quarter" idx="11"/>
          </p:nvPr>
        </p:nvSpPr>
        <p:spPr>
          <a:xfrm>
            <a:off x="2136140" y="6457951"/>
            <a:ext cx="7919720" cy="365125"/>
          </a:xfrm>
        </p:spPr>
        <p:txBody>
          <a:bodyPr tIns="0" rIns="0" bIns="0" anchor="ctr" anchorCtr="0">
            <a:normAutofit/>
          </a:bodyPr>
          <a:lstStyle/>
          <a:p>
            <a:pPr>
              <a:spcAft>
                <a:spcPts val="600"/>
              </a:spcAft>
            </a:pPr>
            <a:r>
              <a:rPr lang="en-US" kern="1200">
                <a:latin typeface="+mj-lt"/>
                <a:ea typeface="+mn-ea"/>
                <a:cs typeface="Cascadia Mono" panose="020B0609020000020004" pitchFamily="49" charset="0"/>
              </a:rPr>
              <a:t>EISD</a:t>
            </a:r>
          </a:p>
        </p:txBody>
      </p:sp>
      <p:sp>
        <p:nvSpPr>
          <p:cNvPr id="6" name="Segnaposto numero diapositiva 5">
            <a:extLst>
              <a:ext uri="{FF2B5EF4-FFF2-40B4-BE49-F238E27FC236}">
                <a16:creationId xmlns:a16="http://schemas.microsoft.com/office/drawing/2014/main" id="{500F7A78-3B90-CE4D-1E66-188C68689226}"/>
              </a:ext>
            </a:extLst>
          </p:cNvPr>
          <p:cNvSpPr>
            <a:spLocks noGrp="1"/>
          </p:cNvSpPr>
          <p:nvPr>
            <p:ph type="sldNum" sz="quarter" idx="12"/>
          </p:nvPr>
        </p:nvSpPr>
        <p:spPr>
          <a:xfrm>
            <a:off x="10993120" y="6457951"/>
            <a:ext cx="801370" cy="365125"/>
          </a:xfrm>
        </p:spPr>
        <p:txBody>
          <a:bodyPr tIns="0" rIns="0" bIns="0" anchor="ctr" anchorCtr="0">
            <a:normAutofit/>
          </a:bodyPr>
          <a:lstStyle/>
          <a:p>
            <a:pPr>
              <a:spcAft>
                <a:spcPts val="600"/>
              </a:spcAft>
            </a:pPr>
            <a:fld id="{F72B23FF-0582-4373-B2D1-AD233DC86D7B}" type="slidenum">
              <a:rPr lang="en-US" smtClean="0"/>
              <a:pPr>
                <a:spcAft>
                  <a:spcPts val="600"/>
                </a:spcAft>
              </a:pPr>
              <a:t>14</a:t>
            </a:fld>
            <a:endParaRPr lang="en-US"/>
          </a:p>
        </p:txBody>
      </p:sp>
      <p:pic>
        <p:nvPicPr>
          <p:cNvPr id="3074" name="Picture 2" descr="Electronic health record (EHR) | Description, Implementation, &amp; Issues |  Britannica">
            <a:extLst>
              <a:ext uri="{FF2B5EF4-FFF2-40B4-BE49-F238E27FC236}">
                <a16:creationId xmlns:a16="http://schemas.microsoft.com/office/drawing/2014/main" id="{477E54E3-3702-09F1-501F-018E27737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036" y="3108158"/>
            <a:ext cx="4471811" cy="334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0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dissolve">
                                      <p:cBhvr>
                                        <p:cTn id="13" dur="500"/>
                                        <p:tgtEl>
                                          <p:spTgt spid="2">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dissolv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dissolve">
                                      <p:cBhvr>
                                        <p:cTn id="21" dur="500"/>
                                        <p:tgtEl>
                                          <p:spTgt spid="2">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dissolve">
                                      <p:cBhvr>
                                        <p:cTn id="33" dur="500"/>
                                        <p:tgtEl>
                                          <p:spTgt spid="2">
                                            <p:txEl>
                                              <p:pRg st="8" end="8"/>
                                            </p:txEl>
                                          </p:spTgt>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dissolve">
                                      <p:cBhvr>
                                        <p:cTn id="3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BA7E9-375A-60CD-4677-E47CA64F1AC0}"/>
            </a:ext>
          </a:extLst>
        </p:cNvPr>
        <p:cNvGrpSpPr/>
        <p:nvPr/>
      </p:nvGrpSpPr>
      <p:grpSpPr>
        <a:xfrm>
          <a:off x="0" y="0"/>
          <a:ext cx="0" cy="0"/>
          <a:chOff x="0" y="0"/>
          <a:chExt cx="0" cy="0"/>
        </a:xfrm>
      </p:grpSpPr>
      <p:sp>
        <p:nvSpPr>
          <p:cNvPr id="36" name="Titolo 1">
            <a:extLst>
              <a:ext uri="{FF2B5EF4-FFF2-40B4-BE49-F238E27FC236}">
                <a16:creationId xmlns:a16="http://schemas.microsoft.com/office/drawing/2014/main" id="{FD82A81E-2DC4-26E2-80E1-10382E007486}"/>
              </a:ext>
            </a:extLst>
          </p:cNvPr>
          <p:cNvSpPr>
            <a:spLocks noGrp="1"/>
          </p:cNvSpPr>
          <p:nvPr>
            <p:ph sz="half" idx="1"/>
          </p:nvPr>
        </p:nvSpPr>
        <p:spPr>
          <a:xfrm>
            <a:off x="396875" y="1332967"/>
            <a:ext cx="5622925" cy="5254095"/>
          </a:xfrm>
        </p:spPr>
        <p:txBody>
          <a:bodyPr>
            <a:normAutofit fontScale="92500" lnSpcReduction="10000"/>
          </a:bodyPr>
          <a:lstStyle/>
          <a:p>
            <a:r>
              <a:rPr lang="en-US" b="1" dirty="0"/>
              <a:t>Better management of pharmaceutical products:</a:t>
            </a:r>
          </a:p>
          <a:p>
            <a:pPr lvl="1"/>
            <a:r>
              <a:rPr lang="en-US" dirty="0"/>
              <a:t>connected devices enable precise monitoring and</a:t>
            </a:r>
          </a:p>
          <a:p>
            <a:pPr lvl="1"/>
            <a:r>
              <a:rPr lang="en-US" dirty="0"/>
              <a:t>optimization of medication use, </a:t>
            </a:r>
          </a:p>
          <a:p>
            <a:pPr lvl="1"/>
            <a:r>
              <a:rPr lang="en-US" dirty="0"/>
              <a:t>reducing errors and ensuring accurate administration</a:t>
            </a:r>
          </a:p>
          <a:p>
            <a:r>
              <a:rPr lang="en-US" b="1" dirty="0"/>
              <a:t>Improved patient experience:</a:t>
            </a:r>
          </a:p>
          <a:p>
            <a:pPr lvl="1"/>
            <a:r>
              <a:rPr lang="en-US" dirty="0"/>
              <a:t>innovative technologies enhance patient comfort and</a:t>
            </a:r>
          </a:p>
          <a:p>
            <a:pPr lvl="1"/>
            <a:r>
              <a:rPr lang="en-US" dirty="0"/>
              <a:t>quality of healthcare, whether at home or in clinical settings</a:t>
            </a:r>
          </a:p>
          <a:p>
            <a:r>
              <a:rPr lang="en-US" b="1" dirty="0"/>
              <a:t>Better patient outcomes:</a:t>
            </a:r>
          </a:p>
          <a:p>
            <a:pPr lvl="1"/>
            <a:r>
              <a:rPr lang="en-US" dirty="0"/>
              <a:t>continuous monitoring and personalized treatment lead to more positive health results.</a:t>
            </a:r>
          </a:p>
        </p:txBody>
      </p:sp>
      <p:sp>
        <p:nvSpPr>
          <p:cNvPr id="10" name="Segnaposto contenuto 9">
            <a:extLst>
              <a:ext uri="{FF2B5EF4-FFF2-40B4-BE49-F238E27FC236}">
                <a16:creationId xmlns:a16="http://schemas.microsoft.com/office/drawing/2014/main" id="{3E200D7F-CE93-D92B-7D3C-CDE7FB285D92}"/>
              </a:ext>
            </a:extLst>
          </p:cNvPr>
          <p:cNvSpPr>
            <a:spLocks noGrp="1"/>
          </p:cNvSpPr>
          <p:nvPr>
            <p:ph sz="half" idx="2"/>
          </p:nvPr>
        </p:nvSpPr>
        <p:spPr>
          <a:xfrm>
            <a:off x="6172200" y="1332968"/>
            <a:ext cx="5622925" cy="5186362"/>
          </a:xfrm>
        </p:spPr>
        <p:txBody>
          <a:bodyPr>
            <a:normAutofit fontScale="92500" lnSpcReduction="20000"/>
          </a:bodyPr>
          <a:lstStyle/>
          <a:p>
            <a:r>
              <a:rPr lang="en-US" b="1" dirty="0"/>
              <a:t>Improved diagnosis and treatment:</a:t>
            </a:r>
          </a:p>
          <a:p>
            <a:pPr lvl="1"/>
            <a:r>
              <a:rPr lang="en-US" dirty="0"/>
              <a:t>IoMT devices provide real-time data and advanced analytics,</a:t>
            </a:r>
          </a:p>
          <a:p>
            <a:pPr lvl="1"/>
            <a:r>
              <a:rPr lang="en-US" dirty="0"/>
              <a:t>helping healthcare professionals make faster and more accurate decisions</a:t>
            </a:r>
          </a:p>
          <a:p>
            <a:r>
              <a:rPr lang="en-US" b="1" dirty="0"/>
              <a:t>Remote monitoring of chronic diseases:</a:t>
            </a:r>
          </a:p>
          <a:p>
            <a:pPr lvl="1"/>
            <a:r>
              <a:rPr lang="en-US" dirty="0"/>
              <a:t>facilitates more effective management of long-term conditions,</a:t>
            </a:r>
          </a:p>
          <a:p>
            <a:pPr lvl="1"/>
            <a:r>
              <a:rPr lang="en-US" dirty="0"/>
              <a:t>reducing the need for in-person visits</a:t>
            </a:r>
          </a:p>
          <a:p>
            <a:r>
              <a:rPr lang="en-US" b="1" dirty="0"/>
              <a:t>Better disease management:</a:t>
            </a:r>
          </a:p>
          <a:p>
            <a:pPr lvl="1"/>
            <a:r>
              <a:rPr lang="en-US" dirty="0"/>
              <a:t>continuous tracking helps prevent complications and </a:t>
            </a:r>
          </a:p>
          <a:p>
            <a:pPr lvl="1"/>
            <a:r>
              <a:rPr lang="en-US" dirty="0"/>
              <a:t>allows for timely interventions when needed</a:t>
            </a:r>
          </a:p>
          <a:p>
            <a:endParaRPr lang="it-IT" dirty="0"/>
          </a:p>
        </p:txBody>
      </p:sp>
      <p:sp>
        <p:nvSpPr>
          <p:cNvPr id="29" name="Title 3">
            <a:extLst>
              <a:ext uri="{FF2B5EF4-FFF2-40B4-BE49-F238E27FC236}">
                <a16:creationId xmlns:a16="http://schemas.microsoft.com/office/drawing/2014/main" id="{69167811-E82D-EB13-0F23-B8A5112A191E}"/>
              </a:ext>
            </a:extLst>
          </p:cNvPr>
          <p:cNvSpPr>
            <a:spLocks noGrp="1"/>
          </p:cNvSpPr>
          <p:nvPr>
            <p:ph type="title"/>
          </p:nvPr>
        </p:nvSpPr>
        <p:spPr>
          <a:xfrm>
            <a:off x="397508" y="579997"/>
            <a:ext cx="11396982" cy="657559"/>
          </a:xfrm>
        </p:spPr>
        <p:txBody>
          <a:bodyPr/>
          <a:lstStyle/>
          <a:p>
            <a:r>
              <a:rPr lang="en-US" dirty="0"/>
              <a:t>IoMT: Main Goals</a:t>
            </a:r>
          </a:p>
        </p:txBody>
      </p:sp>
      <p:sp>
        <p:nvSpPr>
          <p:cNvPr id="31" name="Date Placeholder 4">
            <a:extLst>
              <a:ext uri="{FF2B5EF4-FFF2-40B4-BE49-F238E27FC236}">
                <a16:creationId xmlns:a16="http://schemas.microsoft.com/office/drawing/2014/main" id="{A00C8AD3-B36A-3762-B164-C9A30BC91027}"/>
              </a:ext>
            </a:extLst>
          </p:cNvPr>
          <p:cNvSpPr>
            <a:spLocks noGrp="1"/>
          </p:cNvSpPr>
          <p:nvPr>
            <p:ph type="dt" sz="half" idx="10"/>
          </p:nvPr>
        </p:nvSpPr>
        <p:spPr>
          <a:xfrm>
            <a:off x="397507" y="6457951"/>
            <a:ext cx="1404200" cy="365125"/>
          </a:xfrm>
        </p:spPr>
        <p:txBody>
          <a:bodyPr/>
          <a:lstStyle/>
          <a:p>
            <a:endParaRPr lang="en-US"/>
          </a:p>
        </p:txBody>
      </p:sp>
      <p:sp>
        <p:nvSpPr>
          <p:cNvPr id="5" name="Segnaposto piè di pagina 4">
            <a:extLst>
              <a:ext uri="{FF2B5EF4-FFF2-40B4-BE49-F238E27FC236}">
                <a16:creationId xmlns:a16="http://schemas.microsoft.com/office/drawing/2014/main" id="{B5B9324D-6605-BCA7-C218-ED575B6A8524}"/>
              </a:ext>
            </a:extLst>
          </p:cNvPr>
          <p:cNvSpPr>
            <a:spLocks noGrp="1"/>
          </p:cNvSpPr>
          <p:nvPr>
            <p:ph type="ftr" sz="quarter" idx="11"/>
          </p:nvPr>
        </p:nvSpPr>
        <p:spPr>
          <a:xfrm>
            <a:off x="2136140" y="6457951"/>
            <a:ext cx="7919720" cy="365125"/>
          </a:xfrm>
        </p:spPr>
        <p:txBody>
          <a:bodyPr tIns="0" rIns="0" bIns="0" anchor="ctr" anchorCtr="0">
            <a:normAutofit/>
          </a:bodyPr>
          <a:lstStyle/>
          <a:p>
            <a:r>
              <a:rPr lang="en-US" dirty="0"/>
              <a:t>EISD</a:t>
            </a:r>
          </a:p>
        </p:txBody>
      </p:sp>
      <p:sp>
        <p:nvSpPr>
          <p:cNvPr id="6" name="Segnaposto numero diapositiva 5">
            <a:extLst>
              <a:ext uri="{FF2B5EF4-FFF2-40B4-BE49-F238E27FC236}">
                <a16:creationId xmlns:a16="http://schemas.microsoft.com/office/drawing/2014/main" id="{0C97DB84-B417-E9CB-AD68-58C8C2A8716B}"/>
              </a:ext>
            </a:extLst>
          </p:cNvPr>
          <p:cNvSpPr>
            <a:spLocks noGrp="1"/>
          </p:cNvSpPr>
          <p:nvPr>
            <p:ph type="sldNum" sz="quarter" idx="12"/>
          </p:nvPr>
        </p:nvSpPr>
        <p:spPr>
          <a:xfrm>
            <a:off x="10993120" y="6457951"/>
            <a:ext cx="801370" cy="365125"/>
          </a:xfrm>
        </p:spPr>
        <p:txBody>
          <a:bodyPr tIns="0" rIns="0" bIns="0" anchor="ctr" anchorCtr="0">
            <a:normAutofit/>
          </a:bodyPr>
          <a:lstStyle/>
          <a:p>
            <a:fld id="{F72B23FF-0582-4373-B2D1-AD233DC86D7B}" type="slidenum">
              <a:rPr lang="en-US" altLang="it-IT" smtClean="0"/>
              <a:pPr/>
              <a:t>15</a:t>
            </a:fld>
            <a:endParaRPr lang="en-US" altLang="it-IT"/>
          </a:p>
        </p:txBody>
      </p:sp>
      <p:sp>
        <p:nvSpPr>
          <p:cNvPr id="3" name="CasellaDiTesto 2">
            <a:extLst>
              <a:ext uri="{FF2B5EF4-FFF2-40B4-BE49-F238E27FC236}">
                <a16:creationId xmlns:a16="http://schemas.microsoft.com/office/drawing/2014/main" id="{7F42C3B6-C5B2-42E5-788B-550E0C955C37}"/>
              </a:ext>
            </a:extLst>
          </p:cNvPr>
          <p:cNvSpPr txBox="1"/>
          <p:nvPr/>
        </p:nvSpPr>
        <p:spPr>
          <a:xfrm>
            <a:off x="6476999" y="3465876"/>
            <a:ext cx="5622290" cy="4431289"/>
          </a:xfrm>
          <a:prstGeom prst="rect">
            <a:avLst/>
          </a:prstGeom>
        </p:spPr>
        <p:txBody>
          <a:bodyPr rtlCol="0" anchor="ctr">
            <a:noAutofit/>
          </a:bodyPr>
          <a:lstStyle/>
          <a:p>
            <a:endParaRPr lang="en-US" sz="2000" b="1" dirty="0">
              <a:latin typeface="Arial Nova" panose="020B0504020202020204" pitchFamily="34" charset="0"/>
            </a:endParaRPr>
          </a:p>
        </p:txBody>
      </p:sp>
    </p:spTree>
    <p:extLst>
      <p:ext uri="{BB962C8B-B14F-4D97-AF65-F5344CB8AC3E}">
        <p14:creationId xmlns:p14="http://schemas.microsoft.com/office/powerpoint/2010/main" val="212862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dissolve">
                                      <p:cBhvr>
                                        <p:cTn id="10" dur="500"/>
                                        <p:tgtEl>
                                          <p:spTgt spid="3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animEffect transition="in" filter="dissolve">
                                      <p:cBhvr>
                                        <p:cTn id="13" dur="500"/>
                                        <p:tgtEl>
                                          <p:spTgt spid="3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6">
                                            <p:txEl>
                                              <p:pRg st="3" end="3"/>
                                            </p:txEl>
                                          </p:spTgt>
                                        </p:tgtEl>
                                        <p:attrNameLst>
                                          <p:attrName>style.visibility</p:attrName>
                                        </p:attrNameLst>
                                      </p:cBhvr>
                                      <p:to>
                                        <p:strVal val="visible"/>
                                      </p:to>
                                    </p:set>
                                    <p:animEffect transition="in" filter="dissolve">
                                      <p:cBhvr>
                                        <p:cTn id="16" dur="500"/>
                                        <p:tgtEl>
                                          <p:spTgt spid="3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animEffect transition="in" filter="dissolve">
                                      <p:cBhvr>
                                        <p:cTn id="21" dur="500"/>
                                        <p:tgtEl>
                                          <p:spTgt spid="36">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6">
                                            <p:txEl>
                                              <p:pRg st="5" end="5"/>
                                            </p:txEl>
                                          </p:spTgt>
                                        </p:tgtEl>
                                        <p:attrNameLst>
                                          <p:attrName>style.visibility</p:attrName>
                                        </p:attrNameLst>
                                      </p:cBhvr>
                                      <p:to>
                                        <p:strVal val="visible"/>
                                      </p:to>
                                    </p:set>
                                    <p:animEffect transition="in" filter="dissolve">
                                      <p:cBhvr>
                                        <p:cTn id="24" dur="500"/>
                                        <p:tgtEl>
                                          <p:spTgt spid="36">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animEffect transition="in" filter="dissolve">
                                      <p:cBhvr>
                                        <p:cTn id="27" dur="500"/>
                                        <p:tgtEl>
                                          <p:spTgt spid="3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6">
                                            <p:txEl>
                                              <p:pRg st="7" end="7"/>
                                            </p:txEl>
                                          </p:spTgt>
                                        </p:tgtEl>
                                        <p:attrNameLst>
                                          <p:attrName>style.visibility</p:attrName>
                                        </p:attrNameLst>
                                      </p:cBhvr>
                                      <p:to>
                                        <p:strVal val="visible"/>
                                      </p:to>
                                    </p:set>
                                    <p:animEffect transition="in" filter="dissolve">
                                      <p:cBhvr>
                                        <p:cTn id="32" dur="500"/>
                                        <p:tgtEl>
                                          <p:spTgt spid="36">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6">
                                            <p:txEl>
                                              <p:pRg st="8" end="8"/>
                                            </p:txEl>
                                          </p:spTgt>
                                        </p:tgtEl>
                                        <p:attrNameLst>
                                          <p:attrName>style.visibility</p:attrName>
                                        </p:attrNameLst>
                                      </p:cBhvr>
                                      <p:to>
                                        <p:strVal val="visible"/>
                                      </p:to>
                                    </p:set>
                                    <p:animEffect transition="in" filter="dissolve">
                                      <p:cBhvr>
                                        <p:cTn id="35" dur="500"/>
                                        <p:tgtEl>
                                          <p:spTgt spid="36">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dissolve">
                                      <p:cBhvr>
                                        <p:cTn id="40" dur="500"/>
                                        <p:tgtEl>
                                          <p:spTgt spid="10">
                                            <p:txEl>
                                              <p:pRg st="0" end="0"/>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animEffect transition="in" filter="dissolve">
                                      <p:cBhvr>
                                        <p:cTn id="43" dur="500"/>
                                        <p:tgtEl>
                                          <p:spTgt spid="10">
                                            <p:txEl>
                                              <p:pRg st="1" end="1"/>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xEl>
                                              <p:pRg st="2" end="2"/>
                                            </p:txEl>
                                          </p:spTgt>
                                        </p:tgtEl>
                                        <p:attrNameLst>
                                          <p:attrName>style.visibility</p:attrName>
                                        </p:attrNameLst>
                                      </p:cBhvr>
                                      <p:to>
                                        <p:strVal val="visible"/>
                                      </p:to>
                                    </p:set>
                                    <p:animEffect transition="in" filter="dissolve">
                                      <p:cBhvr>
                                        <p:cTn id="46" dur="500"/>
                                        <p:tgtEl>
                                          <p:spTgt spid="10">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
                                            <p:txEl>
                                              <p:pRg st="3" end="3"/>
                                            </p:txEl>
                                          </p:spTgt>
                                        </p:tgtEl>
                                        <p:attrNameLst>
                                          <p:attrName>style.visibility</p:attrName>
                                        </p:attrNameLst>
                                      </p:cBhvr>
                                      <p:to>
                                        <p:strVal val="visible"/>
                                      </p:to>
                                    </p:set>
                                    <p:animEffect transition="in" filter="dissolve">
                                      <p:cBhvr>
                                        <p:cTn id="51" dur="500"/>
                                        <p:tgtEl>
                                          <p:spTgt spid="10">
                                            <p:txEl>
                                              <p:pRg st="3" end="3"/>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0">
                                            <p:txEl>
                                              <p:pRg st="4" end="4"/>
                                            </p:txEl>
                                          </p:spTgt>
                                        </p:tgtEl>
                                        <p:attrNameLst>
                                          <p:attrName>style.visibility</p:attrName>
                                        </p:attrNameLst>
                                      </p:cBhvr>
                                      <p:to>
                                        <p:strVal val="visible"/>
                                      </p:to>
                                    </p:set>
                                    <p:animEffect transition="in" filter="dissolve">
                                      <p:cBhvr>
                                        <p:cTn id="54" dur="500"/>
                                        <p:tgtEl>
                                          <p:spTgt spid="10">
                                            <p:txEl>
                                              <p:pRg st="4" end="4"/>
                                            </p:txEl>
                                          </p:spTgt>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dissolve">
                                      <p:cBhvr>
                                        <p:cTn id="57" dur="500"/>
                                        <p:tgtEl>
                                          <p:spTgt spid="10">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0">
                                            <p:txEl>
                                              <p:pRg st="6" end="6"/>
                                            </p:txEl>
                                          </p:spTgt>
                                        </p:tgtEl>
                                        <p:attrNameLst>
                                          <p:attrName>style.visibility</p:attrName>
                                        </p:attrNameLst>
                                      </p:cBhvr>
                                      <p:to>
                                        <p:strVal val="visible"/>
                                      </p:to>
                                    </p:set>
                                    <p:animEffect transition="in" filter="dissolve">
                                      <p:cBhvr>
                                        <p:cTn id="62" dur="500"/>
                                        <p:tgtEl>
                                          <p:spTgt spid="10">
                                            <p:txEl>
                                              <p:pRg st="6" end="6"/>
                                            </p:txEl>
                                          </p:spTgt>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0">
                                            <p:txEl>
                                              <p:pRg st="7" end="7"/>
                                            </p:txEl>
                                          </p:spTgt>
                                        </p:tgtEl>
                                        <p:attrNameLst>
                                          <p:attrName>style.visibility</p:attrName>
                                        </p:attrNameLst>
                                      </p:cBhvr>
                                      <p:to>
                                        <p:strVal val="visible"/>
                                      </p:to>
                                    </p:set>
                                    <p:animEffect transition="in" filter="dissolve">
                                      <p:cBhvr>
                                        <p:cTn id="65" dur="500"/>
                                        <p:tgtEl>
                                          <p:spTgt spid="10">
                                            <p:txEl>
                                              <p:pRg st="7" end="7"/>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
                                            <p:txEl>
                                              <p:pRg st="8" end="8"/>
                                            </p:txEl>
                                          </p:spTgt>
                                        </p:tgtEl>
                                        <p:attrNameLst>
                                          <p:attrName>style.visibility</p:attrName>
                                        </p:attrNameLst>
                                      </p:cBhvr>
                                      <p:to>
                                        <p:strVal val="visible"/>
                                      </p:to>
                                    </p:set>
                                    <p:animEffect transition="in" filter="dissolve">
                                      <p:cBhvr>
                                        <p:cTn id="68"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P spid="10"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294EF20A-B428-3873-A565-49EF2376C84C}"/>
              </a:ext>
            </a:extLst>
          </p:cNvPr>
          <p:cNvSpPr>
            <a:spLocks noGrp="1"/>
          </p:cNvSpPr>
          <p:nvPr>
            <p:ph type="title"/>
          </p:nvPr>
        </p:nvSpPr>
        <p:spPr/>
        <p:txBody>
          <a:bodyPr/>
          <a:lstStyle/>
          <a:p>
            <a:r>
              <a:rPr lang="it-IT" dirty="0" err="1"/>
              <a:t>IoMT</a:t>
            </a:r>
            <a:r>
              <a:rPr lang="it-IT" dirty="0"/>
              <a:t>: sources of information</a:t>
            </a:r>
          </a:p>
        </p:txBody>
      </p:sp>
      <p:sp>
        <p:nvSpPr>
          <p:cNvPr id="9" name="Segnaposto contenuto 8">
            <a:extLst>
              <a:ext uri="{FF2B5EF4-FFF2-40B4-BE49-F238E27FC236}">
                <a16:creationId xmlns:a16="http://schemas.microsoft.com/office/drawing/2014/main" id="{DB32F2D0-6C31-6FB3-A43D-EEAFB60F448F}"/>
              </a:ext>
            </a:extLst>
          </p:cNvPr>
          <p:cNvSpPr>
            <a:spLocks noGrp="1"/>
          </p:cNvSpPr>
          <p:nvPr>
            <p:ph idx="1"/>
          </p:nvPr>
        </p:nvSpPr>
        <p:spPr>
          <a:xfrm>
            <a:off x="397506" y="1253334"/>
            <a:ext cx="5698493" cy="5064269"/>
          </a:xfrm>
        </p:spPr>
        <p:txBody>
          <a:bodyPr/>
          <a:lstStyle/>
          <a:p>
            <a:pPr>
              <a:buFont typeface="+mj-lt"/>
              <a:buAutoNum type="arabicPeriod"/>
            </a:pPr>
            <a:r>
              <a:rPr lang="en-US" sz="2600" b="1" dirty="0"/>
              <a:t>Wearable Devices:</a:t>
            </a:r>
          </a:p>
          <a:p>
            <a:pPr lvl="1"/>
            <a:r>
              <a:rPr lang="en-US" sz="2200" dirty="0"/>
              <a:t>Monitor physiological parameters such as heart rate, blood pressure, and glucose levels</a:t>
            </a:r>
          </a:p>
          <a:p>
            <a:pPr lvl="1"/>
            <a:r>
              <a:rPr lang="en-US" sz="2200" dirty="0"/>
              <a:t>Examples: Smartwatches and fitness trackers</a:t>
            </a:r>
          </a:p>
          <a:p>
            <a:pPr marL="342900" indent="-342900">
              <a:buFont typeface="+mj-lt"/>
              <a:buAutoNum type="arabicPeriod"/>
            </a:pPr>
            <a:r>
              <a:rPr lang="en-US" sz="2600" b="1" dirty="0"/>
              <a:t>Implantable Devices:</a:t>
            </a:r>
          </a:p>
          <a:p>
            <a:pPr lvl="1"/>
            <a:r>
              <a:rPr lang="en-US" sz="2200" dirty="0"/>
              <a:t>Operate within the body to monitor and manage health conditions</a:t>
            </a:r>
          </a:p>
          <a:p>
            <a:pPr lvl="1"/>
            <a:r>
              <a:rPr lang="en-US" sz="2200" dirty="0"/>
              <a:t>Examples: Pacemakers and insulin pumps</a:t>
            </a:r>
          </a:p>
          <a:p>
            <a:pPr marL="0" indent="0">
              <a:buNone/>
            </a:pPr>
            <a:r>
              <a:rPr lang="en-US" sz="2600" b="1" dirty="0"/>
              <a:t>3. In-Home Medical Devices:</a:t>
            </a:r>
          </a:p>
          <a:p>
            <a:pPr lvl="1"/>
            <a:r>
              <a:rPr lang="en-US" sz="2200" dirty="0"/>
              <a:t>Designed for home use to monitor health status</a:t>
            </a:r>
          </a:p>
          <a:p>
            <a:pPr lvl="1"/>
            <a:r>
              <a:rPr lang="en-US" sz="2200" dirty="0"/>
              <a:t>Examples: Blood pressure monitors and glucose meters.</a:t>
            </a:r>
          </a:p>
        </p:txBody>
      </p:sp>
      <p:sp>
        <p:nvSpPr>
          <p:cNvPr id="5" name="Segnaposto data 4">
            <a:extLst>
              <a:ext uri="{FF2B5EF4-FFF2-40B4-BE49-F238E27FC236}">
                <a16:creationId xmlns:a16="http://schemas.microsoft.com/office/drawing/2014/main" id="{8953F658-2433-5D48-3D90-07E805EAD2F0}"/>
              </a:ext>
            </a:extLst>
          </p:cNvPr>
          <p:cNvSpPr>
            <a:spLocks noGrp="1"/>
          </p:cNvSpPr>
          <p:nvPr>
            <p:ph type="dt" sz="half" idx="10"/>
          </p:nvPr>
        </p:nvSpPr>
        <p:spPr/>
        <p:txBody>
          <a:bodyPr/>
          <a:lstStyle/>
          <a:p>
            <a:endParaRPr lang="en-US" dirty="0"/>
          </a:p>
        </p:txBody>
      </p:sp>
      <p:sp>
        <p:nvSpPr>
          <p:cNvPr id="6" name="Segnaposto piè di pagina 5">
            <a:extLst>
              <a:ext uri="{FF2B5EF4-FFF2-40B4-BE49-F238E27FC236}">
                <a16:creationId xmlns:a16="http://schemas.microsoft.com/office/drawing/2014/main" id="{4EB7A1C7-8FDA-5B2A-F840-F681DA119263}"/>
              </a:ext>
            </a:extLst>
          </p:cNvPr>
          <p:cNvSpPr>
            <a:spLocks noGrp="1"/>
          </p:cNvSpPr>
          <p:nvPr>
            <p:ph type="ftr" sz="quarter" idx="11"/>
          </p:nvPr>
        </p:nvSpPr>
        <p:spPr/>
        <p:txBody>
          <a:bodyPr/>
          <a:lstStyle/>
          <a:p>
            <a:r>
              <a:rPr lang="en-US"/>
              <a:t>EISD</a:t>
            </a:r>
          </a:p>
        </p:txBody>
      </p:sp>
      <p:sp>
        <p:nvSpPr>
          <p:cNvPr id="7" name="Segnaposto numero diapositiva 6">
            <a:extLst>
              <a:ext uri="{FF2B5EF4-FFF2-40B4-BE49-F238E27FC236}">
                <a16:creationId xmlns:a16="http://schemas.microsoft.com/office/drawing/2014/main" id="{04E459F8-2C89-6F9C-3131-14C52E3855B4}"/>
              </a:ext>
            </a:extLst>
          </p:cNvPr>
          <p:cNvSpPr>
            <a:spLocks noGrp="1"/>
          </p:cNvSpPr>
          <p:nvPr>
            <p:ph type="sldNum" sz="quarter" idx="12"/>
          </p:nvPr>
        </p:nvSpPr>
        <p:spPr/>
        <p:txBody>
          <a:bodyPr/>
          <a:lstStyle/>
          <a:p>
            <a:fld id="{F72B23FF-0582-4373-B2D1-AD233DC86D7B}" type="slidenum">
              <a:rPr lang="en-US" smtClean="0"/>
              <a:t>16</a:t>
            </a:fld>
            <a:endParaRPr lang="en-US"/>
          </a:p>
        </p:txBody>
      </p:sp>
      <p:sp>
        <p:nvSpPr>
          <p:cNvPr id="10" name="CasellaDiTesto 9">
            <a:extLst>
              <a:ext uri="{FF2B5EF4-FFF2-40B4-BE49-F238E27FC236}">
                <a16:creationId xmlns:a16="http://schemas.microsoft.com/office/drawing/2014/main" id="{1AF07B57-43B2-8B2D-BB87-70A3E472FF5B}"/>
              </a:ext>
            </a:extLst>
          </p:cNvPr>
          <p:cNvSpPr txBox="1"/>
          <p:nvPr/>
        </p:nvSpPr>
        <p:spPr>
          <a:xfrm>
            <a:off x="6095999" y="1251955"/>
            <a:ext cx="5698491" cy="3939540"/>
          </a:xfrm>
          <a:prstGeom prst="rect">
            <a:avLst/>
          </a:prstGeom>
          <a:noFill/>
        </p:spPr>
        <p:txBody>
          <a:bodyPr wrap="square" rtlCol="0">
            <a:spAutoFit/>
          </a:bodyPr>
          <a:lstStyle/>
          <a:p>
            <a:pPr marL="0" indent="0">
              <a:buNone/>
            </a:pPr>
            <a:r>
              <a:rPr lang="en-US" sz="2600" b="1" dirty="0"/>
              <a:t>4. Clinical Devices:</a:t>
            </a:r>
          </a:p>
          <a:p>
            <a:pPr lvl="1"/>
            <a:r>
              <a:rPr lang="en-US" sz="2200" dirty="0"/>
              <a:t>Used in healthcare facilities for diagnostics and patient monitoring.</a:t>
            </a:r>
          </a:p>
          <a:p>
            <a:pPr lvl="1"/>
            <a:r>
              <a:rPr lang="en-US" sz="2200" dirty="0"/>
              <a:t>Examples: MRI machines and patient monitoring systems.</a:t>
            </a:r>
          </a:p>
          <a:p>
            <a:pPr marL="0" indent="0">
              <a:buNone/>
            </a:pPr>
            <a:r>
              <a:rPr lang="en-US" sz="2600" b="1" dirty="0"/>
              <a:t>5. Healthcare Applications:</a:t>
            </a:r>
          </a:p>
          <a:p>
            <a:pPr marL="628650" lvl="1" indent="-171450">
              <a:buFont typeface="Arial" panose="020B0604020202020204" pitchFamily="34" charset="0"/>
              <a:buChar char="•"/>
            </a:pPr>
            <a:r>
              <a:rPr lang="en-US" sz="2200" dirty="0"/>
              <a:t>Software platforms that collect and analyze data from various medical devices.</a:t>
            </a:r>
          </a:p>
          <a:p>
            <a:pPr marL="628650" lvl="1" indent="-171450">
              <a:buFont typeface="Arial" panose="020B0604020202020204" pitchFamily="34" charset="0"/>
              <a:buChar char="•"/>
            </a:pPr>
            <a:r>
              <a:rPr lang="en-US" sz="2200" dirty="0"/>
              <a:t>Examples: Electronic Health Records (EHR) systems.</a:t>
            </a:r>
          </a:p>
        </p:txBody>
      </p:sp>
    </p:spTree>
    <p:extLst>
      <p:ext uri="{BB962C8B-B14F-4D97-AF65-F5344CB8AC3E}">
        <p14:creationId xmlns:p14="http://schemas.microsoft.com/office/powerpoint/2010/main" val="384676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728A8-6372-7013-32D9-20A9B2E8A845}"/>
            </a:ext>
          </a:extLst>
        </p:cNvPr>
        <p:cNvGrpSpPr/>
        <p:nvPr/>
      </p:nvGrpSpPr>
      <p:grpSpPr>
        <a:xfrm>
          <a:off x="0" y="0"/>
          <a:ext cx="0" cy="0"/>
          <a:chOff x="0" y="0"/>
          <a:chExt cx="0" cy="0"/>
        </a:xfrm>
      </p:grpSpPr>
      <p:sp>
        <p:nvSpPr>
          <p:cNvPr id="8" name="Titolo 7">
            <a:extLst>
              <a:ext uri="{FF2B5EF4-FFF2-40B4-BE49-F238E27FC236}">
                <a16:creationId xmlns:a16="http://schemas.microsoft.com/office/drawing/2014/main" id="{D0CE4F3A-5D83-4414-E68B-AC8236C909D3}"/>
              </a:ext>
            </a:extLst>
          </p:cNvPr>
          <p:cNvSpPr>
            <a:spLocks noGrp="1"/>
          </p:cNvSpPr>
          <p:nvPr>
            <p:ph type="title"/>
          </p:nvPr>
        </p:nvSpPr>
        <p:spPr/>
        <p:txBody>
          <a:bodyPr/>
          <a:lstStyle/>
          <a:p>
            <a:r>
              <a:rPr lang="it-IT" dirty="0"/>
              <a:t>IoT vs. </a:t>
            </a:r>
            <a:r>
              <a:rPr lang="it-IT" dirty="0" err="1"/>
              <a:t>IoMT</a:t>
            </a:r>
            <a:endParaRPr lang="it-IT" dirty="0"/>
          </a:p>
        </p:txBody>
      </p:sp>
      <p:sp>
        <p:nvSpPr>
          <p:cNvPr id="9" name="Segnaposto contenuto 8">
            <a:extLst>
              <a:ext uri="{FF2B5EF4-FFF2-40B4-BE49-F238E27FC236}">
                <a16:creationId xmlns:a16="http://schemas.microsoft.com/office/drawing/2014/main" id="{3FB11C49-CF4B-474A-5161-91C7077FA7F0}"/>
              </a:ext>
            </a:extLst>
          </p:cNvPr>
          <p:cNvSpPr>
            <a:spLocks noGrp="1"/>
          </p:cNvSpPr>
          <p:nvPr>
            <p:ph idx="1"/>
          </p:nvPr>
        </p:nvSpPr>
        <p:spPr>
          <a:xfrm>
            <a:off x="397507" y="1322984"/>
            <a:ext cx="5610487" cy="5064269"/>
          </a:xfrm>
        </p:spPr>
        <p:txBody>
          <a:bodyPr/>
          <a:lstStyle/>
          <a:p>
            <a:pPr marL="0" indent="0">
              <a:buNone/>
            </a:pPr>
            <a:r>
              <a:rPr lang="en-US" sz="2400" dirty="0"/>
              <a:t>Differences:</a:t>
            </a:r>
          </a:p>
          <a:p>
            <a:r>
              <a:rPr lang="en-US" sz="2200" dirty="0"/>
              <a:t>Purpose:</a:t>
            </a:r>
          </a:p>
          <a:p>
            <a:pPr lvl="1"/>
            <a:r>
              <a:rPr lang="en-US" sz="2000" dirty="0"/>
              <a:t>IoT: Broad range of devices across various industries</a:t>
            </a:r>
          </a:p>
          <a:p>
            <a:pPr lvl="1"/>
            <a:r>
              <a:rPr lang="en-US" sz="2000" dirty="0"/>
              <a:t>IoMT: Focused on medical devices and healthcare applications.</a:t>
            </a:r>
          </a:p>
          <a:p>
            <a:r>
              <a:rPr lang="en-US" sz="2200" dirty="0"/>
              <a:t>Data Sensitivity:</a:t>
            </a:r>
          </a:p>
          <a:p>
            <a:pPr lvl="1"/>
            <a:r>
              <a:rPr lang="en-US" sz="2000" dirty="0"/>
              <a:t>IoT: General data like environmental conditions.</a:t>
            </a:r>
          </a:p>
          <a:p>
            <a:pPr lvl="1"/>
            <a:r>
              <a:rPr lang="en-US" sz="2000" dirty="0"/>
              <a:t>IoMT: Sensitive healthcare data, complying with GDPR and HIPAA.</a:t>
            </a:r>
          </a:p>
          <a:p>
            <a:r>
              <a:rPr lang="en-US" sz="2200" dirty="0"/>
              <a:t>Security Requirements:</a:t>
            </a:r>
          </a:p>
          <a:p>
            <a:pPr lvl="1"/>
            <a:r>
              <a:rPr lang="en-US" sz="2000" dirty="0"/>
              <a:t>IoT: Varies by application.</a:t>
            </a:r>
          </a:p>
          <a:p>
            <a:pPr lvl="1"/>
            <a:r>
              <a:rPr lang="en-US" sz="2000" dirty="0"/>
              <a:t>IoMT: Demands higher security standards for patient safety.</a:t>
            </a:r>
          </a:p>
          <a:p>
            <a:pPr marL="0" indent="0">
              <a:buNone/>
            </a:pPr>
            <a:endParaRPr lang="en-US" sz="2000" dirty="0"/>
          </a:p>
        </p:txBody>
      </p:sp>
      <p:sp>
        <p:nvSpPr>
          <p:cNvPr id="5" name="Segnaposto data 4">
            <a:extLst>
              <a:ext uri="{FF2B5EF4-FFF2-40B4-BE49-F238E27FC236}">
                <a16:creationId xmlns:a16="http://schemas.microsoft.com/office/drawing/2014/main" id="{70D4A708-268A-8B89-F159-E7C0CC34680C}"/>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0F13BAA3-8BFB-61D9-2F82-910E1FFB8A57}"/>
              </a:ext>
            </a:extLst>
          </p:cNvPr>
          <p:cNvSpPr>
            <a:spLocks noGrp="1"/>
          </p:cNvSpPr>
          <p:nvPr>
            <p:ph type="ftr" sz="quarter" idx="11"/>
          </p:nvPr>
        </p:nvSpPr>
        <p:spPr/>
        <p:txBody>
          <a:bodyPr/>
          <a:lstStyle/>
          <a:p>
            <a:r>
              <a:rPr lang="en-US"/>
              <a:t>EISD</a:t>
            </a:r>
          </a:p>
        </p:txBody>
      </p:sp>
      <p:sp>
        <p:nvSpPr>
          <p:cNvPr id="7" name="Segnaposto numero diapositiva 6">
            <a:extLst>
              <a:ext uri="{FF2B5EF4-FFF2-40B4-BE49-F238E27FC236}">
                <a16:creationId xmlns:a16="http://schemas.microsoft.com/office/drawing/2014/main" id="{EFAAC412-485B-AA8B-3579-AFE56EB6B745}"/>
              </a:ext>
            </a:extLst>
          </p:cNvPr>
          <p:cNvSpPr>
            <a:spLocks noGrp="1"/>
          </p:cNvSpPr>
          <p:nvPr>
            <p:ph type="sldNum" sz="quarter" idx="12"/>
          </p:nvPr>
        </p:nvSpPr>
        <p:spPr/>
        <p:txBody>
          <a:bodyPr/>
          <a:lstStyle/>
          <a:p>
            <a:fld id="{F72B23FF-0582-4373-B2D1-AD233DC86D7B}" type="slidenum">
              <a:rPr lang="en-US" smtClean="0"/>
              <a:t>17</a:t>
            </a:fld>
            <a:endParaRPr lang="en-US"/>
          </a:p>
        </p:txBody>
      </p:sp>
      <p:sp>
        <p:nvSpPr>
          <p:cNvPr id="2" name="CasellaDiTesto 1">
            <a:extLst>
              <a:ext uri="{FF2B5EF4-FFF2-40B4-BE49-F238E27FC236}">
                <a16:creationId xmlns:a16="http://schemas.microsoft.com/office/drawing/2014/main" id="{0481AE04-4405-F049-2A5E-7BE56456DAF9}"/>
              </a:ext>
            </a:extLst>
          </p:cNvPr>
          <p:cNvSpPr txBox="1"/>
          <p:nvPr/>
        </p:nvSpPr>
        <p:spPr>
          <a:xfrm>
            <a:off x="6095998" y="1322984"/>
            <a:ext cx="5698491" cy="347787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Similarities: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Both involve interconnected devices collecting and transmitting data</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Utilize technologies like sensors, cloud computing, and data analytics</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Enhance efficiency and decision-making through real-time data insights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494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2424FF2C-C5A3-49B3-88C5-30AC83634694}"/>
              </a:ext>
            </a:extLst>
          </p:cNvPr>
          <p:cNvSpPr>
            <a:spLocks noGrp="1"/>
          </p:cNvSpPr>
          <p:nvPr>
            <p:ph type="title"/>
          </p:nvPr>
        </p:nvSpPr>
        <p:spPr/>
        <p:txBody>
          <a:bodyPr/>
          <a:lstStyle/>
          <a:p>
            <a:r>
              <a:rPr lang="en-US" dirty="0"/>
              <a:t>(I)IoT Stack</a:t>
            </a:r>
          </a:p>
        </p:txBody>
      </p:sp>
      <p:sp>
        <p:nvSpPr>
          <p:cNvPr id="10" name="Segnaposto testo 9">
            <a:extLst>
              <a:ext uri="{FF2B5EF4-FFF2-40B4-BE49-F238E27FC236}">
                <a16:creationId xmlns:a16="http://schemas.microsoft.com/office/drawing/2014/main" id="{E31981D7-A097-4269-AE9C-F24E193A4937}"/>
              </a:ext>
            </a:extLst>
          </p:cNvPr>
          <p:cNvSpPr>
            <a:spLocks noGrp="1"/>
          </p:cNvSpPr>
          <p:nvPr>
            <p:ph type="body" idx="1"/>
          </p:nvPr>
        </p:nvSpPr>
        <p:spPr/>
        <p:txBody>
          <a:bodyPr/>
          <a:lstStyle/>
          <a:p>
            <a:endParaRPr lang="en-US"/>
          </a:p>
        </p:txBody>
      </p:sp>
      <p:sp>
        <p:nvSpPr>
          <p:cNvPr id="5" name="Segnaposto piè di pagina 4">
            <a:extLst>
              <a:ext uri="{FF2B5EF4-FFF2-40B4-BE49-F238E27FC236}">
                <a16:creationId xmlns:a16="http://schemas.microsoft.com/office/drawing/2014/main" id="{03544833-B592-40A3-A4A5-A4B4B853C94C}"/>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16B26F8D-D18C-4A8C-9DB8-EA9D445B8829}"/>
              </a:ext>
            </a:extLst>
          </p:cNvPr>
          <p:cNvSpPr>
            <a:spLocks noGrp="1"/>
          </p:cNvSpPr>
          <p:nvPr>
            <p:ph type="sldNum" sz="quarter" idx="12"/>
          </p:nvPr>
        </p:nvSpPr>
        <p:spPr/>
        <p:txBody>
          <a:bodyPr/>
          <a:lstStyle/>
          <a:p>
            <a:pPr>
              <a:defRPr/>
            </a:pPr>
            <a:fld id="{43CD341D-7438-4FA4-973F-6F9EECBD14B9}" type="slidenum">
              <a:rPr lang="it-IT" altLang="it-IT" smtClean="0"/>
              <a:pPr>
                <a:defRPr/>
              </a:pPr>
              <a:t>18</a:t>
            </a:fld>
            <a:endParaRPr lang="it-IT" altLang="it-IT"/>
          </a:p>
        </p:txBody>
      </p:sp>
    </p:spTree>
    <p:extLst>
      <p:ext uri="{BB962C8B-B14F-4D97-AF65-F5344CB8AC3E}">
        <p14:creationId xmlns:p14="http://schemas.microsoft.com/office/powerpoint/2010/main" val="2899112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7F1972-4B4D-4780-BFF7-874A647134A3}"/>
              </a:ext>
            </a:extLst>
          </p:cNvPr>
          <p:cNvSpPr>
            <a:spLocks noGrp="1"/>
          </p:cNvSpPr>
          <p:nvPr>
            <p:ph type="title"/>
          </p:nvPr>
        </p:nvSpPr>
        <p:spPr/>
        <p:txBody>
          <a:bodyPr/>
          <a:lstStyle/>
          <a:p>
            <a:r>
              <a:rPr lang="en-US" dirty="0"/>
              <a:t>(I)IoT Solution - Layers</a:t>
            </a:r>
          </a:p>
        </p:txBody>
      </p:sp>
      <p:sp>
        <p:nvSpPr>
          <p:cNvPr id="3" name="Segnaposto contenuto 2">
            <a:extLst>
              <a:ext uri="{FF2B5EF4-FFF2-40B4-BE49-F238E27FC236}">
                <a16:creationId xmlns:a16="http://schemas.microsoft.com/office/drawing/2014/main" id="{EDA529CE-4678-421A-B401-F2E5F585B37A}"/>
              </a:ext>
            </a:extLst>
          </p:cNvPr>
          <p:cNvSpPr>
            <a:spLocks noGrp="1"/>
          </p:cNvSpPr>
          <p:nvPr>
            <p:ph idx="1"/>
          </p:nvPr>
        </p:nvSpPr>
        <p:spPr>
          <a:xfrm>
            <a:off x="1385802" y="1919882"/>
            <a:ext cx="7379508" cy="4201961"/>
          </a:xfrm>
        </p:spPr>
        <p:txBody>
          <a:bodyPr/>
          <a:lstStyle/>
          <a:p>
            <a:pPr marL="609585" lvl="1" indent="0">
              <a:lnSpc>
                <a:spcPct val="200000"/>
              </a:lnSpc>
              <a:buSzPct val="110000"/>
              <a:buNone/>
            </a:pPr>
            <a:r>
              <a:rPr lang="en-US" sz="2667" dirty="0">
                <a:solidFill>
                  <a:srgbClr val="800000"/>
                </a:solidFill>
              </a:rPr>
              <a:t>4.  analytics platform</a:t>
            </a:r>
          </a:p>
          <a:p>
            <a:pPr marL="609585" lvl="1" indent="0">
              <a:lnSpc>
                <a:spcPct val="200000"/>
              </a:lnSpc>
              <a:buSzPct val="110000"/>
              <a:buNone/>
            </a:pPr>
            <a:r>
              <a:rPr lang="en-US" sz="2667" dirty="0">
                <a:solidFill>
                  <a:srgbClr val="800000"/>
                </a:solidFill>
              </a:rPr>
              <a:t>3.  core platform</a:t>
            </a:r>
          </a:p>
          <a:p>
            <a:pPr marL="609585" lvl="1" indent="0">
              <a:lnSpc>
                <a:spcPct val="200000"/>
              </a:lnSpc>
              <a:buSzPct val="110000"/>
              <a:buNone/>
            </a:pPr>
            <a:r>
              <a:rPr lang="en-US" sz="2667" dirty="0">
                <a:solidFill>
                  <a:srgbClr val="800000"/>
                </a:solidFill>
              </a:rPr>
              <a:t>2.  communication protocols /   device gateway</a:t>
            </a:r>
          </a:p>
          <a:p>
            <a:pPr marL="609585" lvl="1" indent="0">
              <a:lnSpc>
                <a:spcPct val="200000"/>
              </a:lnSpc>
              <a:buSzPct val="110000"/>
              <a:buNone/>
            </a:pPr>
            <a:r>
              <a:rPr lang="en-US" sz="2667" dirty="0">
                <a:solidFill>
                  <a:srgbClr val="800000"/>
                </a:solidFill>
              </a:rPr>
              <a:t>1.  device layer</a:t>
            </a:r>
          </a:p>
        </p:txBody>
      </p:sp>
      <p:sp>
        <p:nvSpPr>
          <p:cNvPr id="5" name="Segnaposto piè di pagina 4">
            <a:extLst>
              <a:ext uri="{FF2B5EF4-FFF2-40B4-BE49-F238E27FC236}">
                <a16:creationId xmlns:a16="http://schemas.microsoft.com/office/drawing/2014/main" id="{F63F126C-D2EA-42EF-94E8-008AF7BA26CA}"/>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1D8FF3B3-1864-417C-ACAA-FBF00919D4E1}"/>
              </a:ext>
            </a:extLst>
          </p:cNvPr>
          <p:cNvSpPr>
            <a:spLocks noGrp="1"/>
          </p:cNvSpPr>
          <p:nvPr>
            <p:ph type="sldNum" sz="quarter" idx="12"/>
          </p:nvPr>
        </p:nvSpPr>
        <p:spPr/>
        <p:txBody>
          <a:bodyPr/>
          <a:lstStyle/>
          <a:p>
            <a:pPr>
              <a:defRPr/>
            </a:pPr>
            <a:fld id="{43CD341D-7438-4FA4-973F-6F9EECBD14B9}" type="slidenum">
              <a:rPr lang="it-IT" altLang="it-IT" smtClean="0"/>
              <a:pPr>
                <a:defRPr/>
              </a:pPr>
              <a:t>19</a:t>
            </a:fld>
            <a:endParaRPr lang="it-IT" altLang="it-IT"/>
          </a:p>
        </p:txBody>
      </p:sp>
      <p:grpSp>
        <p:nvGrpSpPr>
          <p:cNvPr id="22" name="Gruppo 21">
            <a:extLst>
              <a:ext uri="{FF2B5EF4-FFF2-40B4-BE49-F238E27FC236}">
                <a16:creationId xmlns:a16="http://schemas.microsoft.com/office/drawing/2014/main" id="{589F6C0E-545D-49CE-A8BF-5805CC7E8240}"/>
              </a:ext>
            </a:extLst>
          </p:cNvPr>
          <p:cNvGrpSpPr/>
          <p:nvPr/>
        </p:nvGrpSpPr>
        <p:grpSpPr>
          <a:xfrm>
            <a:off x="102729" y="2139531"/>
            <a:ext cx="1488020" cy="3408000"/>
            <a:chOff x="77047" y="1604648"/>
            <a:chExt cx="1116015" cy="2556000"/>
          </a:xfrm>
        </p:grpSpPr>
        <p:cxnSp>
          <p:nvCxnSpPr>
            <p:cNvPr id="7" name="Straight Connector 11">
              <a:extLst>
                <a:ext uri="{FF2B5EF4-FFF2-40B4-BE49-F238E27FC236}">
                  <a16:creationId xmlns:a16="http://schemas.microsoft.com/office/drawing/2014/main" id="{4CBDE497-36D1-4038-9CD7-A1A6A76176A9}"/>
                </a:ext>
              </a:extLst>
            </p:cNvPr>
            <p:cNvCxnSpPr/>
            <p:nvPr/>
          </p:nvCxnSpPr>
          <p:spPr>
            <a:xfrm>
              <a:off x="1193062" y="1604648"/>
              <a:ext cx="0" cy="2556000"/>
            </a:xfrm>
            <a:prstGeom prst="line">
              <a:avLst/>
            </a:prstGeom>
          </p:spPr>
          <p:style>
            <a:lnRef idx="2">
              <a:schemeClr val="accent1"/>
            </a:lnRef>
            <a:fillRef idx="0">
              <a:schemeClr val="accent1"/>
            </a:fillRef>
            <a:effectRef idx="1">
              <a:schemeClr val="accent1"/>
            </a:effectRef>
            <a:fontRef idx="minor">
              <a:schemeClr val="tx1"/>
            </a:fontRef>
          </p:style>
        </p:cxnSp>
        <p:sp>
          <p:nvSpPr>
            <p:cNvPr id="8" name="CasellaDiTesto 7">
              <a:extLst>
                <a:ext uri="{FF2B5EF4-FFF2-40B4-BE49-F238E27FC236}">
                  <a16:creationId xmlns:a16="http://schemas.microsoft.com/office/drawing/2014/main" id="{262437CE-AC4F-4C9B-8237-2B11773F3B17}"/>
                </a:ext>
              </a:extLst>
            </p:cNvPr>
            <p:cNvSpPr txBox="1"/>
            <p:nvPr/>
          </p:nvSpPr>
          <p:spPr>
            <a:xfrm>
              <a:off x="77047" y="1688023"/>
              <a:ext cx="926552" cy="2257992"/>
            </a:xfrm>
            <a:prstGeom prst="rect">
              <a:avLst/>
            </a:prstGeom>
            <a:noFill/>
          </p:spPr>
          <p:txBody>
            <a:bodyPr vert="vert270" wrap="square" rtlCol="0" anchor="ctr">
              <a:spAutoFit/>
            </a:bodyPr>
            <a:lstStyle/>
            <a:p>
              <a:pPr marL="380990" indent="-380990">
                <a:lnSpc>
                  <a:spcPct val="150000"/>
                </a:lnSpc>
                <a:buFont typeface="Arial" panose="020B0604020202020204" pitchFamily="34" charset="0"/>
                <a:buChar char="•"/>
              </a:pPr>
              <a:r>
                <a:rPr lang="it-IT" sz="2400" dirty="0">
                  <a:latin typeface="Calibri (Corpo)"/>
                </a:rPr>
                <a:t>Security</a:t>
              </a:r>
            </a:p>
            <a:p>
              <a:pPr marL="380990" indent="-380990">
                <a:lnSpc>
                  <a:spcPct val="150000"/>
                </a:lnSpc>
                <a:buFont typeface="Arial" panose="020B0604020202020204" pitchFamily="34" charset="0"/>
                <a:buChar char="•"/>
              </a:pPr>
              <a:r>
                <a:rPr lang="it-IT" sz="2400" dirty="0">
                  <a:latin typeface="Calibri (Corpo)"/>
                </a:rPr>
                <a:t>Management</a:t>
              </a:r>
              <a:endParaRPr lang="en-US" sz="2400" dirty="0">
                <a:latin typeface="Calibri (Corpo)"/>
              </a:endParaRPr>
            </a:p>
          </p:txBody>
        </p:sp>
      </p:grpSp>
      <p:sp>
        <p:nvSpPr>
          <p:cNvPr id="10" name="CasellaDiTesto 9">
            <a:extLst>
              <a:ext uri="{FF2B5EF4-FFF2-40B4-BE49-F238E27FC236}">
                <a16:creationId xmlns:a16="http://schemas.microsoft.com/office/drawing/2014/main" id="{6B384F83-DB46-4E76-A60D-D9CD9AF87849}"/>
              </a:ext>
            </a:extLst>
          </p:cNvPr>
          <p:cNvSpPr txBox="1"/>
          <p:nvPr/>
        </p:nvSpPr>
        <p:spPr>
          <a:xfrm>
            <a:off x="609595" y="1154646"/>
            <a:ext cx="10972775" cy="954107"/>
          </a:xfrm>
          <a:prstGeom prst="rect">
            <a:avLst/>
          </a:prstGeom>
          <a:noFill/>
        </p:spPr>
        <p:txBody>
          <a:bodyPr wrap="square" rtlCol="0">
            <a:spAutoFit/>
          </a:bodyPr>
          <a:lstStyle/>
          <a:p>
            <a:r>
              <a:rPr lang="en-US" sz="3200">
                <a:latin typeface="Calibri (Corpo)"/>
              </a:rPr>
              <a:t>An IoT solution is composed of many layers:</a:t>
            </a:r>
          </a:p>
          <a:p>
            <a:endParaRPr lang="en-US" sz="2400"/>
          </a:p>
        </p:txBody>
      </p:sp>
      <p:pic>
        <p:nvPicPr>
          <p:cNvPr id="16" name="Immagine 15">
            <a:extLst>
              <a:ext uri="{FF2B5EF4-FFF2-40B4-BE49-F238E27FC236}">
                <a16:creationId xmlns:a16="http://schemas.microsoft.com/office/drawing/2014/main" id="{6EF88E00-CCA5-42D7-A185-CDFB25199F17}"/>
              </a:ext>
            </a:extLst>
          </p:cNvPr>
          <p:cNvPicPr>
            <a:picLocks noChangeAspect="1"/>
          </p:cNvPicPr>
          <p:nvPr/>
        </p:nvPicPr>
        <p:blipFill>
          <a:blip r:embed="rId3"/>
          <a:stretch>
            <a:fillRect/>
          </a:stretch>
        </p:blipFill>
        <p:spPr>
          <a:xfrm>
            <a:off x="9605848" y="4020863"/>
            <a:ext cx="720000" cy="720000"/>
          </a:xfrm>
          <a:prstGeom prst="rect">
            <a:avLst/>
          </a:prstGeom>
        </p:spPr>
      </p:pic>
      <p:pic>
        <p:nvPicPr>
          <p:cNvPr id="18" name="Immagine 17">
            <a:extLst>
              <a:ext uri="{FF2B5EF4-FFF2-40B4-BE49-F238E27FC236}">
                <a16:creationId xmlns:a16="http://schemas.microsoft.com/office/drawing/2014/main" id="{13C62B1F-65FD-4C67-8541-2EDD0061162C}"/>
              </a:ext>
            </a:extLst>
          </p:cNvPr>
          <p:cNvPicPr>
            <a:picLocks noChangeAspect="1"/>
          </p:cNvPicPr>
          <p:nvPr/>
        </p:nvPicPr>
        <p:blipFill>
          <a:blip r:embed="rId4"/>
          <a:stretch>
            <a:fillRect/>
          </a:stretch>
        </p:blipFill>
        <p:spPr>
          <a:xfrm>
            <a:off x="9513264" y="2937638"/>
            <a:ext cx="942109" cy="982724"/>
          </a:xfrm>
          <a:prstGeom prst="rect">
            <a:avLst/>
          </a:prstGeom>
        </p:spPr>
      </p:pic>
      <p:pic>
        <p:nvPicPr>
          <p:cNvPr id="20" name="Immagine 19">
            <a:extLst>
              <a:ext uri="{FF2B5EF4-FFF2-40B4-BE49-F238E27FC236}">
                <a16:creationId xmlns:a16="http://schemas.microsoft.com/office/drawing/2014/main" id="{978CFFE6-9406-43C8-94A4-7103955D9AFE}"/>
              </a:ext>
            </a:extLst>
          </p:cNvPr>
          <p:cNvPicPr>
            <a:picLocks noChangeAspect="1"/>
          </p:cNvPicPr>
          <p:nvPr/>
        </p:nvPicPr>
        <p:blipFill>
          <a:blip r:embed="rId5"/>
          <a:stretch>
            <a:fillRect/>
          </a:stretch>
        </p:blipFill>
        <p:spPr>
          <a:xfrm>
            <a:off x="9378468" y="2130158"/>
            <a:ext cx="1211705" cy="641031"/>
          </a:xfrm>
          <a:prstGeom prst="rect">
            <a:avLst/>
          </a:prstGeom>
        </p:spPr>
      </p:pic>
      <p:grpSp>
        <p:nvGrpSpPr>
          <p:cNvPr id="19" name="Gruppo 18">
            <a:extLst>
              <a:ext uri="{FF2B5EF4-FFF2-40B4-BE49-F238E27FC236}">
                <a16:creationId xmlns:a16="http://schemas.microsoft.com/office/drawing/2014/main" id="{EA1C0C21-CAD4-4381-B905-29AFAB74E24F}"/>
              </a:ext>
            </a:extLst>
          </p:cNvPr>
          <p:cNvGrpSpPr/>
          <p:nvPr/>
        </p:nvGrpSpPr>
        <p:grpSpPr>
          <a:xfrm>
            <a:off x="9221987" y="4833086"/>
            <a:ext cx="1487723" cy="937341"/>
            <a:chOff x="4385995" y="3880637"/>
            <a:chExt cx="1115792" cy="703006"/>
          </a:xfrm>
        </p:grpSpPr>
        <p:pic>
          <p:nvPicPr>
            <p:cNvPr id="11" name="Immagine 10">
              <a:extLst>
                <a:ext uri="{FF2B5EF4-FFF2-40B4-BE49-F238E27FC236}">
                  <a16:creationId xmlns:a16="http://schemas.microsoft.com/office/drawing/2014/main" id="{5E659A01-3A38-4813-8407-2CB57A9FC380}"/>
                </a:ext>
              </a:extLst>
            </p:cNvPr>
            <p:cNvPicPr>
              <a:picLocks noChangeAspect="1"/>
            </p:cNvPicPr>
            <p:nvPr/>
          </p:nvPicPr>
          <p:blipFill>
            <a:blip r:embed="rId6"/>
            <a:stretch>
              <a:fillRect/>
            </a:stretch>
          </p:blipFill>
          <p:spPr>
            <a:xfrm>
              <a:off x="4385995" y="3928199"/>
              <a:ext cx="472627" cy="316069"/>
            </a:xfrm>
            <a:prstGeom prst="rect">
              <a:avLst/>
            </a:prstGeom>
          </p:spPr>
        </p:pic>
        <p:pic>
          <p:nvPicPr>
            <p:cNvPr id="15" name="Immagine 14">
              <a:extLst>
                <a:ext uri="{FF2B5EF4-FFF2-40B4-BE49-F238E27FC236}">
                  <a16:creationId xmlns:a16="http://schemas.microsoft.com/office/drawing/2014/main" id="{68407664-3047-48E4-8166-7FE1F456101D}"/>
                </a:ext>
              </a:extLst>
            </p:cNvPr>
            <p:cNvPicPr>
              <a:picLocks noChangeAspect="1"/>
            </p:cNvPicPr>
            <p:nvPr/>
          </p:nvPicPr>
          <p:blipFill>
            <a:blip r:embed="rId7"/>
            <a:stretch>
              <a:fillRect/>
            </a:stretch>
          </p:blipFill>
          <p:spPr>
            <a:xfrm>
              <a:off x="4845861" y="4221050"/>
              <a:ext cx="655926" cy="362593"/>
            </a:xfrm>
            <a:prstGeom prst="rect">
              <a:avLst/>
            </a:prstGeom>
          </p:spPr>
        </p:pic>
        <p:pic>
          <p:nvPicPr>
            <p:cNvPr id="17" name="Immagine 16">
              <a:extLst>
                <a:ext uri="{FF2B5EF4-FFF2-40B4-BE49-F238E27FC236}">
                  <a16:creationId xmlns:a16="http://schemas.microsoft.com/office/drawing/2014/main" id="{B3ACA8FD-9D19-4F9B-B5CF-E91E33183F6D}"/>
                </a:ext>
              </a:extLst>
            </p:cNvPr>
            <p:cNvPicPr>
              <a:picLocks noChangeAspect="1"/>
            </p:cNvPicPr>
            <p:nvPr/>
          </p:nvPicPr>
          <p:blipFill>
            <a:blip r:embed="rId8"/>
            <a:stretch>
              <a:fillRect/>
            </a:stretch>
          </p:blipFill>
          <p:spPr>
            <a:xfrm>
              <a:off x="5042867" y="3880637"/>
              <a:ext cx="333968" cy="362593"/>
            </a:xfrm>
            <a:prstGeom prst="rect">
              <a:avLst/>
            </a:prstGeom>
          </p:spPr>
        </p:pic>
        <p:pic>
          <p:nvPicPr>
            <p:cNvPr id="23" name="Elemento grafico 22">
              <a:extLst>
                <a:ext uri="{FF2B5EF4-FFF2-40B4-BE49-F238E27FC236}">
                  <a16:creationId xmlns:a16="http://schemas.microsoft.com/office/drawing/2014/main" id="{A50F6832-1F3D-4C23-91C8-BADE007DCB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9253" y="4316527"/>
              <a:ext cx="216000" cy="216000"/>
            </a:xfrm>
            <a:prstGeom prst="rect">
              <a:avLst/>
            </a:prstGeom>
          </p:spPr>
        </p:pic>
      </p:grpSp>
    </p:spTree>
    <p:extLst>
      <p:ext uri="{BB962C8B-B14F-4D97-AF65-F5344CB8AC3E}">
        <p14:creationId xmlns:p14="http://schemas.microsoft.com/office/powerpoint/2010/main" val="1608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A3923-2A0C-4EAB-8C93-8CC092A0A3F9}"/>
              </a:ext>
            </a:extLst>
          </p:cNvPr>
          <p:cNvSpPr>
            <a:spLocks noGrp="1"/>
          </p:cNvSpPr>
          <p:nvPr>
            <p:ph type="title"/>
          </p:nvPr>
        </p:nvSpPr>
        <p:spPr/>
        <p:txBody>
          <a:bodyPr/>
          <a:lstStyle/>
          <a:p>
            <a:r>
              <a:rPr lang="en-US" noProof="0" dirty="0"/>
              <a:t>Outline</a:t>
            </a:r>
          </a:p>
        </p:txBody>
      </p:sp>
      <p:sp>
        <p:nvSpPr>
          <p:cNvPr id="3" name="Segnaposto contenuto 2">
            <a:extLst>
              <a:ext uri="{FF2B5EF4-FFF2-40B4-BE49-F238E27FC236}">
                <a16:creationId xmlns:a16="http://schemas.microsoft.com/office/drawing/2014/main" id="{048DB929-0D8F-4210-B6CF-F7A8A0C480B1}"/>
              </a:ext>
            </a:extLst>
          </p:cNvPr>
          <p:cNvSpPr>
            <a:spLocks noGrp="1"/>
          </p:cNvSpPr>
          <p:nvPr>
            <p:ph idx="1"/>
          </p:nvPr>
        </p:nvSpPr>
        <p:spPr/>
        <p:txBody>
          <a:bodyPr>
            <a:normAutofit fontScale="92500" lnSpcReduction="10000"/>
          </a:bodyPr>
          <a:lstStyle/>
          <a:p>
            <a:r>
              <a:rPr lang="en-US" sz="3733" dirty="0"/>
              <a:t>IoT in Industry 4.0</a:t>
            </a:r>
          </a:p>
          <a:p>
            <a:pPr lvl="1"/>
            <a:r>
              <a:rPr lang="en-US" sz="3333" dirty="0"/>
              <a:t>the communication</a:t>
            </a:r>
          </a:p>
          <a:p>
            <a:pPr lvl="1"/>
            <a:r>
              <a:rPr lang="en-US" sz="3333" dirty="0"/>
              <a:t>IoT vs. Industrial IoT</a:t>
            </a:r>
          </a:p>
          <a:p>
            <a:r>
              <a:rPr lang="en-US" sz="3733" dirty="0"/>
              <a:t>IoT in HC4.0</a:t>
            </a:r>
          </a:p>
          <a:p>
            <a:pPr lvl="1"/>
            <a:r>
              <a:rPr lang="en-US" sz="3333" dirty="0"/>
              <a:t>sources of information</a:t>
            </a:r>
          </a:p>
          <a:p>
            <a:pPr lvl="1"/>
            <a:r>
              <a:rPr lang="en-US" sz="3333" dirty="0"/>
              <a:t>IoT vs. IoMT</a:t>
            </a:r>
          </a:p>
          <a:p>
            <a:r>
              <a:rPr lang="en-US" sz="3733" dirty="0"/>
              <a:t>(I)IoT Stack</a:t>
            </a:r>
          </a:p>
          <a:p>
            <a:r>
              <a:rPr lang="en-US" sz="3733" dirty="0"/>
              <a:t>Commercial solutions</a:t>
            </a:r>
          </a:p>
          <a:p>
            <a:r>
              <a:rPr lang="en-US" sz="3733" dirty="0"/>
              <a:t>An industrial use case: ICE Laboratory</a:t>
            </a:r>
          </a:p>
          <a:p>
            <a:r>
              <a:rPr lang="en-US" sz="3733" dirty="0"/>
              <a:t>An HC4.0 use case</a:t>
            </a:r>
          </a:p>
        </p:txBody>
      </p:sp>
      <p:sp>
        <p:nvSpPr>
          <p:cNvPr id="4" name="Segnaposto piè di pagina 3">
            <a:extLst>
              <a:ext uri="{FF2B5EF4-FFF2-40B4-BE49-F238E27FC236}">
                <a16:creationId xmlns:a16="http://schemas.microsoft.com/office/drawing/2014/main" id="{090F61B9-E5A8-40CC-A4BD-9EE5A4DFACC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5E203BEF-BF6C-45E6-9CB5-94839D22D2F7}"/>
              </a:ext>
            </a:extLst>
          </p:cNvPr>
          <p:cNvSpPr>
            <a:spLocks noGrp="1"/>
          </p:cNvSpPr>
          <p:nvPr>
            <p:ph type="sldNum" sz="quarter" idx="12"/>
          </p:nvPr>
        </p:nvSpPr>
        <p:spPr/>
        <p:txBody>
          <a:bodyPr/>
          <a:lstStyle/>
          <a:p>
            <a:pPr>
              <a:defRPr/>
            </a:pPr>
            <a:fld id="{43CD341D-7438-4FA4-973F-6F9EECBD14B9}" type="slidenum">
              <a:rPr lang="it-IT" altLang="it-IT" smtClean="0"/>
              <a:pPr>
                <a:defRPr/>
              </a:pPr>
              <a:t>2</a:t>
            </a:fld>
            <a:endParaRPr lang="it-IT" altLang="it-IT"/>
          </a:p>
        </p:txBody>
      </p:sp>
    </p:spTree>
    <p:extLst>
      <p:ext uri="{BB962C8B-B14F-4D97-AF65-F5344CB8AC3E}">
        <p14:creationId xmlns:p14="http://schemas.microsoft.com/office/powerpoint/2010/main" val="212709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662020-3292-4B38-9012-AA15AA76640D}"/>
              </a:ext>
            </a:extLst>
          </p:cNvPr>
          <p:cNvSpPr>
            <a:spLocks noGrp="1"/>
          </p:cNvSpPr>
          <p:nvPr>
            <p:ph type="title"/>
          </p:nvPr>
        </p:nvSpPr>
        <p:spPr/>
        <p:txBody>
          <a:bodyPr/>
          <a:lstStyle/>
          <a:p>
            <a:r>
              <a:rPr lang="en-US" dirty="0"/>
              <a:t>(I)IoT Solution - Device Layer</a:t>
            </a:r>
          </a:p>
        </p:txBody>
      </p:sp>
      <p:sp>
        <p:nvSpPr>
          <p:cNvPr id="3" name="Segnaposto contenuto 2">
            <a:extLst>
              <a:ext uri="{FF2B5EF4-FFF2-40B4-BE49-F238E27FC236}">
                <a16:creationId xmlns:a16="http://schemas.microsoft.com/office/drawing/2014/main" id="{52815A67-3F52-4566-9D97-37A2BC06E91A}"/>
              </a:ext>
            </a:extLst>
          </p:cNvPr>
          <p:cNvSpPr>
            <a:spLocks noGrp="1"/>
          </p:cNvSpPr>
          <p:nvPr>
            <p:ph idx="1"/>
          </p:nvPr>
        </p:nvSpPr>
        <p:spPr>
          <a:xfrm>
            <a:off x="609600" y="1155700"/>
            <a:ext cx="10972800" cy="1143000"/>
          </a:xfrm>
        </p:spPr>
        <p:txBody>
          <a:bodyPr/>
          <a:lstStyle/>
          <a:p>
            <a:pPr marL="0" indent="0">
              <a:buNone/>
            </a:pPr>
            <a:r>
              <a:rPr lang="en-US" sz="3200" dirty="0"/>
              <a:t>Devices are the </a:t>
            </a:r>
            <a:r>
              <a:rPr lang="en-US" sz="3200" i="1" dirty="0">
                <a:solidFill>
                  <a:srgbClr val="800000"/>
                </a:solidFill>
              </a:rPr>
              <a:t>things </a:t>
            </a:r>
            <a:r>
              <a:rPr lang="en-US" sz="3200" dirty="0"/>
              <a:t>of the (I)IoT</a:t>
            </a:r>
          </a:p>
          <a:p>
            <a:pPr marL="721766" lvl="1" indent="-478355"/>
            <a:r>
              <a:rPr lang="en-US" dirty="0">
                <a:solidFill>
                  <a:srgbClr val="800000"/>
                </a:solidFill>
              </a:rPr>
              <a:t>small devices with a microcontroller and one or more sensors / actuators</a:t>
            </a:r>
          </a:p>
        </p:txBody>
      </p:sp>
      <p:sp>
        <p:nvSpPr>
          <p:cNvPr id="5" name="Segnaposto piè di pagina 4">
            <a:extLst>
              <a:ext uri="{FF2B5EF4-FFF2-40B4-BE49-F238E27FC236}">
                <a16:creationId xmlns:a16="http://schemas.microsoft.com/office/drawing/2014/main" id="{734F6956-AE54-4805-9BBD-7950708459EC}"/>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2E2F7C92-7D88-4465-84A2-E2CF583EF992}"/>
              </a:ext>
            </a:extLst>
          </p:cNvPr>
          <p:cNvSpPr>
            <a:spLocks noGrp="1"/>
          </p:cNvSpPr>
          <p:nvPr>
            <p:ph type="sldNum" sz="quarter" idx="12"/>
          </p:nvPr>
        </p:nvSpPr>
        <p:spPr/>
        <p:txBody>
          <a:bodyPr/>
          <a:lstStyle/>
          <a:p>
            <a:pPr>
              <a:defRPr/>
            </a:pPr>
            <a:fld id="{43CD341D-7438-4FA4-973F-6F9EECBD14B9}" type="slidenum">
              <a:rPr lang="it-IT" altLang="it-IT" smtClean="0"/>
              <a:pPr>
                <a:defRPr/>
              </a:pPr>
              <a:t>20</a:t>
            </a:fld>
            <a:endParaRPr lang="it-IT" altLang="it-IT"/>
          </a:p>
        </p:txBody>
      </p:sp>
      <p:sp>
        <p:nvSpPr>
          <p:cNvPr id="8" name="CasellaDiTesto 7">
            <a:extLst>
              <a:ext uri="{FF2B5EF4-FFF2-40B4-BE49-F238E27FC236}">
                <a16:creationId xmlns:a16="http://schemas.microsoft.com/office/drawing/2014/main" id="{A73273EF-4436-4652-8C7B-5E725CD2F762}"/>
              </a:ext>
            </a:extLst>
          </p:cNvPr>
          <p:cNvSpPr txBox="1"/>
          <p:nvPr/>
        </p:nvSpPr>
        <p:spPr>
          <a:xfrm>
            <a:off x="4267203" y="2246744"/>
            <a:ext cx="3657600" cy="2636234"/>
          </a:xfrm>
          <a:prstGeom prst="rect">
            <a:avLst/>
          </a:prstGeom>
          <a:noFill/>
        </p:spPr>
        <p:txBody>
          <a:bodyPr wrap="square" rtlCol="0">
            <a:spAutoFit/>
          </a:bodyPr>
          <a:lstStyle/>
          <a:p>
            <a:pPr>
              <a:spcAft>
                <a:spcPts val="800"/>
              </a:spcAft>
            </a:pPr>
            <a:r>
              <a:rPr lang="en-US" sz="2400" i="1" dirty="0">
                <a:latin typeface="Calibri (Corpo)"/>
              </a:rPr>
              <a:t>Actuators</a:t>
            </a:r>
          </a:p>
          <a:p>
            <a:pPr marL="601118" indent="-361942">
              <a:spcAft>
                <a:spcPts val="800"/>
              </a:spcAft>
              <a:buFont typeface="Arial" panose="020B0604020202020204" pitchFamily="34" charset="0"/>
              <a:buChar char="•"/>
              <a:tabLst>
                <a:tab pos="601118" algn="l"/>
              </a:tabLst>
            </a:pPr>
            <a:r>
              <a:rPr lang="en-US" sz="2133" dirty="0">
                <a:latin typeface="Calibri (Corpo)"/>
              </a:rPr>
              <a:t>act with the </a:t>
            </a:r>
            <a:r>
              <a:rPr lang="en-US" sz="2133" i="1" dirty="0">
                <a:solidFill>
                  <a:srgbClr val="800000"/>
                </a:solidFill>
                <a:latin typeface="Calibri (Corpo)"/>
              </a:rPr>
              <a:t>physical world</a:t>
            </a:r>
            <a:r>
              <a:rPr lang="en-US" sz="2133" dirty="0">
                <a:latin typeface="Calibri (Corpo)"/>
              </a:rPr>
              <a:t> according to the input received</a:t>
            </a:r>
          </a:p>
          <a:p>
            <a:pPr marL="601118" indent="-361942">
              <a:spcAft>
                <a:spcPts val="800"/>
              </a:spcAft>
              <a:buFont typeface="Arial" panose="020B0604020202020204" pitchFamily="34" charset="0"/>
              <a:buChar char="•"/>
              <a:tabLst>
                <a:tab pos="601118" algn="l"/>
              </a:tabLst>
            </a:pPr>
            <a:r>
              <a:rPr lang="en-US" sz="2133" dirty="0">
                <a:latin typeface="Calibri (Corpo)"/>
              </a:rPr>
              <a:t>motion, lighting, emitting sound, controlling power, …</a:t>
            </a:r>
          </a:p>
        </p:txBody>
      </p:sp>
      <p:sp>
        <p:nvSpPr>
          <p:cNvPr id="9" name="CasellaDiTesto 8">
            <a:extLst>
              <a:ext uri="{FF2B5EF4-FFF2-40B4-BE49-F238E27FC236}">
                <a16:creationId xmlns:a16="http://schemas.microsoft.com/office/drawing/2014/main" id="{1AEABBA6-ABD1-4812-ADB7-4FAE24A16D32}"/>
              </a:ext>
            </a:extLst>
          </p:cNvPr>
          <p:cNvSpPr txBox="1"/>
          <p:nvPr/>
        </p:nvSpPr>
        <p:spPr>
          <a:xfrm>
            <a:off x="7924799" y="2246744"/>
            <a:ext cx="3657600" cy="2452146"/>
          </a:xfrm>
          <a:prstGeom prst="rect">
            <a:avLst/>
          </a:prstGeom>
          <a:noFill/>
        </p:spPr>
        <p:txBody>
          <a:bodyPr wrap="square" rtlCol="0">
            <a:spAutoFit/>
          </a:bodyPr>
          <a:lstStyle/>
          <a:p>
            <a:pPr>
              <a:spcAft>
                <a:spcPts val="800"/>
              </a:spcAft>
            </a:pPr>
            <a:r>
              <a:rPr lang="en-US" sz="2400" i="1" dirty="0">
                <a:latin typeface="Calibri (Corpo)"/>
              </a:rPr>
              <a:t>Tagged Devices</a:t>
            </a:r>
          </a:p>
          <a:p>
            <a:pPr marL="601118" indent="-361942">
              <a:spcAft>
                <a:spcPts val="800"/>
              </a:spcAft>
              <a:buFont typeface="Arial" panose="020B0604020202020204" pitchFamily="34" charset="0"/>
              <a:buChar char="•"/>
            </a:pPr>
            <a:r>
              <a:rPr lang="en-US" sz="2133" dirty="0">
                <a:latin typeface="Calibri (Corpo)"/>
              </a:rPr>
              <a:t>communicate wireless</a:t>
            </a:r>
          </a:p>
          <a:p>
            <a:pPr marL="717533" lvl="1" indent="-234945">
              <a:spcAft>
                <a:spcPts val="800"/>
              </a:spcAft>
              <a:buFontTx/>
              <a:buChar char="–"/>
            </a:pPr>
            <a:r>
              <a:rPr lang="en-US" sz="1867" i="1" dirty="0">
                <a:solidFill>
                  <a:srgbClr val="800000"/>
                </a:solidFill>
                <a:latin typeface="Calibri (Corpo)"/>
              </a:rPr>
              <a:t>RFID</a:t>
            </a:r>
            <a:r>
              <a:rPr lang="en-US" sz="1867" dirty="0">
                <a:latin typeface="Calibri (Corpo)"/>
              </a:rPr>
              <a:t> (</a:t>
            </a:r>
            <a:r>
              <a:rPr lang="en-US" sz="1200" dirty="0">
                <a:latin typeface="Calibri (Corpo)"/>
              </a:rPr>
              <a:t>Radio Frequency Identification</a:t>
            </a:r>
            <a:r>
              <a:rPr lang="en-US" sz="1867" dirty="0">
                <a:latin typeface="Calibri (Corpo)"/>
              </a:rPr>
              <a:t>)</a:t>
            </a:r>
          </a:p>
          <a:p>
            <a:pPr marL="717533" lvl="1" indent="-234945">
              <a:spcAft>
                <a:spcPts val="800"/>
              </a:spcAft>
              <a:buFontTx/>
              <a:buChar char="–"/>
            </a:pPr>
            <a:r>
              <a:rPr lang="en-US" sz="1867" i="1" dirty="0">
                <a:solidFill>
                  <a:srgbClr val="800000"/>
                </a:solidFill>
                <a:latin typeface="Calibri (Corpo)"/>
              </a:rPr>
              <a:t>NFC</a:t>
            </a:r>
            <a:r>
              <a:rPr lang="en-US" sz="1867" dirty="0">
                <a:latin typeface="Calibri (Corpo)"/>
              </a:rPr>
              <a:t> (</a:t>
            </a:r>
            <a:r>
              <a:rPr lang="en-US" sz="1467" dirty="0">
                <a:latin typeface="Calibri (Corpo)"/>
              </a:rPr>
              <a:t>Near Field Communication</a:t>
            </a:r>
            <a:r>
              <a:rPr lang="en-US" sz="1867" dirty="0">
                <a:latin typeface="Calibri (Corpo)"/>
              </a:rPr>
              <a:t>)</a:t>
            </a:r>
          </a:p>
          <a:p>
            <a:pPr marL="717533" lvl="1" indent="-234945">
              <a:spcAft>
                <a:spcPts val="800"/>
              </a:spcAft>
              <a:buFontTx/>
              <a:buChar char="–"/>
            </a:pPr>
            <a:r>
              <a:rPr lang="en-US" sz="1867" i="1" dirty="0">
                <a:solidFill>
                  <a:srgbClr val="800000"/>
                </a:solidFill>
                <a:latin typeface="Calibri (Corpo)"/>
              </a:rPr>
              <a:t>Beacons</a:t>
            </a:r>
            <a:r>
              <a:rPr lang="en-US" sz="1867" dirty="0">
                <a:latin typeface="Calibri (Corpo)"/>
              </a:rPr>
              <a:t> w/ Bluetooth LE</a:t>
            </a:r>
          </a:p>
          <a:p>
            <a:pPr marL="1066773" lvl="1" indent="-457189">
              <a:spcAft>
                <a:spcPts val="800"/>
              </a:spcAft>
              <a:buFont typeface="Arial" panose="020B0604020202020204" pitchFamily="34" charset="0"/>
              <a:buChar char="•"/>
            </a:pPr>
            <a:endParaRPr lang="en-US" sz="1867" dirty="0">
              <a:latin typeface="Calibri (Corpo)"/>
            </a:endParaRPr>
          </a:p>
        </p:txBody>
      </p:sp>
      <p:sp>
        <p:nvSpPr>
          <p:cNvPr id="7" name="CasellaDiTesto 6">
            <a:extLst>
              <a:ext uri="{FF2B5EF4-FFF2-40B4-BE49-F238E27FC236}">
                <a16:creationId xmlns:a16="http://schemas.microsoft.com/office/drawing/2014/main" id="{F1972F4B-1EFE-47A4-968D-84C341DA9F28}"/>
              </a:ext>
            </a:extLst>
          </p:cNvPr>
          <p:cNvSpPr txBox="1"/>
          <p:nvPr/>
        </p:nvSpPr>
        <p:spPr>
          <a:xfrm>
            <a:off x="609600" y="2246744"/>
            <a:ext cx="3657600" cy="1877181"/>
          </a:xfrm>
          <a:prstGeom prst="rect">
            <a:avLst/>
          </a:prstGeom>
          <a:noFill/>
        </p:spPr>
        <p:txBody>
          <a:bodyPr wrap="square" rtlCol="0">
            <a:spAutoFit/>
          </a:bodyPr>
          <a:lstStyle/>
          <a:p>
            <a:pPr>
              <a:spcAft>
                <a:spcPts val="800"/>
              </a:spcAft>
            </a:pPr>
            <a:r>
              <a:rPr lang="en-US" sz="2400" i="1" dirty="0">
                <a:latin typeface="Calibri (Corpo)"/>
              </a:rPr>
              <a:t>Sensors</a:t>
            </a:r>
          </a:p>
          <a:p>
            <a:pPr marL="601118" lvl="1" indent="-361942">
              <a:buFont typeface="Arial" panose="020B0604020202020204" pitchFamily="34" charset="0"/>
              <a:buChar char="•"/>
            </a:pPr>
            <a:r>
              <a:rPr lang="en-US" sz="2133" dirty="0">
                <a:latin typeface="Calibri (Corpo)"/>
              </a:rPr>
              <a:t>are programmed to </a:t>
            </a:r>
            <a:r>
              <a:rPr lang="en-US" sz="2133" i="1" dirty="0">
                <a:solidFill>
                  <a:srgbClr val="800000"/>
                </a:solidFill>
                <a:latin typeface="Calibri (Corpo)"/>
              </a:rPr>
              <a:t>sense environmental parameters</a:t>
            </a:r>
          </a:p>
          <a:p>
            <a:pPr marL="601118" lvl="1" indent="-361942">
              <a:buFont typeface="Arial" panose="020B0604020202020204" pitchFamily="34" charset="0"/>
              <a:buChar char="•"/>
            </a:pPr>
            <a:r>
              <a:rPr lang="en-US" sz="2133" dirty="0">
                <a:latin typeface="Calibri (Corpo)"/>
              </a:rPr>
              <a:t>low power</a:t>
            </a:r>
          </a:p>
        </p:txBody>
      </p:sp>
      <p:pic>
        <p:nvPicPr>
          <p:cNvPr id="10" name="Immagine 9">
            <a:extLst>
              <a:ext uri="{FF2B5EF4-FFF2-40B4-BE49-F238E27FC236}">
                <a16:creationId xmlns:a16="http://schemas.microsoft.com/office/drawing/2014/main" id="{3A714067-96F1-40E9-9A98-B7C6E8751192}"/>
              </a:ext>
            </a:extLst>
          </p:cNvPr>
          <p:cNvPicPr>
            <a:picLocks noChangeAspect="1"/>
          </p:cNvPicPr>
          <p:nvPr/>
        </p:nvPicPr>
        <p:blipFill>
          <a:blip r:embed="rId3"/>
          <a:stretch>
            <a:fillRect/>
          </a:stretch>
        </p:blipFill>
        <p:spPr>
          <a:xfrm>
            <a:off x="2807305" y="5114285"/>
            <a:ext cx="935732" cy="581059"/>
          </a:xfrm>
          <a:prstGeom prst="rect">
            <a:avLst/>
          </a:prstGeom>
        </p:spPr>
      </p:pic>
      <p:pic>
        <p:nvPicPr>
          <p:cNvPr id="11" name="Immagine 10" descr="lm335z-temperature-sensor.jpg">
            <a:extLst>
              <a:ext uri="{FF2B5EF4-FFF2-40B4-BE49-F238E27FC236}">
                <a16:creationId xmlns:a16="http://schemas.microsoft.com/office/drawing/2014/main" id="{DD1506C0-8A58-422E-8805-F51522A34CD7}"/>
              </a:ext>
            </a:extLst>
          </p:cNvPr>
          <p:cNvPicPr>
            <a:picLocks noChangeAspect="1"/>
          </p:cNvPicPr>
          <p:nvPr/>
        </p:nvPicPr>
        <p:blipFill>
          <a:blip r:embed="rId4" cstate="print"/>
          <a:stretch>
            <a:fillRect/>
          </a:stretch>
        </p:blipFill>
        <p:spPr>
          <a:xfrm>
            <a:off x="1834644" y="5009043"/>
            <a:ext cx="949361" cy="907589"/>
          </a:xfrm>
          <a:prstGeom prst="rect">
            <a:avLst/>
          </a:prstGeom>
        </p:spPr>
      </p:pic>
      <p:pic>
        <p:nvPicPr>
          <p:cNvPr id="12" name="Immagine 11" descr="lock_and_app-lr.jpg">
            <a:extLst>
              <a:ext uri="{FF2B5EF4-FFF2-40B4-BE49-F238E27FC236}">
                <a16:creationId xmlns:a16="http://schemas.microsoft.com/office/drawing/2014/main" id="{BD4EB096-1C32-46F0-BEC5-A4CD00A10E87}"/>
              </a:ext>
            </a:extLst>
          </p:cNvPr>
          <p:cNvPicPr>
            <a:picLocks noChangeAspect="1"/>
          </p:cNvPicPr>
          <p:nvPr/>
        </p:nvPicPr>
        <p:blipFill>
          <a:blip r:embed="rId5" cstate="print"/>
          <a:stretch>
            <a:fillRect/>
          </a:stretch>
        </p:blipFill>
        <p:spPr>
          <a:xfrm>
            <a:off x="4633747" y="4957069"/>
            <a:ext cx="1488996" cy="1063568"/>
          </a:xfrm>
          <a:prstGeom prst="rect">
            <a:avLst/>
          </a:prstGeom>
        </p:spPr>
      </p:pic>
      <p:pic>
        <p:nvPicPr>
          <p:cNvPr id="14" name="Immagine 13">
            <a:extLst>
              <a:ext uri="{FF2B5EF4-FFF2-40B4-BE49-F238E27FC236}">
                <a16:creationId xmlns:a16="http://schemas.microsoft.com/office/drawing/2014/main" id="{19C9BC7B-D7D6-49D4-8535-98125847E266}"/>
              </a:ext>
            </a:extLst>
          </p:cNvPr>
          <p:cNvPicPr>
            <a:picLocks noChangeAspect="1"/>
          </p:cNvPicPr>
          <p:nvPr/>
        </p:nvPicPr>
        <p:blipFill>
          <a:blip r:embed="rId6"/>
          <a:stretch>
            <a:fillRect/>
          </a:stretch>
        </p:blipFill>
        <p:spPr>
          <a:xfrm>
            <a:off x="8600000" y="4957070"/>
            <a:ext cx="1017315" cy="1155700"/>
          </a:xfrm>
          <a:prstGeom prst="rect">
            <a:avLst/>
          </a:prstGeom>
        </p:spPr>
      </p:pic>
      <p:cxnSp>
        <p:nvCxnSpPr>
          <p:cNvPr id="17" name="Connettore diritto 16">
            <a:extLst>
              <a:ext uri="{FF2B5EF4-FFF2-40B4-BE49-F238E27FC236}">
                <a16:creationId xmlns:a16="http://schemas.microsoft.com/office/drawing/2014/main" id="{7E872C1D-90AF-4872-AE7A-4C8F5ADA8315}"/>
              </a:ext>
            </a:extLst>
          </p:cNvPr>
          <p:cNvCxnSpPr>
            <a:cxnSpLocks/>
          </p:cNvCxnSpPr>
          <p:nvPr/>
        </p:nvCxnSpPr>
        <p:spPr>
          <a:xfrm rot="5400000">
            <a:off x="2190255" y="4338700"/>
            <a:ext cx="4080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8" name="Connettore diritto 17">
            <a:extLst>
              <a:ext uri="{FF2B5EF4-FFF2-40B4-BE49-F238E27FC236}">
                <a16:creationId xmlns:a16="http://schemas.microsoft.com/office/drawing/2014/main" id="{36D96A6B-0E57-4979-8B70-06F16B3368AC}"/>
              </a:ext>
            </a:extLst>
          </p:cNvPr>
          <p:cNvCxnSpPr>
            <a:cxnSpLocks/>
          </p:cNvCxnSpPr>
          <p:nvPr/>
        </p:nvCxnSpPr>
        <p:spPr>
          <a:xfrm rot="5400000">
            <a:off x="5884799" y="4338700"/>
            <a:ext cx="4080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9" name="Immagine 18">
            <a:extLst>
              <a:ext uri="{FF2B5EF4-FFF2-40B4-BE49-F238E27FC236}">
                <a16:creationId xmlns:a16="http://schemas.microsoft.com/office/drawing/2014/main" id="{F7DB00C9-A6E0-470E-9CD0-3D9E997A1B70}"/>
              </a:ext>
            </a:extLst>
          </p:cNvPr>
          <p:cNvPicPr>
            <a:picLocks noChangeAspect="1"/>
          </p:cNvPicPr>
          <p:nvPr/>
        </p:nvPicPr>
        <p:blipFill>
          <a:blip r:embed="rId7"/>
          <a:stretch>
            <a:fillRect/>
          </a:stretch>
        </p:blipFill>
        <p:spPr>
          <a:xfrm>
            <a:off x="1022419" y="4914141"/>
            <a:ext cx="621684" cy="907200"/>
          </a:xfrm>
          <a:prstGeom prst="rect">
            <a:avLst/>
          </a:prstGeom>
        </p:spPr>
      </p:pic>
      <p:pic>
        <p:nvPicPr>
          <p:cNvPr id="22" name="Immagine 21">
            <a:extLst>
              <a:ext uri="{FF2B5EF4-FFF2-40B4-BE49-F238E27FC236}">
                <a16:creationId xmlns:a16="http://schemas.microsoft.com/office/drawing/2014/main" id="{CA7475C4-940D-485A-81F5-16585F1BB90E}"/>
              </a:ext>
            </a:extLst>
          </p:cNvPr>
          <p:cNvPicPr>
            <a:picLocks noChangeAspect="1"/>
          </p:cNvPicPr>
          <p:nvPr/>
        </p:nvPicPr>
        <p:blipFill>
          <a:blip r:embed="rId8"/>
          <a:stretch>
            <a:fillRect/>
          </a:stretch>
        </p:blipFill>
        <p:spPr>
          <a:xfrm>
            <a:off x="6562516" y="4992153"/>
            <a:ext cx="956909" cy="941368"/>
          </a:xfrm>
          <a:prstGeom prst="rect">
            <a:avLst/>
          </a:prstGeom>
        </p:spPr>
      </p:pic>
      <p:pic>
        <p:nvPicPr>
          <p:cNvPr id="3074" name="Picture 2" descr="https://cdn.automationdirect.com/images/products/large/l_mgl2ssu460003.jpg">
            <a:extLst>
              <a:ext uri="{FF2B5EF4-FFF2-40B4-BE49-F238E27FC236}">
                <a16:creationId xmlns:a16="http://schemas.microsoft.com/office/drawing/2014/main" id="{72D93C1E-22DC-44B8-A524-B746E2F864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45571" y="4704680"/>
            <a:ext cx="1382952" cy="156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3074"/>
                                        </p:tgtEl>
                                        <p:attrNameLst>
                                          <p:attrName>style.visibility</p:attrName>
                                        </p:attrNameLst>
                                      </p:cBhvr>
                                      <p:to>
                                        <p:strVal val="visible"/>
                                      </p:to>
                                    </p:set>
                                    <p:animEffect transition="in" filter="fade">
                                      <p:cBhvr>
                                        <p:cTn id="5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0677BD7-BBF2-4652-895F-D157F5250CAC}"/>
              </a:ext>
            </a:extLst>
          </p:cNvPr>
          <p:cNvSpPr>
            <a:spLocks noGrp="1"/>
          </p:cNvSpPr>
          <p:nvPr>
            <p:ph type="title"/>
          </p:nvPr>
        </p:nvSpPr>
        <p:spPr/>
        <p:txBody>
          <a:bodyPr/>
          <a:lstStyle/>
          <a:p>
            <a:r>
              <a:rPr lang="en-US" sz="4267" dirty="0"/>
              <a:t>(I)IoT Solution - Communication Layer - </a:t>
            </a:r>
            <a:r>
              <a:rPr lang="en-US" sz="3733" dirty="0"/>
              <a:t>I</a:t>
            </a:r>
            <a:endParaRPr lang="en-US" sz="4267" dirty="0"/>
          </a:p>
        </p:txBody>
      </p:sp>
      <p:sp>
        <p:nvSpPr>
          <p:cNvPr id="10" name="Segnaposto contenuto 9">
            <a:extLst>
              <a:ext uri="{FF2B5EF4-FFF2-40B4-BE49-F238E27FC236}">
                <a16:creationId xmlns:a16="http://schemas.microsoft.com/office/drawing/2014/main" id="{EFF99015-53E7-4757-8E27-E628F2C59D22}"/>
              </a:ext>
            </a:extLst>
          </p:cNvPr>
          <p:cNvSpPr>
            <a:spLocks noGrp="1"/>
          </p:cNvSpPr>
          <p:nvPr>
            <p:ph idx="1"/>
          </p:nvPr>
        </p:nvSpPr>
        <p:spPr>
          <a:xfrm>
            <a:off x="609600" y="1155701"/>
            <a:ext cx="10972800" cy="617681"/>
          </a:xfrm>
        </p:spPr>
        <p:txBody>
          <a:bodyPr/>
          <a:lstStyle/>
          <a:p>
            <a:pPr marL="0" indent="0">
              <a:buNone/>
            </a:pPr>
            <a:r>
              <a:rPr lang="en-US" sz="3200" dirty="0"/>
              <a:t>Two </a:t>
            </a:r>
            <a:r>
              <a:rPr lang="en-US" sz="3200" i="1" dirty="0">
                <a:solidFill>
                  <a:srgbClr val="800000"/>
                </a:solidFill>
              </a:rPr>
              <a:t>communication strategies</a:t>
            </a:r>
            <a:r>
              <a:rPr lang="en-US" sz="3200" dirty="0"/>
              <a:t>:</a:t>
            </a:r>
          </a:p>
        </p:txBody>
      </p:sp>
      <p:sp>
        <p:nvSpPr>
          <p:cNvPr id="5" name="Segnaposto piè di pagina 4">
            <a:extLst>
              <a:ext uri="{FF2B5EF4-FFF2-40B4-BE49-F238E27FC236}">
                <a16:creationId xmlns:a16="http://schemas.microsoft.com/office/drawing/2014/main" id="{4782AABF-D4F2-4BFC-8F5C-38914925128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A7999E0E-7017-4DBD-9808-F1070E1B4C28}"/>
              </a:ext>
            </a:extLst>
          </p:cNvPr>
          <p:cNvSpPr>
            <a:spLocks noGrp="1"/>
          </p:cNvSpPr>
          <p:nvPr>
            <p:ph type="sldNum" sz="quarter" idx="12"/>
          </p:nvPr>
        </p:nvSpPr>
        <p:spPr/>
        <p:txBody>
          <a:bodyPr/>
          <a:lstStyle/>
          <a:p>
            <a:pPr>
              <a:defRPr/>
            </a:pPr>
            <a:fld id="{43CD341D-7438-4FA4-973F-6F9EECBD14B9}" type="slidenum">
              <a:rPr lang="it-IT" altLang="it-IT" smtClean="0"/>
              <a:pPr>
                <a:defRPr/>
              </a:pPr>
              <a:t>21</a:t>
            </a:fld>
            <a:endParaRPr lang="it-IT" altLang="it-IT"/>
          </a:p>
        </p:txBody>
      </p:sp>
      <p:sp>
        <p:nvSpPr>
          <p:cNvPr id="11" name="Segnaposto contenuto 9">
            <a:extLst>
              <a:ext uri="{FF2B5EF4-FFF2-40B4-BE49-F238E27FC236}">
                <a16:creationId xmlns:a16="http://schemas.microsoft.com/office/drawing/2014/main" id="{3B6AB6AC-BC9A-4A92-8F28-C14EC73176FF}"/>
              </a:ext>
            </a:extLst>
          </p:cNvPr>
          <p:cNvSpPr txBox="1">
            <a:spLocks/>
          </p:cNvSpPr>
          <p:nvPr/>
        </p:nvSpPr>
        <p:spPr bwMode="auto">
          <a:xfrm>
            <a:off x="928051" y="1818874"/>
            <a:ext cx="5486400"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67" i="1" dirty="0">
                <a:solidFill>
                  <a:srgbClr val="800000"/>
                </a:solidFill>
              </a:rPr>
              <a:t>Direct</a:t>
            </a:r>
            <a:r>
              <a:rPr lang="en-US" sz="2667" dirty="0"/>
              <a:t> Internet Access</a:t>
            </a:r>
          </a:p>
          <a:p>
            <a:pPr marL="601118" lvl="1" indent="-480472"/>
            <a:r>
              <a:rPr lang="en-US" sz="2133" dirty="0"/>
              <a:t>device has the capabilities to access directly the Internet</a:t>
            </a:r>
          </a:p>
          <a:p>
            <a:pPr marL="601118" lvl="1" indent="-480472"/>
            <a:r>
              <a:rPr lang="en-US" sz="2133" dirty="0"/>
              <a:t>using </a:t>
            </a:r>
            <a:r>
              <a:rPr lang="en-US" sz="2133" i="1" dirty="0">
                <a:solidFill>
                  <a:srgbClr val="800000"/>
                </a:solidFill>
              </a:rPr>
              <a:t>wireless or wired </a:t>
            </a:r>
            <a:r>
              <a:rPr lang="en-US" sz="2133" dirty="0"/>
              <a:t>protocols:</a:t>
            </a:r>
          </a:p>
          <a:p>
            <a:pPr marL="1035025" lvl="2" indent="-380990">
              <a:buFont typeface="Calibri" panose="020F0502020204030204" pitchFamily="34" charset="0"/>
              <a:buChar char="–"/>
            </a:pPr>
            <a:r>
              <a:rPr lang="en-US" sz="1733" dirty="0" err="1"/>
              <a:t>Wifi</a:t>
            </a:r>
            <a:endParaRPr lang="en-US" sz="1733" dirty="0"/>
          </a:p>
          <a:p>
            <a:pPr marL="1035025" lvl="2" indent="-380990">
              <a:buFont typeface="Calibri" panose="020F0502020204030204" pitchFamily="34" charset="0"/>
              <a:buChar char="–"/>
            </a:pPr>
            <a:r>
              <a:rPr lang="en-US" sz="1733" dirty="0"/>
              <a:t>Ethernet</a:t>
            </a:r>
          </a:p>
          <a:p>
            <a:pPr marL="1035025" lvl="2" indent="-380990">
              <a:buFont typeface="Calibri" panose="020F0502020204030204" pitchFamily="34" charset="0"/>
              <a:buChar char="–"/>
            </a:pPr>
            <a:r>
              <a:rPr lang="en-US" sz="1733" dirty="0"/>
              <a:t>Cellular (2G, 3G, LTE, 5G)</a:t>
            </a:r>
          </a:p>
        </p:txBody>
      </p:sp>
      <p:sp>
        <p:nvSpPr>
          <p:cNvPr id="12" name="Segnaposto contenuto 9">
            <a:extLst>
              <a:ext uri="{FF2B5EF4-FFF2-40B4-BE49-F238E27FC236}">
                <a16:creationId xmlns:a16="http://schemas.microsoft.com/office/drawing/2014/main" id="{3936A499-200F-48A0-9756-135A84CD1766}"/>
              </a:ext>
            </a:extLst>
          </p:cNvPr>
          <p:cNvSpPr txBox="1">
            <a:spLocks/>
          </p:cNvSpPr>
          <p:nvPr/>
        </p:nvSpPr>
        <p:spPr bwMode="auto">
          <a:xfrm>
            <a:off x="6474690" y="1818872"/>
            <a:ext cx="5307876"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67" dirty="0"/>
              <a:t>Internet access </a:t>
            </a:r>
            <a:r>
              <a:rPr lang="en-US" sz="2667" i="1" dirty="0">
                <a:solidFill>
                  <a:srgbClr val="800000"/>
                </a:solidFill>
              </a:rPr>
              <a:t>through gateway</a:t>
            </a:r>
          </a:p>
          <a:p>
            <a:pPr marL="601118" indent="-480472">
              <a:buFont typeface="Calibri" panose="020F0502020204030204" pitchFamily="34" charset="0"/>
              <a:buChar char="–"/>
            </a:pPr>
            <a:r>
              <a:rPr lang="en-US" sz="2133" dirty="0"/>
              <a:t>device cannot access directly the Internet</a:t>
            </a:r>
          </a:p>
          <a:p>
            <a:pPr marL="601118" indent="-480472">
              <a:buFont typeface="Calibri" panose="020F0502020204030204" pitchFamily="34" charset="0"/>
              <a:buChar char="–"/>
            </a:pPr>
            <a:r>
              <a:rPr lang="en-US" sz="2133" dirty="0"/>
              <a:t>a </a:t>
            </a:r>
            <a:r>
              <a:rPr lang="en-US" sz="2133" i="1" dirty="0">
                <a:solidFill>
                  <a:srgbClr val="800000"/>
                </a:solidFill>
              </a:rPr>
              <a:t>gateway/smartphone</a:t>
            </a:r>
            <a:r>
              <a:rPr lang="en-US" sz="2133" dirty="0"/>
              <a:t> is needed</a:t>
            </a:r>
          </a:p>
          <a:p>
            <a:pPr marL="601118" indent="-480472">
              <a:buFont typeface="Calibri" panose="020F0502020204030204" pitchFamily="34" charset="0"/>
              <a:buChar char="–"/>
            </a:pPr>
            <a:r>
              <a:rPr lang="en-US" sz="2133" dirty="0"/>
              <a:t>protocols between node and gateway:</a:t>
            </a:r>
          </a:p>
          <a:p>
            <a:pPr marL="954593" lvl="1" indent="-300559">
              <a:buFont typeface="Calibri" panose="020F0502020204030204" pitchFamily="34" charset="0"/>
              <a:buChar char="–"/>
            </a:pPr>
            <a:r>
              <a:rPr lang="en-US" sz="1733" dirty="0"/>
              <a:t>Bluetooth / Bluetooth LE</a:t>
            </a:r>
          </a:p>
          <a:p>
            <a:pPr marL="954593" lvl="1" indent="-300559">
              <a:buFont typeface="Calibri" panose="020F0502020204030204" pitchFamily="34" charset="0"/>
              <a:buChar char="–"/>
            </a:pPr>
            <a:r>
              <a:rPr lang="en-US" sz="1733" dirty="0"/>
              <a:t>RFID</a:t>
            </a:r>
          </a:p>
          <a:p>
            <a:pPr marL="954593" lvl="1" indent="-300559">
              <a:buFont typeface="Calibri" panose="020F0502020204030204" pitchFamily="34" charset="0"/>
              <a:buChar char="–"/>
            </a:pPr>
            <a:r>
              <a:rPr lang="en-US" sz="1733" dirty="0"/>
              <a:t>NFC</a:t>
            </a:r>
          </a:p>
          <a:p>
            <a:pPr marL="954593" lvl="1" indent="-300559">
              <a:buFont typeface="Calibri" panose="020F0502020204030204" pitchFamily="34" charset="0"/>
              <a:buChar char="–"/>
            </a:pPr>
            <a:r>
              <a:rPr lang="en-US" sz="1733" dirty="0"/>
              <a:t>Zigbee</a:t>
            </a:r>
          </a:p>
        </p:txBody>
      </p:sp>
      <p:cxnSp>
        <p:nvCxnSpPr>
          <p:cNvPr id="16" name="Connettore diritto 15">
            <a:extLst>
              <a:ext uri="{FF2B5EF4-FFF2-40B4-BE49-F238E27FC236}">
                <a16:creationId xmlns:a16="http://schemas.microsoft.com/office/drawing/2014/main" id="{7DC157A5-3207-44C9-A5CF-ECADA24C6524}"/>
              </a:ext>
            </a:extLst>
          </p:cNvPr>
          <p:cNvCxnSpPr>
            <a:cxnSpLocks/>
          </p:cNvCxnSpPr>
          <p:nvPr/>
        </p:nvCxnSpPr>
        <p:spPr>
          <a:xfrm>
            <a:off x="6096000" y="1946339"/>
            <a:ext cx="0" cy="408000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24" name="Gruppo 23">
            <a:extLst>
              <a:ext uri="{FF2B5EF4-FFF2-40B4-BE49-F238E27FC236}">
                <a16:creationId xmlns:a16="http://schemas.microsoft.com/office/drawing/2014/main" id="{70331272-B608-4B69-B951-CFB1086F96AC}"/>
              </a:ext>
            </a:extLst>
          </p:cNvPr>
          <p:cNvGrpSpPr/>
          <p:nvPr/>
        </p:nvGrpSpPr>
        <p:grpSpPr>
          <a:xfrm>
            <a:off x="1868344" y="5065309"/>
            <a:ext cx="2882689" cy="902400"/>
            <a:chOff x="1401257" y="3253070"/>
            <a:chExt cx="2162017" cy="676800"/>
          </a:xfrm>
        </p:grpSpPr>
        <p:pic>
          <p:nvPicPr>
            <p:cNvPr id="15" name="Elemento grafico 14">
              <a:extLst>
                <a:ext uri="{FF2B5EF4-FFF2-40B4-BE49-F238E27FC236}">
                  <a16:creationId xmlns:a16="http://schemas.microsoft.com/office/drawing/2014/main" id="{8D47D6A4-3E88-4578-B1F4-24941EEF8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6474" y="3253070"/>
              <a:ext cx="676800" cy="676800"/>
            </a:xfrm>
            <a:prstGeom prst="rect">
              <a:avLst/>
            </a:prstGeom>
          </p:spPr>
        </p:pic>
        <p:pic>
          <p:nvPicPr>
            <p:cNvPr id="17" name="Elemento grafico 16">
              <a:extLst>
                <a:ext uri="{FF2B5EF4-FFF2-40B4-BE49-F238E27FC236}">
                  <a16:creationId xmlns:a16="http://schemas.microsoft.com/office/drawing/2014/main" id="{AD518B4F-295A-4539-98B8-F526F223DD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1257" y="3435557"/>
              <a:ext cx="337873" cy="337873"/>
            </a:xfrm>
            <a:prstGeom prst="rect">
              <a:avLst/>
            </a:prstGeom>
          </p:spPr>
        </p:pic>
        <p:pic>
          <p:nvPicPr>
            <p:cNvPr id="18" name="Elemento grafico 165">
              <a:extLst>
                <a:ext uri="{FF2B5EF4-FFF2-40B4-BE49-F238E27FC236}">
                  <a16:creationId xmlns:a16="http://schemas.microsoft.com/office/drawing/2014/main" id="{1D8F6C2E-112D-4E3F-BC6A-1BA792EB15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164248" y="3490555"/>
              <a:ext cx="274637" cy="2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uppo 24">
            <a:extLst>
              <a:ext uri="{FF2B5EF4-FFF2-40B4-BE49-F238E27FC236}">
                <a16:creationId xmlns:a16="http://schemas.microsoft.com/office/drawing/2014/main" id="{96868206-E5E1-499E-9560-9506AA7D064D}"/>
              </a:ext>
            </a:extLst>
          </p:cNvPr>
          <p:cNvGrpSpPr/>
          <p:nvPr/>
        </p:nvGrpSpPr>
        <p:grpSpPr>
          <a:xfrm>
            <a:off x="6851205" y="5065310"/>
            <a:ext cx="4375123" cy="902671"/>
            <a:chOff x="5138404" y="3253070"/>
            <a:chExt cx="3281342" cy="677003"/>
          </a:xfrm>
        </p:grpSpPr>
        <p:pic>
          <p:nvPicPr>
            <p:cNvPr id="19" name="Elemento grafico 18">
              <a:extLst>
                <a:ext uri="{FF2B5EF4-FFF2-40B4-BE49-F238E27FC236}">
                  <a16:creationId xmlns:a16="http://schemas.microsoft.com/office/drawing/2014/main" id="{67315924-A855-4B5D-9594-A574803C89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2743" y="3253070"/>
              <a:ext cx="677003" cy="677003"/>
            </a:xfrm>
            <a:prstGeom prst="rect">
              <a:avLst/>
            </a:prstGeom>
          </p:spPr>
        </p:pic>
        <p:pic>
          <p:nvPicPr>
            <p:cNvPr id="20" name="Elemento grafico 19">
              <a:extLst>
                <a:ext uri="{FF2B5EF4-FFF2-40B4-BE49-F238E27FC236}">
                  <a16:creationId xmlns:a16="http://schemas.microsoft.com/office/drawing/2014/main" id="{14D06F5F-5539-49D5-AD46-CC1A6010B0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8404" y="3435557"/>
              <a:ext cx="337873" cy="337873"/>
            </a:xfrm>
            <a:prstGeom prst="rect">
              <a:avLst/>
            </a:prstGeom>
          </p:spPr>
        </p:pic>
        <p:pic>
          <p:nvPicPr>
            <p:cNvPr id="21" name="Elemento grafico 165">
              <a:extLst>
                <a:ext uri="{FF2B5EF4-FFF2-40B4-BE49-F238E27FC236}">
                  <a16:creationId xmlns:a16="http://schemas.microsoft.com/office/drawing/2014/main" id="{1796838E-2A86-4F4A-94CC-9C9662E090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796671" y="3490554"/>
              <a:ext cx="274637" cy="2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Elemento grafico 165">
              <a:extLst>
                <a:ext uri="{FF2B5EF4-FFF2-40B4-BE49-F238E27FC236}">
                  <a16:creationId xmlns:a16="http://schemas.microsoft.com/office/drawing/2014/main" id="{1EE9E31C-E881-49B0-BA2D-2B992A578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147712" y="3508903"/>
              <a:ext cx="274637" cy="20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2">
              <a:extLst>
                <a:ext uri="{FF2B5EF4-FFF2-40B4-BE49-F238E27FC236}">
                  <a16:creationId xmlns:a16="http://schemas.microsoft.com/office/drawing/2014/main" id="{90215F2D-439B-492C-807F-1AB452B0B597}"/>
                </a:ext>
              </a:extLst>
            </p:cNvPr>
            <p:cNvPicPr>
              <a:picLocks noChangeAspect="1"/>
            </p:cNvPicPr>
            <p:nvPr/>
          </p:nvPicPr>
          <p:blipFill>
            <a:blip r:embed="rId8"/>
            <a:stretch>
              <a:fillRect/>
            </a:stretch>
          </p:blipFill>
          <p:spPr>
            <a:xfrm>
              <a:off x="6339510" y="3321321"/>
              <a:ext cx="540000" cy="540000"/>
            </a:xfrm>
            <a:prstGeom prst="rect">
              <a:avLst/>
            </a:prstGeom>
          </p:spPr>
        </p:pic>
      </p:grpSp>
    </p:spTree>
    <p:extLst>
      <p:ext uri="{BB962C8B-B14F-4D97-AF65-F5344CB8AC3E}">
        <p14:creationId xmlns:p14="http://schemas.microsoft.com/office/powerpoint/2010/main" val="33159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20677BD7-BBF2-4652-895F-D157F5250CAC}"/>
              </a:ext>
            </a:extLst>
          </p:cNvPr>
          <p:cNvSpPr>
            <a:spLocks noGrp="1"/>
          </p:cNvSpPr>
          <p:nvPr>
            <p:ph type="title"/>
          </p:nvPr>
        </p:nvSpPr>
        <p:spPr/>
        <p:txBody>
          <a:bodyPr/>
          <a:lstStyle/>
          <a:p>
            <a:r>
              <a:rPr lang="en-US" sz="4267" dirty="0"/>
              <a:t>(I)IoT Solution - Communication Layer - </a:t>
            </a:r>
            <a:r>
              <a:rPr lang="en-US" sz="3733" dirty="0"/>
              <a:t>II</a:t>
            </a:r>
            <a:endParaRPr lang="en-US" sz="4267" dirty="0"/>
          </a:p>
        </p:txBody>
      </p:sp>
      <p:sp>
        <p:nvSpPr>
          <p:cNvPr id="10" name="Segnaposto contenuto 9">
            <a:extLst>
              <a:ext uri="{FF2B5EF4-FFF2-40B4-BE49-F238E27FC236}">
                <a16:creationId xmlns:a16="http://schemas.microsoft.com/office/drawing/2014/main" id="{EFF99015-53E7-4757-8E27-E628F2C59D22}"/>
              </a:ext>
            </a:extLst>
          </p:cNvPr>
          <p:cNvSpPr>
            <a:spLocks noGrp="1"/>
          </p:cNvSpPr>
          <p:nvPr>
            <p:ph idx="1"/>
          </p:nvPr>
        </p:nvSpPr>
        <p:spPr>
          <a:xfrm>
            <a:off x="609600" y="1155701"/>
            <a:ext cx="10972800" cy="617681"/>
          </a:xfrm>
        </p:spPr>
        <p:txBody>
          <a:bodyPr/>
          <a:lstStyle/>
          <a:p>
            <a:pPr marL="0" indent="0">
              <a:buNone/>
            </a:pPr>
            <a:r>
              <a:rPr lang="en-US" sz="3200" dirty="0"/>
              <a:t>Two main </a:t>
            </a:r>
            <a:r>
              <a:rPr lang="en-US" sz="3200" i="1" dirty="0">
                <a:solidFill>
                  <a:srgbClr val="800000"/>
                </a:solidFill>
              </a:rPr>
              <a:t>application protocols</a:t>
            </a:r>
            <a:r>
              <a:rPr lang="en-US" sz="3200" dirty="0"/>
              <a:t>:</a:t>
            </a:r>
          </a:p>
        </p:txBody>
      </p:sp>
      <p:sp>
        <p:nvSpPr>
          <p:cNvPr id="5" name="Segnaposto piè di pagina 4">
            <a:extLst>
              <a:ext uri="{FF2B5EF4-FFF2-40B4-BE49-F238E27FC236}">
                <a16:creationId xmlns:a16="http://schemas.microsoft.com/office/drawing/2014/main" id="{4782AABF-D4F2-4BFC-8F5C-38914925128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A7999E0E-7017-4DBD-9808-F1070E1B4C28}"/>
              </a:ext>
            </a:extLst>
          </p:cNvPr>
          <p:cNvSpPr>
            <a:spLocks noGrp="1"/>
          </p:cNvSpPr>
          <p:nvPr>
            <p:ph type="sldNum" sz="quarter" idx="12"/>
          </p:nvPr>
        </p:nvSpPr>
        <p:spPr/>
        <p:txBody>
          <a:bodyPr/>
          <a:lstStyle/>
          <a:p>
            <a:pPr>
              <a:defRPr/>
            </a:pPr>
            <a:fld id="{43CD341D-7438-4FA4-973F-6F9EECBD14B9}" type="slidenum">
              <a:rPr lang="it-IT" altLang="it-IT" smtClean="0"/>
              <a:pPr>
                <a:defRPr/>
              </a:pPr>
              <a:t>22</a:t>
            </a:fld>
            <a:endParaRPr lang="it-IT" altLang="it-IT"/>
          </a:p>
        </p:txBody>
      </p:sp>
      <p:sp>
        <p:nvSpPr>
          <p:cNvPr id="11" name="Segnaposto contenuto 9">
            <a:extLst>
              <a:ext uri="{FF2B5EF4-FFF2-40B4-BE49-F238E27FC236}">
                <a16:creationId xmlns:a16="http://schemas.microsoft.com/office/drawing/2014/main" id="{3B6AB6AC-BC9A-4A92-8F28-C14EC73176FF}"/>
              </a:ext>
            </a:extLst>
          </p:cNvPr>
          <p:cNvSpPr txBox="1">
            <a:spLocks/>
          </p:cNvSpPr>
          <p:nvPr/>
        </p:nvSpPr>
        <p:spPr bwMode="auto">
          <a:xfrm>
            <a:off x="818867" y="1818874"/>
            <a:ext cx="5486400"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67" i="1" dirty="0"/>
              <a:t>MQTT/AMQP protocols</a:t>
            </a:r>
            <a:endParaRPr lang="en-US" sz="2667" dirty="0"/>
          </a:p>
          <a:p>
            <a:pPr marL="601118" lvl="1" indent="-480472"/>
            <a:r>
              <a:rPr lang="en-US" sz="2133" i="1" dirty="0">
                <a:solidFill>
                  <a:srgbClr val="800000"/>
                </a:solidFill>
              </a:rPr>
              <a:t>small</a:t>
            </a:r>
            <a:r>
              <a:rPr lang="en-US" sz="2133" dirty="0"/>
              <a:t> payload</a:t>
            </a:r>
          </a:p>
          <a:p>
            <a:pPr marL="601118" lvl="1" indent="-480472"/>
            <a:r>
              <a:rPr lang="en-US" sz="2133" dirty="0"/>
              <a:t>machine-to-machine (</a:t>
            </a:r>
            <a:r>
              <a:rPr lang="en-US" sz="2133" i="1" dirty="0">
                <a:solidFill>
                  <a:srgbClr val="800000"/>
                </a:solidFill>
              </a:rPr>
              <a:t>M2M</a:t>
            </a:r>
            <a:r>
              <a:rPr lang="en-US" sz="2133" dirty="0"/>
              <a:t>) protocols</a:t>
            </a:r>
          </a:p>
          <a:p>
            <a:pPr marL="601118" lvl="1" indent="-480472"/>
            <a:r>
              <a:rPr lang="en-US" sz="2133" dirty="0"/>
              <a:t>client - server / publisher - subscriber</a:t>
            </a:r>
          </a:p>
          <a:p>
            <a:pPr marL="601118" lvl="1" indent="-480472"/>
            <a:r>
              <a:rPr lang="en-US" sz="2133" dirty="0"/>
              <a:t>needs a </a:t>
            </a:r>
            <a:r>
              <a:rPr lang="en-US" sz="2133" i="1" dirty="0">
                <a:solidFill>
                  <a:srgbClr val="800000"/>
                </a:solidFill>
              </a:rPr>
              <a:t>broker </a:t>
            </a:r>
            <a:r>
              <a:rPr lang="en-US" sz="2133" dirty="0"/>
              <a:t>that handles message</a:t>
            </a:r>
            <a:br>
              <a:rPr lang="en-US" sz="2133" dirty="0"/>
            </a:br>
            <a:r>
              <a:rPr lang="en-US" sz="2133" dirty="0"/>
              <a:t>delivery</a:t>
            </a:r>
            <a:endParaRPr lang="en-US" sz="2133" i="1" dirty="0"/>
          </a:p>
          <a:p>
            <a:pPr marL="601118" lvl="1" indent="-480472"/>
            <a:r>
              <a:rPr lang="en-US" sz="2133" dirty="0"/>
              <a:t>work over a </a:t>
            </a:r>
            <a:r>
              <a:rPr lang="en-US" sz="2133" i="1" dirty="0">
                <a:solidFill>
                  <a:srgbClr val="800000"/>
                </a:solidFill>
              </a:rPr>
              <a:t>TCP</a:t>
            </a:r>
            <a:r>
              <a:rPr lang="en-US" sz="2133" dirty="0"/>
              <a:t> connection</a:t>
            </a:r>
            <a:endParaRPr lang="en-US" sz="1733" dirty="0"/>
          </a:p>
        </p:txBody>
      </p:sp>
      <p:sp>
        <p:nvSpPr>
          <p:cNvPr id="12" name="Segnaposto contenuto 9">
            <a:extLst>
              <a:ext uri="{FF2B5EF4-FFF2-40B4-BE49-F238E27FC236}">
                <a16:creationId xmlns:a16="http://schemas.microsoft.com/office/drawing/2014/main" id="{3936A499-200F-48A0-9756-135A84CD1766}"/>
              </a:ext>
            </a:extLst>
          </p:cNvPr>
          <p:cNvSpPr txBox="1">
            <a:spLocks/>
          </p:cNvSpPr>
          <p:nvPr/>
        </p:nvSpPr>
        <p:spPr bwMode="auto">
          <a:xfrm>
            <a:off x="6474690" y="1818873"/>
            <a:ext cx="5307876" cy="270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67" i="1" dirty="0"/>
              <a:t>OPC UA protocol</a:t>
            </a:r>
            <a:endParaRPr lang="en-US" sz="2667" i="1" dirty="0">
              <a:solidFill>
                <a:srgbClr val="800000"/>
              </a:solidFill>
            </a:endParaRPr>
          </a:p>
          <a:p>
            <a:pPr marL="601118" indent="-480472">
              <a:buFont typeface="Calibri" panose="020F0502020204030204" pitchFamily="34" charset="0"/>
              <a:buChar char="–"/>
            </a:pPr>
            <a:r>
              <a:rPr lang="en-US" sz="2133" dirty="0"/>
              <a:t>industrial automation standard (</a:t>
            </a:r>
            <a:r>
              <a:rPr lang="en-US" sz="1600" i="1" dirty="0">
                <a:solidFill>
                  <a:srgbClr val="800000"/>
                </a:solidFill>
              </a:rPr>
              <a:t>IEC 62541</a:t>
            </a:r>
            <a:r>
              <a:rPr lang="en-US" sz="2133" dirty="0"/>
              <a:t>)</a:t>
            </a:r>
          </a:p>
          <a:p>
            <a:pPr marL="601118" indent="-480472">
              <a:buFont typeface="Calibri" panose="020F0502020204030204" pitchFamily="34" charset="0"/>
              <a:buChar char="–"/>
            </a:pPr>
            <a:r>
              <a:rPr lang="en-US" sz="2133" i="1" dirty="0">
                <a:solidFill>
                  <a:srgbClr val="800000"/>
                </a:solidFill>
              </a:rPr>
              <a:t>interoperability </a:t>
            </a:r>
            <a:r>
              <a:rPr lang="en-US" sz="2133" dirty="0"/>
              <a:t>between industrial pyramid layers</a:t>
            </a:r>
          </a:p>
          <a:p>
            <a:pPr marL="601118" lvl="1" indent="-480472"/>
            <a:r>
              <a:rPr lang="en-US" sz="2133" dirty="0"/>
              <a:t>client - server / publisher - subscriber</a:t>
            </a:r>
          </a:p>
          <a:p>
            <a:pPr marL="601118" indent="-480472">
              <a:buFont typeface="Calibri" panose="020F0502020204030204" pitchFamily="34" charset="0"/>
              <a:buChar char="–"/>
            </a:pPr>
            <a:r>
              <a:rPr lang="en-US" sz="2133" dirty="0"/>
              <a:t>well defined </a:t>
            </a:r>
            <a:r>
              <a:rPr lang="en-US" sz="2133" i="1" dirty="0">
                <a:solidFill>
                  <a:srgbClr val="800000"/>
                </a:solidFill>
              </a:rPr>
              <a:t>data model</a:t>
            </a:r>
          </a:p>
          <a:p>
            <a:pPr marL="601118" indent="-480472">
              <a:buFont typeface="Calibri" panose="020F0502020204030204" pitchFamily="34" charset="0"/>
              <a:buChar char="–"/>
            </a:pPr>
            <a:r>
              <a:rPr lang="en-US" sz="2133" dirty="0"/>
              <a:t>works over any </a:t>
            </a:r>
            <a:br>
              <a:rPr lang="en-US" sz="2133" dirty="0"/>
            </a:br>
            <a:r>
              <a:rPr lang="en-US" sz="2133" dirty="0"/>
              <a:t>kind of transmission</a:t>
            </a:r>
            <a:endParaRPr lang="en-US" sz="1733" dirty="0"/>
          </a:p>
        </p:txBody>
      </p:sp>
      <p:cxnSp>
        <p:nvCxnSpPr>
          <p:cNvPr id="16" name="Connettore diritto 15">
            <a:extLst>
              <a:ext uri="{FF2B5EF4-FFF2-40B4-BE49-F238E27FC236}">
                <a16:creationId xmlns:a16="http://schemas.microsoft.com/office/drawing/2014/main" id="{7DC157A5-3207-44C9-A5CF-ECADA24C6524}"/>
              </a:ext>
            </a:extLst>
          </p:cNvPr>
          <p:cNvCxnSpPr>
            <a:cxnSpLocks/>
          </p:cNvCxnSpPr>
          <p:nvPr/>
        </p:nvCxnSpPr>
        <p:spPr>
          <a:xfrm>
            <a:off x="6096000" y="1946339"/>
            <a:ext cx="0" cy="408000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3" name="Immagine 2">
            <a:extLst>
              <a:ext uri="{FF2B5EF4-FFF2-40B4-BE49-F238E27FC236}">
                <a16:creationId xmlns:a16="http://schemas.microsoft.com/office/drawing/2014/main" id="{DE594246-220A-4109-8212-B5C3DF993C60}"/>
              </a:ext>
            </a:extLst>
          </p:cNvPr>
          <p:cNvPicPr>
            <a:picLocks noChangeAspect="1"/>
          </p:cNvPicPr>
          <p:nvPr/>
        </p:nvPicPr>
        <p:blipFill>
          <a:blip r:embed="rId3"/>
          <a:stretch>
            <a:fillRect/>
          </a:stretch>
        </p:blipFill>
        <p:spPr>
          <a:xfrm>
            <a:off x="1536119" y="5329263"/>
            <a:ext cx="1565380" cy="409407"/>
          </a:xfrm>
          <a:prstGeom prst="rect">
            <a:avLst/>
          </a:prstGeom>
        </p:spPr>
      </p:pic>
      <p:pic>
        <p:nvPicPr>
          <p:cNvPr id="14" name="Picture 4" descr="amqp-logo-1.png (400Ã200)">
            <a:extLst>
              <a:ext uri="{FF2B5EF4-FFF2-40B4-BE49-F238E27FC236}">
                <a16:creationId xmlns:a16="http://schemas.microsoft.com/office/drawing/2014/main" id="{7DD736BF-90A7-412A-84D7-DCEE8BCFC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122" y="5169576"/>
            <a:ext cx="1457556" cy="72877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www.rfid-wiot-tomorrow.com/images/pr/PR-OPC-Foundation.jpg">
            <a:extLst>
              <a:ext uri="{FF2B5EF4-FFF2-40B4-BE49-F238E27FC236}">
                <a16:creationId xmlns:a16="http://schemas.microsoft.com/office/drawing/2014/main" id="{E348F700-6959-4D42-929E-0A0EFE5DCA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2971" y="5126742"/>
            <a:ext cx="2382981" cy="77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4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46F732-E4F1-45BF-A078-A1436E6D85CA}"/>
              </a:ext>
            </a:extLst>
          </p:cNvPr>
          <p:cNvSpPr>
            <a:spLocks noGrp="1"/>
          </p:cNvSpPr>
          <p:nvPr>
            <p:ph type="title"/>
          </p:nvPr>
        </p:nvSpPr>
        <p:spPr/>
        <p:txBody>
          <a:bodyPr/>
          <a:lstStyle/>
          <a:p>
            <a:r>
              <a:rPr lang="en-US" dirty="0"/>
              <a:t>(I)IoT Solution - Core Platform - </a:t>
            </a:r>
            <a:r>
              <a:rPr lang="en-US" sz="3733" dirty="0"/>
              <a:t>I</a:t>
            </a:r>
            <a:endParaRPr lang="en-US" dirty="0"/>
          </a:p>
        </p:txBody>
      </p:sp>
      <p:sp>
        <p:nvSpPr>
          <p:cNvPr id="3" name="Segnaposto contenuto 2">
            <a:extLst>
              <a:ext uri="{FF2B5EF4-FFF2-40B4-BE49-F238E27FC236}">
                <a16:creationId xmlns:a16="http://schemas.microsoft.com/office/drawing/2014/main" id="{799DD05D-2C98-4DB0-8872-5CEC878B9B5D}"/>
              </a:ext>
            </a:extLst>
          </p:cNvPr>
          <p:cNvSpPr>
            <a:spLocks noGrp="1"/>
          </p:cNvSpPr>
          <p:nvPr>
            <p:ph idx="1"/>
          </p:nvPr>
        </p:nvSpPr>
        <p:spPr>
          <a:xfrm>
            <a:off x="609600" y="1155700"/>
            <a:ext cx="10972800" cy="1273464"/>
          </a:xfrm>
        </p:spPr>
        <p:txBody>
          <a:bodyPr/>
          <a:lstStyle/>
          <a:p>
            <a:pPr marL="0" indent="0">
              <a:buNone/>
            </a:pPr>
            <a:r>
              <a:rPr lang="en-US" sz="3200" dirty="0"/>
              <a:t>Located in the cloud, provides a set of capabilities to monitor and control IoT devices and to process incoming data</a:t>
            </a:r>
          </a:p>
        </p:txBody>
      </p:sp>
      <p:sp>
        <p:nvSpPr>
          <p:cNvPr id="5" name="Segnaposto piè di pagina 4">
            <a:extLst>
              <a:ext uri="{FF2B5EF4-FFF2-40B4-BE49-F238E27FC236}">
                <a16:creationId xmlns:a16="http://schemas.microsoft.com/office/drawing/2014/main" id="{F3E257E1-D65B-4C32-BB25-1138EC1212D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1CE838C7-E3F8-46B6-8EDD-BB878801D5A3}"/>
              </a:ext>
            </a:extLst>
          </p:cNvPr>
          <p:cNvSpPr>
            <a:spLocks noGrp="1"/>
          </p:cNvSpPr>
          <p:nvPr>
            <p:ph type="sldNum" sz="quarter" idx="12"/>
          </p:nvPr>
        </p:nvSpPr>
        <p:spPr/>
        <p:txBody>
          <a:bodyPr/>
          <a:lstStyle/>
          <a:p>
            <a:pPr>
              <a:defRPr/>
            </a:pPr>
            <a:fld id="{43CD341D-7438-4FA4-973F-6F9EECBD14B9}" type="slidenum">
              <a:rPr lang="it-IT" altLang="it-IT" smtClean="0"/>
              <a:pPr>
                <a:defRPr/>
              </a:pPr>
              <a:t>23</a:t>
            </a:fld>
            <a:endParaRPr lang="it-IT" altLang="it-IT"/>
          </a:p>
        </p:txBody>
      </p:sp>
      <p:pic>
        <p:nvPicPr>
          <p:cNvPr id="23" name="Elemento grafico 22" descr="Database">
            <a:extLst>
              <a:ext uri="{FF2B5EF4-FFF2-40B4-BE49-F238E27FC236}">
                <a16:creationId xmlns:a16="http://schemas.microsoft.com/office/drawing/2014/main" id="{19873802-F5A4-4C72-BE5B-A114EE625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7713" y="3316437"/>
            <a:ext cx="1873953" cy="1965347"/>
          </a:xfrm>
          <a:prstGeom prst="rect">
            <a:avLst/>
          </a:prstGeom>
        </p:spPr>
      </p:pic>
      <p:grpSp>
        <p:nvGrpSpPr>
          <p:cNvPr id="27" name="Gruppo 26">
            <a:extLst>
              <a:ext uri="{FF2B5EF4-FFF2-40B4-BE49-F238E27FC236}">
                <a16:creationId xmlns:a16="http://schemas.microsoft.com/office/drawing/2014/main" id="{10615C8D-5391-4C93-8307-11D82458D0CA}"/>
              </a:ext>
            </a:extLst>
          </p:cNvPr>
          <p:cNvGrpSpPr/>
          <p:nvPr/>
        </p:nvGrpSpPr>
        <p:grpSpPr>
          <a:xfrm>
            <a:off x="1090335" y="3288643"/>
            <a:ext cx="874568" cy="1952568"/>
            <a:chOff x="4349290" y="3721209"/>
            <a:chExt cx="655926" cy="1464426"/>
          </a:xfrm>
        </p:grpSpPr>
        <p:pic>
          <p:nvPicPr>
            <p:cNvPr id="28" name="Immagine 27">
              <a:extLst>
                <a:ext uri="{FF2B5EF4-FFF2-40B4-BE49-F238E27FC236}">
                  <a16:creationId xmlns:a16="http://schemas.microsoft.com/office/drawing/2014/main" id="{30F0A4D5-3C27-436B-A325-2EDB9F0C3A22}"/>
                </a:ext>
              </a:extLst>
            </p:cNvPr>
            <p:cNvPicPr>
              <a:picLocks noChangeAspect="1"/>
            </p:cNvPicPr>
            <p:nvPr/>
          </p:nvPicPr>
          <p:blipFill>
            <a:blip r:embed="rId5">
              <a:grayscl/>
            </a:blip>
            <a:stretch>
              <a:fillRect/>
            </a:stretch>
          </p:blipFill>
          <p:spPr>
            <a:xfrm>
              <a:off x="4454755" y="4130363"/>
              <a:ext cx="472627" cy="316069"/>
            </a:xfrm>
            <a:prstGeom prst="rect">
              <a:avLst/>
            </a:prstGeom>
          </p:spPr>
        </p:pic>
        <p:pic>
          <p:nvPicPr>
            <p:cNvPr id="30" name="Immagine 29">
              <a:extLst>
                <a:ext uri="{FF2B5EF4-FFF2-40B4-BE49-F238E27FC236}">
                  <a16:creationId xmlns:a16="http://schemas.microsoft.com/office/drawing/2014/main" id="{68344FC3-6EA8-4B85-B3E5-D6F4D0A03C3C}"/>
                </a:ext>
              </a:extLst>
            </p:cNvPr>
            <p:cNvPicPr>
              <a:picLocks noChangeAspect="1"/>
            </p:cNvPicPr>
            <p:nvPr/>
          </p:nvPicPr>
          <p:blipFill>
            <a:blip r:embed="rId6">
              <a:grayscl/>
            </a:blip>
            <a:stretch>
              <a:fillRect/>
            </a:stretch>
          </p:blipFill>
          <p:spPr>
            <a:xfrm>
              <a:off x="4349290" y="4823042"/>
              <a:ext cx="655926" cy="362593"/>
            </a:xfrm>
            <a:prstGeom prst="rect">
              <a:avLst/>
            </a:prstGeom>
          </p:spPr>
        </p:pic>
        <p:pic>
          <p:nvPicPr>
            <p:cNvPr id="36" name="Immagine 35">
              <a:extLst>
                <a:ext uri="{FF2B5EF4-FFF2-40B4-BE49-F238E27FC236}">
                  <a16:creationId xmlns:a16="http://schemas.microsoft.com/office/drawing/2014/main" id="{D77DF1BA-78FF-4458-99FF-CF838A590FD3}"/>
                </a:ext>
              </a:extLst>
            </p:cNvPr>
            <p:cNvPicPr>
              <a:picLocks noChangeAspect="1"/>
            </p:cNvPicPr>
            <p:nvPr/>
          </p:nvPicPr>
          <p:blipFill>
            <a:blip r:embed="rId7">
              <a:grayscl/>
            </a:blip>
            <a:stretch>
              <a:fillRect/>
            </a:stretch>
          </p:blipFill>
          <p:spPr>
            <a:xfrm>
              <a:off x="4563324" y="3721209"/>
              <a:ext cx="333968" cy="362593"/>
            </a:xfrm>
            <a:prstGeom prst="rect">
              <a:avLst/>
            </a:prstGeom>
          </p:spPr>
        </p:pic>
        <p:pic>
          <p:nvPicPr>
            <p:cNvPr id="37" name="Elemento grafico 36">
              <a:extLst>
                <a:ext uri="{FF2B5EF4-FFF2-40B4-BE49-F238E27FC236}">
                  <a16:creationId xmlns:a16="http://schemas.microsoft.com/office/drawing/2014/main" id="{D39A5E57-C6DC-44CC-9DE5-ADE792C4212D}"/>
                </a:ext>
              </a:extLst>
            </p:cNvPr>
            <p:cNvPicPr>
              <a:picLocks noChangeAspect="1"/>
            </p:cNvPicPr>
            <p:nvPr/>
          </p:nvPicPr>
          <p:blipFill>
            <a:blip r:embed="rId8">
              <a:grayscl/>
              <a:extLst>
                <a:ext uri="{96DAC541-7B7A-43D3-8B79-37D633B846F1}">
                  <asvg:svgBlip xmlns:asvg="http://schemas.microsoft.com/office/drawing/2016/SVG/main" r:embed="rId9"/>
                </a:ext>
              </a:extLst>
            </a:blip>
            <a:stretch>
              <a:fillRect/>
            </a:stretch>
          </p:blipFill>
          <p:spPr>
            <a:xfrm>
              <a:off x="4622308" y="4539553"/>
              <a:ext cx="216000" cy="216000"/>
            </a:xfrm>
            <a:prstGeom prst="rect">
              <a:avLst/>
            </a:prstGeom>
          </p:spPr>
        </p:pic>
      </p:grpSp>
      <p:grpSp>
        <p:nvGrpSpPr>
          <p:cNvPr id="22" name="Gruppo 21">
            <a:extLst>
              <a:ext uri="{FF2B5EF4-FFF2-40B4-BE49-F238E27FC236}">
                <a16:creationId xmlns:a16="http://schemas.microsoft.com/office/drawing/2014/main" id="{962A2CBB-6AF7-4872-B493-8EA6B8A43D6B}"/>
              </a:ext>
            </a:extLst>
          </p:cNvPr>
          <p:cNvGrpSpPr/>
          <p:nvPr/>
        </p:nvGrpSpPr>
        <p:grpSpPr>
          <a:xfrm>
            <a:off x="2788655" y="3484805"/>
            <a:ext cx="1396347" cy="1628611"/>
            <a:chOff x="2091491" y="2613604"/>
            <a:chExt cx="1047260" cy="1221458"/>
          </a:xfrm>
        </p:grpSpPr>
        <p:sp>
          <p:nvSpPr>
            <p:cNvPr id="14" name="Rettangolo con angoli arrotondati 13">
              <a:extLst>
                <a:ext uri="{FF2B5EF4-FFF2-40B4-BE49-F238E27FC236}">
                  <a16:creationId xmlns:a16="http://schemas.microsoft.com/office/drawing/2014/main" id="{333238A4-1DE6-4631-931C-E700A0D55977}"/>
                </a:ext>
              </a:extLst>
            </p:cNvPr>
            <p:cNvSpPr/>
            <p:nvPr/>
          </p:nvSpPr>
          <p:spPr>
            <a:xfrm>
              <a:off x="2091491" y="2613604"/>
              <a:ext cx="1047260"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en-US" sz="1867" i="1" dirty="0">
                  <a:ln w="0"/>
                  <a:solidFill>
                    <a:schemeClr val="tx1"/>
                  </a:solidFill>
                </a:rPr>
                <a:t>Protocol</a:t>
              </a:r>
              <a:r>
                <a:rPr lang="it-IT" sz="1867" i="1" dirty="0">
                  <a:ln w="0"/>
                  <a:solidFill>
                    <a:schemeClr val="tx1"/>
                  </a:solidFill>
                </a:rPr>
                <a:t> Gateway</a:t>
              </a:r>
              <a:endParaRPr lang="en-US" sz="1867" i="1" dirty="0">
                <a:ln w="0"/>
                <a:solidFill>
                  <a:schemeClr val="tx1"/>
                </a:solidFill>
              </a:endParaRPr>
            </a:p>
          </p:txBody>
        </p:sp>
        <p:pic>
          <p:nvPicPr>
            <p:cNvPr id="38" name="Immagine 37">
              <a:extLst>
                <a:ext uri="{FF2B5EF4-FFF2-40B4-BE49-F238E27FC236}">
                  <a16:creationId xmlns:a16="http://schemas.microsoft.com/office/drawing/2014/main" id="{331BAC5E-0442-4CB3-8FF7-D00C51125B6A}"/>
                </a:ext>
              </a:extLst>
            </p:cNvPr>
            <p:cNvPicPr>
              <a:picLocks noChangeAspect="1"/>
            </p:cNvPicPr>
            <p:nvPr/>
          </p:nvPicPr>
          <p:blipFill>
            <a:blip r:embed="rId10"/>
            <a:stretch>
              <a:fillRect/>
            </a:stretch>
          </p:blipFill>
          <p:spPr>
            <a:xfrm>
              <a:off x="2327213" y="2666412"/>
              <a:ext cx="551077" cy="144128"/>
            </a:xfrm>
            <a:prstGeom prst="rect">
              <a:avLst/>
            </a:prstGeom>
          </p:spPr>
        </p:pic>
        <p:pic>
          <p:nvPicPr>
            <p:cNvPr id="39" name="Picture 4" descr="amqp-logo-1.png (400Ã200)">
              <a:extLst>
                <a:ext uri="{FF2B5EF4-FFF2-40B4-BE49-F238E27FC236}">
                  <a16:creationId xmlns:a16="http://schemas.microsoft.com/office/drawing/2014/main" id="{9816C421-8A54-4A9C-8DF2-C119E81026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213" y="2830285"/>
              <a:ext cx="551077" cy="2755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www.rfid-wiot-tomorrow.com/images/pr/PR-OPC-Foundation.jpg">
              <a:extLst>
                <a:ext uri="{FF2B5EF4-FFF2-40B4-BE49-F238E27FC236}">
                  <a16:creationId xmlns:a16="http://schemas.microsoft.com/office/drawing/2014/main" id="{618FBC36-23F2-40E4-8BB8-1D6CBC1222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46644" y="3092383"/>
              <a:ext cx="503904" cy="163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uppo 16">
            <a:extLst>
              <a:ext uri="{FF2B5EF4-FFF2-40B4-BE49-F238E27FC236}">
                <a16:creationId xmlns:a16="http://schemas.microsoft.com/office/drawing/2014/main" id="{3F236DC4-628C-448F-A357-D87CF701F105}"/>
              </a:ext>
            </a:extLst>
          </p:cNvPr>
          <p:cNvGrpSpPr/>
          <p:nvPr/>
        </p:nvGrpSpPr>
        <p:grpSpPr>
          <a:xfrm>
            <a:off x="4861595" y="3432998"/>
            <a:ext cx="1560949" cy="1689655"/>
            <a:chOff x="3466468" y="2921112"/>
            <a:chExt cx="1170712" cy="1267241"/>
          </a:xfrm>
        </p:grpSpPr>
        <p:sp>
          <p:nvSpPr>
            <p:cNvPr id="15" name="Rettangolo con angoli arrotondati 14">
              <a:extLst>
                <a:ext uri="{FF2B5EF4-FFF2-40B4-BE49-F238E27FC236}">
                  <a16:creationId xmlns:a16="http://schemas.microsoft.com/office/drawing/2014/main" id="{1AC69FCE-78D9-4215-8FF5-1A9FB45BD1CA}"/>
                </a:ext>
              </a:extLst>
            </p:cNvPr>
            <p:cNvSpPr/>
            <p:nvPr/>
          </p:nvSpPr>
          <p:spPr>
            <a:xfrm>
              <a:off x="3466468" y="2966895"/>
              <a:ext cx="1170712"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it-IT" sz="1867" i="1" dirty="0">
                  <a:ln w="0"/>
                  <a:solidFill>
                    <a:schemeClr val="tx1"/>
                  </a:solidFill>
                </a:rPr>
                <a:t>Messaging Middleware</a:t>
              </a:r>
              <a:endParaRPr lang="en-US" sz="1867" i="1" dirty="0">
                <a:ln w="0"/>
                <a:solidFill>
                  <a:schemeClr val="tx1"/>
                </a:solidFill>
              </a:endParaRPr>
            </a:p>
          </p:txBody>
        </p:sp>
        <p:grpSp>
          <p:nvGrpSpPr>
            <p:cNvPr id="7" name="Gruppo 6">
              <a:extLst>
                <a:ext uri="{FF2B5EF4-FFF2-40B4-BE49-F238E27FC236}">
                  <a16:creationId xmlns:a16="http://schemas.microsoft.com/office/drawing/2014/main" id="{0D83439D-39A0-418A-847B-343D35050564}"/>
                </a:ext>
              </a:extLst>
            </p:cNvPr>
            <p:cNvGrpSpPr/>
            <p:nvPr/>
          </p:nvGrpSpPr>
          <p:grpSpPr>
            <a:xfrm rot="682871">
              <a:off x="3595015" y="2921112"/>
              <a:ext cx="737051" cy="819771"/>
              <a:chOff x="2249676" y="1945409"/>
              <a:chExt cx="1369216" cy="1369216"/>
            </a:xfrm>
          </p:grpSpPr>
          <p:pic>
            <p:nvPicPr>
              <p:cNvPr id="5122" name="Picture 2" descr="https://static.thenounproject.com/png/326025-200.png">
                <a:extLst>
                  <a:ext uri="{FF2B5EF4-FFF2-40B4-BE49-F238E27FC236}">
                    <a16:creationId xmlns:a16="http://schemas.microsoft.com/office/drawing/2014/main" id="{6F11EFCA-BF9A-4503-A14C-B001D8BF59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49676" y="1945409"/>
                <a:ext cx="1369216" cy="1369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encrypted-tbn0.gstatic.com/images?q=tbn:ANd9GcQX2YA2254KaYLcCqJ7DjqGngrroA2n9rG9g3XU5FEXEIdsHTJg">
                <a:extLst>
                  <a:ext uri="{FF2B5EF4-FFF2-40B4-BE49-F238E27FC236}">
                    <a16:creationId xmlns:a16="http://schemas.microsoft.com/office/drawing/2014/main" id="{C8D3A1D9-8579-45BD-B189-B478E7B1464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3012" b="47001"/>
              <a:stretch/>
            </p:blipFill>
            <p:spPr bwMode="auto">
              <a:xfrm rot="18781733">
                <a:off x="2776659" y="2397644"/>
                <a:ext cx="384025" cy="2789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Freccia bidirezionale orizzontale 15">
            <a:extLst>
              <a:ext uri="{FF2B5EF4-FFF2-40B4-BE49-F238E27FC236}">
                <a16:creationId xmlns:a16="http://schemas.microsoft.com/office/drawing/2014/main" id="{8198BB6F-6EAB-451D-A77C-8FFDB2855B99}"/>
              </a:ext>
            </a:extLst>
          </p:cNvPr>
          <p:cNvSpPr/>
          <p:nvPr/>
        </p:nvSpPr>
        <p:spPr>
          <a:xfrm>
            <a:off x="4243645" y="4141099"/>
            <a:ext cx="557804" cy="24765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1" name="Freccia bidirezionale orizzontale 40">
            <a:extLst>
              <a:ext uri="{FF2B5EF4-FFF2-40B4-BE49-F238E27FC236}">
                <a16:creationId xmlns:a16="http://schemas.microsoft.com/office/drawing/2014/main" id="{D11C9CA8-D6F8-485D-8E33-6F0D21A07690}"/>
              </a:ext>
            </a:extLst>
          </p:cNvPr>
          <p:cNvSpPr/>
          <p:nvPr/>
        </p:nvSpPr>
        <p:spPr>
          <a:xfrm>
            <a:off x="2122051" y="4128045"/>
            <a:ext cx="557804" cy="24765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Freccia bidirezionale orizzontale 41">
            <a:extLst>
              <a:ext uri="{FF2B5EF4-FFF2-40B4-BE49-F238E27FC236}">
                <a16:creationId xmlns:a16="http://schemas.microsoft.com/office/drawing/2014/main" id="{0330CBC3-3ED1-4068-A071-A47D06E7CBB3}"/>
              </a:ext>
            </a:extLst>
          </p:cNvPr>
          <p:cNvSpPr/>
          <p:nvPr/>
        </p:nvSpPr>
        <p:spPr>
          <a:xfrm>
            <a:off x="6541451" y="4175283"/>
            <a:ext cx="557804" cy="24765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8" name="Gruppo 17">
            <a:extLst>
              <a:ext uri="{FF2B5EF4-FFF2-40B4-BE49-F238E27FC236}">
                <a16:creationId xmlns:a16="http://schemas.microsoft.com/office/drawing/2014/main" id="{CF36AF47-01FD-4A21-8559-4ABFDE1B1436}"/>
              </a:ext>
            </a:extLst>
          </p:cNvPr>
          <p:cNvGrpSpPr/>
          <p:nvPr/>
        </p:nvGrpSpPr>
        <p:grpSpPr>
          <a:xfrm>
            <a:off x="7218162" y="3448572"/>
            <a:ext cx="1560949" cy="1628611"/>
            <a:chOff x="5233893" y="2939720"/>
            <a:chExt cx="1170712" cy="1221458"/>
          </a:xfrm>
        </p:grpSpPr>
        <p:sp>
          <p:nvSpPr>
            <p:cNvPr id="44" name="Rettangolo con angoli arrotondati 43">
              <a:extLst>
                <a:ext uri="{FF2B5EF4-FFF2-40B4-BE49-F238E27FC236}">
                  <a16:creationId xmlns:a16="http://schemas.microsoft.com/office/drawing/2014/main" id="{24E61897-B2AA-4864-AA9D-4BF789EED9AA}"/>
                </a:ext>
              </a:extLst>
            </p:cNvPr>
            <p:cNvSpPr/>
            <p:nvPr/>
          </p:nvSpPr>
          <p:spPr>
            <a:xfrm>
              <a:off x="5233893" y="2939720"/>
              <a:ext cx="1170712"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it-IT" sz="1867" i="1" dirty="0">
                  <a:ln w="0"/>
                  <a:solidFill>
                    <a:schemeClr val="tx1"/>
                  </a:solidFill>
                </a:rPr>
                <a:t>Data Filtering</a:t>
              </a:r>
              <a:endParaRPr lang="en-US" sz="1867" i="1" dirty="0">
                <a:ln w="0"/>
                <a:solidFill>
                  <a:schemeClr val="tx1"/>
                </a:solidFill>
              </a:endParaRPr>
            </a:p>
          </p:txBody>
        </p:sp>
        <p:pic>
          <p:nvPicPr>
            <p:cNvPr id="48" name="Picture 2" descr="https://static.thenounproject.com/png/40256-200.png">
              <a:extLst>
                <a:ext uri="{FF2B5EF4-FFF2-40B4-BE49-F238E27FC236}">
                  <a16:creationId xmlns:a16="http://schemas.microsoft.com/office/drawing/2014/main" id="{07F068C0-2872-4986-9D8B-56FE0CB2BB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34767" y="3046515"/>
              <a:ext cx="568964" cy="568964"/>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ccia bidirezionale orizzontale 48">
            <a:extLst>
              <a:ext uri="{FF2B5EF4-FFF2-40B4-BE49-F238E27FC236}">
                <a16:creationId xmlns:a16="http://schemas.microsoft.com/office/drawing/2014/main" id="{3D8045B3-C38E-4565-8BCE-83481647386D}"/>
              </a:ext>
            </a:extLst>
          </p:cNvPr>
          <p:cNvSpPr/>
          <p:nvPr/>
        </p:nvSpPr>
        <p:spPr>
          <a:xfrm>
            <a:off x="8898018" y="4202995"/>
            <a:ext cx="557804" cy="24765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68578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1" grpId="0" animBg="1"/>
      <p:bldP spid="42" grpId="0" animBg="1"/>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Elemento grafico 51" descr="Cloud">
            <a:extLst>
              <a:ext uri="{FF2B5EF4-FFF2-40B4-BE49-F238E27FC236}">
                <a16:creationId xmlns:a16="http://schemas.microsoft.com/office/drawing/2014/main" id="{78685FA2-6C00-44FB-B2FB-B1845642F2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9891" y="2144389"/>
            <a:ext cx="4075181" cy="3570727"/>
          </a:xfrm>
          <a:prstGeom prst="rect">
            <a:avLst/>
          </a:prstGeom>
        </p:spPr>
      </p:pic>
      <p:sp>
        <p:nvSpPr>
          <p:cNvPr id="2" name="Titolo 1">
            <a:extLst>
              <a:ext uri="{FF2B5EF4-FFF2-40B4-BE49-F238E27FC236}">
                <a16:creationId xmlns:a16="http://schemas.microsoft.com/office/drawing/2014/main" id="{6346F732-E4F1-45BF-A078-A1436E6D85CA}"/>
              </a:ext>
            </a:extLst>
          </p:cNvPr>
          <p:cNvSpPr>
            <a:spLocks noGrp="1"/>
          </p:cNvSpPr>
          <p:nvPr>
            <p:ph type="title"/>
          </p:nvPr>
        </p:nvSpPr>
        <p:spPr/>
        <p:txBody>
          <a:bodyPr/>
          <a:lstStyle/>
          <a:p>
            <a:r>
              <a:rPr lang="en-US" dirty="0"/>
              <a:t>(I)IoT Solution - Core Platform - I</a:t>
            </a:r>
            <a:endParaRPr lang="en-US" sz="4800" dirty="0"/>
          </a:p>
        </p:txBody>
      </p:sp>
      <p:sp>
        <p:nvSpPr>
          <p:cNvPr id="3" name="Segnaposto contenuto 2">
            <a:extLst>
              <a:ext uri="{FF2B5EF4-FFF2-40B4-BE49-F238E27FC236}">
                <a16:creationId xmlns:a16="http://schemas.microsoft.com/office/drawing/2014/main" id="{799DD05D-2C98-4DB0-8872-5CEC878B9B5D}"/>
              </a:ext>
            </a:extLst>
          </p:cNvPr>
          <p:cNvSpPr>
            <a:spLocks noGrp="1"/>
          </p:cNvSpPr>
          <p:nvPr>
            <p:ph idx="1"/>
          </p:nvPr>
        </p:nvSpPr>
        <p:spPr>
          <a:xfrm>
            <a:off x="609600" y="1155700"/>
            <a:ext cx="10972800" cy="1273464"/>
          </a:xfrm>
        </p:spPr>
        <p:txBody>
          <a:bodyPr/>
          <a:lstStyle/>
          <a:p>
            <a:pPr marL="0" indent="0">
              <a:buNone/>
            </a:pPr>
            <a:r>
              <a:rPr lang="en-US" sz="3200" dirty="0"/>
              <a:t>Located in the cloud, provides a set of capabilities to monitor and control IoT devices and to process incoming data</a:t>
            </a:r>
          </a:p>
        </p:txBody>
      </p:sp>
      <p:sp>
        <p:nvSpPr>
          <p:cNvPr id="5" name="Segnaposto piè di pagina 4">
            <a:extLst>
              <a:ext uri="{FF2B5EF4-FFF2-40B4-BE49-F238E27FC236}">
                <a16:creationId xmlns:a16="http://schemas.microsoft.com/office/drawing/2014/main" id="{F3E257E1-D65B-4C32-BB25-1138EC1212D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1CE838C7-E3F8-46B6-8EDD-BB878801D5A3}"/>
              </a:ext>
            </a:extLst>
          </p:cNvPr>
          <p:cNvSpPr>
            <a:spLocks noGrp="1"/>
          </p:cNvSpPr>
          <p:nvPr>
            <p:ph type="sldNum" sz="quarter" idx="12"/>
          </p:nvPr>
        </p:nvSpPr>
        <p:spPr/>
        <p:txBody>
          <a:bodyPr/>
          <a:lstStyle/>
          <a:p>
            <a:pPr>
              <a:defRPr/>
            </a:pPr>
            <a:fld id="{43CD341D-7438-4FA4-973F-6F9EECBD14B9}" type="slidenum">
              <a:rPr lang="it-IT" altLang="it-IT" smtClean="0"/>
              <a:pPr>
                <a:defRPr/>
              </a:pPr>
              <a:t>24</a:t>
            </a:fld>
            <a:endParaRPr lang="it-IT" altLang="it-IT"/>
          </a:p>
        </p:txBody>
      </p:sp>
      <p:grpSp>
        <p:nvGrpSpPr>
          <p:cNvPr id="27" name="Gruppo 26">
            <a:extLst>
              <a:ext uri="{FF2B5EF4-FFF2-40B4-BE49-F238E27FC236}">
                <a16:creationId xmlns:a16="http://schemas.microsoft.com/office/drawing/2014/main" id="{10615C8D-5391-4C93-8307-11D82458D0CA}"/>
              </a:ext>
            </a:extLst>
          </p:cNvPr>
          <p:cNvGrpSpPr/>
          <p:nvPr/>
        </p:nvGrpSpPr>
        <p:grpSpPr>
          <a:xfrm>
            <a:off x="3460009" y="3301131"/>
            <a:ext cx="874568" cy="1952568"/>
            <a:chOff x="4349290" y="3721209"/>
            <a:chExt cx="655926" cy="1464426"/>
          </a:xfrm>
        </p:grpSpPr>
        <p:pic>
          <p:nvPicPr>
            <p:cNvPr id="28" name="Immagine 27">
              <a:extLst>
                <a:ext uri="{FF2B5EF4-FFF2-40B4-BE49-F238E27FC236}">
                  <a16:creationId xmlns:a16="http://schemas.microsoft.com/office/drawing/2014/main" id="{30F0A4D5-3C27-436B-A325-2EDB9F0C3A22}"/>
                </a:ext>
              </a:extLst>
            </p:cNvPr>
            <p:cNvPicPr>
              <a:picLocks noChangeAspect="1"/>
            </p:cNvPicPr>
            <p:nvPr/>
          </p:nvPicPr>
          <p:blipFill>
            <a:blip r:embed="rId4">
              <a:grayscl/>
            </a:blip>
            <a:stretch>
              <a:fillRect/>
            </a:stretch>
          </p:blipFill>
          <p:spPr>
            <a:xfrm>
              <a:off x="4454755" y="4130363"/>
              <a:ext cx="472627" cy="316069"/>
            </a:xfrm>
            <a:prstGeom prst="rect">
              <a:avLst/>
            </a:prstGeom>
          </p:spPr>
        </p:pic>
        <p:pic>
          <p:nvPicPr>
            <p:cNvPr id="30" name="Immagine 29">
              <a:extLst>
                <a:ext uri="{FF2B5EF4-FFF2-40B4-BE49-F238E27FC236}">
                  <a16:creationId xmlns:a16="http://schemas.microsoft.com/office/drawing/2014/main" id="{68344FC3-6EA8-4B85-B3E5-D6F4D0A03C3C}"/>
                </a:ext>
              </a:extLst>
            </p:cNvPr>
            <p:cNvPicPr>
              <a:picLocks noChangeAspect="1"/>
            </p:cNvPicPr>
            <p:nvPr/>
          </p:nvPicPr>
          <p:blipFill>
            <a:blip r:embed="rId5">
              <a:grayscl/>
            </a:blip>
            <a:stretch>
              <a:fillRect/>
            </a:stretch>
          </p:blipFill>
          <p:spPr>
            <a:xfrm>
              <a:off x="4349290" y="4823042"/>
              <a:ext cx="655926" cy="362593"/>
            </a:xfrm>
            <a:prstGeom prst="rect">
              <a:avLst/>
            </a:prstGeom>
          </p:spPr>
        </p:pic>
        <p:pic>
          <p:nvPicPr>
            <p:cNvPr id="36" name="Immagine 35">
              <a:extLst>
                <a:ext uri="{FF2B5EF4-FFF2-40B4-BE49-F238E27FC236}">
                  <a16:creationId xmlns:a16="http://schemas.microsoft.com/office/drawing/2014/main" id="{D77DF1BA-78FF-4458-99FF-CF838A590FD3}"/>
                </a:ext>
              </a:extLst>
            </p:cNvPr>
            <p:cNvPicPr>
              <a:picLocks noChangeAspect="1"/>
            </p:cNvPicPr>
            <p:nvPr/>
          </p:nvPicPr>
          <p:blipFill>
            <a:blip r:embed="rId6">
              <a:grayscl/>
            </a:blip>
            <a:stretch>
              <a:fillRect/>
            </a:stretch>
          </p:blipFill>
          <p:spPr>
            <a:xfrm>
              <a:off x="4563324" y="3721209"/>
              <a:ext cx="333968" cy="362593"/>
            </a:xfrm>
            <a:prstGeom prst="rect">
              <a:avLst/>
            </a:prstGeom>
          </p:spPr>
        </p:pic>
        <p:pic>
          <p:nvPicPr>
            <p:cNvPr id="37" name="Elemento grafico 36">
              <a:extLst>
                <a:ext uri="{FF2B5EF4-FFF2-40B4-BE49-F238E27FC236}">
                  <a16:creationId xmlns:a16="http://schemas.microsoft.com/office/drawing/2014/main" id="{D39A5E57-C6DC-44CC-9DE5-ADE792C4212D}"/>
                </a:ext>
              </a:extLst>
            </p:cNvPr>
            <p:cNvPicPr>
              <a:picLocks noChangeAspect="1"/>
            </p:cNvPicPr>
            <p:nvPr/>
          </p:nvPicPr>
          <p:blipFill>
            <a:blip r:embed="rId7">
              <a:grayscl/>
              <a:extLst>
                <a:ext uri="{96DAC541-7B7A-43D3-8B79-37D633B846F1}">
                  <asvg:svgBlip xmlns:asvg="http://schemas.microsoft.com/office/drawing/2016/SVG/main" r:embed="rId8"/>
                </a:ext>
              </a:extLst>
            </a:blip>
            <a:stretch>
              <a:fillRect/>
            </a:stretch>
          </p:blipFill>
          <p:spPr>
            <a:xfrm>
              <a:off x="4622308" y="4539553"/>
              <a:ext cx="216000" cy="216000"/>
            </a:xfrm>
            <a:prstGeom prst="rect">
              <a:avLst/>
            </a:prstGeom>
          </p:spPr>
        </p:pic>
      </p:grpSp>
      <p:sp>
        <p:nvSpPr>
          <p:cNvPr id="41" name="Freccia bidirezionale orizzontale 40">
            <a:extLst>
              <a:ext uri="{FF2B5EF4-FFF2-40B4-BE49-F238E27FC236}">
                <a16:creationId xmlns:a16="http://schemas.microsoft.com/office/drawing/2014/main" id="{D11C9CA8-D6F8-485D-8E33-6F0D21A07690}"/>
              </a:ext>
            </a:extLst>
          </p:cNvPr>
          <p:cNvSpPr/>
          <p:nvPr/>
        </p:nvSpPr>
        <p:spPr>
          <a:xfrm>
            <a:off x="4552563" y="4153587"/>
            <a:ext cx="557804" cy="24765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Elemento grafico 22" descr="Database">
            <a:extLst>
              <a:ext uri="{FF2B5EF4-FFF2-40B4-BE49-F238E27FC236}">
                <a16:creationId xmlns:a16="http://schemas.microsoft.com/office/drawing/2014/main" id="{19873802-F5A4-4C72-BE5B-A114EE625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3838" y="3920481"/>
            <a:ext cx="572741" cy="600673"/>
          </a:xfrm>
          <a:prstGeom prst="rect">
            <a:avLst/>
          </a:prstGeom>
        </p:spPr>
      </p:pic>
      <p:grpSp>
        <p:nvGrpSpPr>
          <p:cNvPr id="22" name="Gruppo 21">
            <a:extLst>
              <a:ext uri="{FF2B5EF4-FFF2-40B4-BE49-F238E27FC236}">
                <a16:creationId xmlns:a16="http://schemas.microsoft.com/office/drawing/2014/main" id="{962A2CBB-6AF7-4872-B493-8EA6B8A43D6B}"/>
              </a:ext>
            </a:extLst>
          </p:cNvPr>
          <p:cNvGrpSpPr/>
          <p:nvPr/>
        </p:nvGrpSpPr>
        <p:grpSpPr>
          <a:xfrm>
            <a:off x="5855854" y="3971939"/>
            <a:ext cx="426769" cy="497756"/>
            <a:chOff x="2091491" y="2613604"/>
            <a:chExt cx="1047260" cy="1221458"/>
          </a:xfrm>
        </p:grpSpPr>
        <p:sp>
          <p:nvSpPr>
            <p:cNvPr id="14" name="Rettangolo con angoli arrotondati 13">
              <a:extLst>
                <a:ext uri="{FF2B5EF4-FFF2-40B4-BE49-F238E27FC236}">
                  <a16:creationId xmlns:a16="http://schemas.microsoft.com/office/drawing/2014/main" id="{333238A4-1DE6-4631-931C-E700A0D55977}"/>
                </a:ext>
              </a:extLst>
            </p:cNvPr>
            <p:cNvSpPr/>
            <p:nvPr/>
          </p:nvSpPr>
          <p:spPr>
            <a:xfrm>
              <a:off x="2091491" y="2613604"/>
              <a:ext cx="1047260"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it-IT" sz="267" i="1" dirty="0" err="1">
                  <a:ln w="0"/>
                  <a:solidFill>
                    <a:schemeClr val="tx1"/>
                  </a:solidFill>
                </a:rPr>
                <a:t>Protocol</a:t>
              </a:r>
              <a:r>
                <a:rPr lang="it-IT" sz="267" i="1" dirty="0">
                  <a:ln w="0"/>
                  <a:solidFill>
                    <a:schemeClr val="tx1"/>
                  </a:solidFill>
                </a:rPr>
                <a:t> Gateway</a:t>
              </a:r>
              <a:endParaRPr lang="en-US" sz="267" i="1" dirty="0">
                <a:ln w="0"/>
                <a:solidFill>
                  <a:schemeClr val="tx1"/>
                </a:solidFill>
              </a:endParaRPr>
            </a:p>
          </p:txBody>
        </p:sp>
        <p:pic>
          <p:nvPicPr>
            <p:cNvPr id="38" name="Immagine 37">
              <a:extLst>
                <a:ext uri="{FF2B5EF4-FFF2-40B4-BE49-F238E27FC236}">
                  <a16:creationId xmlns:a16="http://schemas.microsoft.com/office/drawing/2014/main" id="{331BAC5E-0442-4CB3-8FF7-D00C51125B6A}"/>
                </a:ext>
              </a:extLst>
            </p:cNvPr>
            <p:cNvPicPr>
              <a:picLocks noChangeAspect="1"/>
            </p:cNvPicPr>
            <p:nvPr/>
          </p:nvPicPr>
          <p:blipFill>
            <a:blip r:embed="rId11"/>
            <a:stretch>
              <a:fillRect/>
            </a:stretch>
          </p:blipFill>
          <p:spPr>
            <a:xfrm>
              <a:off x="2327213" y="2666412"/>
              <a:ext cx="551077" cy="144128"/>
            </a:xfrm>
            <a:prstGeom prst="rect">
              <a:avLst/>
            </a:prstGeom>
          </p:spPr>
        </p:pic>
        <p:pic>
          <p:nvPicPr>
            <p:cNvPr id="39" name="Picture 4" descr="amqp-logo-1.png (400Ã200)">
              <a:extLst>
                <a:ext uri="{FF2B5EF4-FFF2-40B4-BE49-F238E27FC236}">
                  <a16:creationId xmlns:a16="http://schemas.microsoft.com/office/drawing/2014/main" id="{9816C421-8A54-4A9C-8DF2-C119E81026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7213" y="2830285"/>
              <a:ext cx="551077" cy="2755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s://www.rfid-wiot-tomorrow.com/images/pr/PR-OPC-Foundation.jpg">
              <a:extLst>
                <a:ext uri="{FF2B5EF4-FFF2-40B4-BE49-F238E27FC236}">
                  <a16:creationId xmlns:a16="http://schemas.microsoft.com/office/drawing/2014/main" id="{618FBC36-23F2-40E4-8BB8-1D6CBC1222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46644" y="3092383"/>
              <a:ext cx="503904" cy="163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uppo 16">
            <a:extLst>
              <a:ext uri="{FF2B5EF4-FFF2-40B4-BE49-F238E27FC236}">
                <a16:creationId xmlns:a16="http://schemas.microsoft.com/office/drawing/2014/main" id="{3F236DC4-628C-448F-A357-D87CF701F105}"/>
              </a:ext>
            </a:extLst>
          </p:cNvPr>
          <p:cNvGrpSpPr/>
          <p:nvPr/>
        </p:nvGrpSpPr>
        <p:grpSpPr>
          <a:xfrm>
            <a:off x="6489411" y="3956104"/>
            <a:ext cx="477077" cy="516413"/>
            <a:chOff x="3466468" y="2921112"/>
            <a:chExt cx="1170712" cy="1267241"/>
          </a:xfrm>
        </p:grpSpPr>
        <p:sp>
          <p:nvSpPr>
            <p:cNvPr id="15" name="Rettangolo con angoli arrotondati 14">
              <a:extLst>
                <a:ext uri="{FF2B5EF4-FFF2-40B4-BE49-F238E27FC236}">
                  <a16:creationId xmlns:a16="http://schemas.microsoft.com/office/drawing/2014/main" id="{1AC69FCE-78D9-4215-8FF5-1A9FB45BD1CA}"/>
                </a:ext>
              </a:extLst>
            </p:cNvPr>
            <p:cNvSpPr/>
            <p:nvPr/>
          </p:nvSpPr>
          <p:spPr>
            <a:xfrm>
              <a:off x="3466468" y="2966895"/>
              <a:ext cx="1170712"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it-IT" sz="267" i="1" dirty="0">
                  <a:ln w="0"/>
                  <a:solidFill>
                    <a:schemeClr val="tx1"/>
                  </a:solidFill>
                </a:rPr>
                <a:t>Messaging Middleware</a:t>
              </a:r>
              <a:endParaRPr lang="en-US" sz="267" i="1" dirty="0">
                <a:ln w="0"/>
                <a:solidFill>
                  <a:schemeClr val="tx1"/>
                </a:solidFill>
              </a:endParaRPr>
            </a:p>
          </p:txBody>
        </p:sp>
        <p:grpSp>
          <p:nvGrpSpPr>
            <p:cNvPr id="7" name="Gruppo 6">
              <a:extLst>
                <a:ext uri="{FF2B5EF4-FFF2-40B4-BE49-F238E27FC236}">
                  <a16:creationId xmlns:a16="http://schemas.microsoft.com/office/drawing/2014/main" id="{0D83439D-39A0-418A-847B-343D35050564}"/>
                </a:ext>
              </a:extLst>
            </p:cNvPr>
            <p:cNvGrpSpPr/>
            <p:nvPr/>
          </p:nvGrpSpPr>
          <p:grpSpPr>
            <a:xfrm rot="682871">
              <a:off x="3595015" y="2921112"/>
              <a:ext cx="737051" cy="819771"/>
              <a:chOff x="2249676" y="1945409"/>
              <a:chExt cx="1369216" cy="1369216"/>
            </a:xfrm>
          </p:grpSpPr>
          <p:pic>
            <p:nvPicPr>
              <p:cNvPr id="5122" name="Picture 2" descr="https://static.thenounproject.com/png/326025-200.png">
                <a:extLst>
                  <a:ext uri="{FF2B5EF4-FFF2-40B4-BE49-F238E27FC236}">
                    <a16:creationId xmlns:a16="http://schemas.microsoft.com/office/drawing/2014/main" id="{6F11EFCA-BF9A-4503-A14C-B001D8BF59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9676" y="1945409"/>
                <a:ext cx="1369216" cy="13692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encrypted-tbn0.gstatic.com/images?q=tbn:ANd9GcQX2YA2254KaYLcCqJ7DjqGngrroA2n9rG9g3XU5FEXEIdsHTJg">
                <a:extLst>
                  <a:ext uri="{FF2B5EF4-FFF2-40B4-BE49-F238E27FC236}">
                    <a16:creationId xmlns:a16="http://schemas.microsoft.com/office/drawing/2014/main" id="{C8D3A1D9-8579-45BD-B189-B478E7B1464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3012" b="47001"/>
              <a:stretch/>
            </p:blipFill>
            <p:spPr bwMode="auto">
              <a:xfrm rot="18781733">
                <a:off x="2776659" y="2397644"/>
                <a:ext cx="384025" cy="27890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Freccia bidirezionale orizzontale 15">
            <a:extLst>
              <a:ext uri="{FF2B5EF4-FFF2-40B4-BE49-F238E27FC236}">
                <a16:creationId xmlns:a16="http://schemas.microsoft.com/office/drawing/2014/main" id="{8198BB6F-6EAB-451D-A77C-8FFDB2855B99}"/>
              </a:ext>
            </a:extLst>
          </p:cNvPr>
          <p:cNvSpPr/>
          <p:nvPr/>
        </p:nvSpPr>
        <p:spPr>
          <a:xfrm>
            <a:off x="6300545" y="4172523"/>
            <a:ext cx="170483" cy="75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Freccia bidirezionale orizzontale 41">
            <a:extLst>
              <a:ext uri="{FF2B5EF4-FFF2-40B4-BE49-F238E27FC236}">
                <a16:creationId xmlns:a16="http://schemas.microsoft.com/office/drawing/2014/main" id="{0330CBC3-3ED1-4068-A071-A47D06E7CBB3}"/>
              </a:ext>
            </a:extLst>
          </p:cNvPr>
          <p:cNvSpPr/>
          <p:nvPr/>
        </p:nvSpPr>
        <p:spPr>
          <a:xfrm>
            <a:off x="7002829" y="4182971"/>
            <a:ext cx="170483" cy="75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8" name="Gruppo 17">
            <a:extLst>
              <a:ext uri="{FF2B5EF4-FFF2-40B4-BE49-F238E27FC236}">
                <a16:creationId xmlns:a16="http://schemas.microsoft.com/office/drawing/2014/main" id="{CF36AF47-01FD-4A21-8559-4ABFDE1B1436}"/>
              </a:ext>
            </a:extLst>
          </p:cNvPr>
          <p:cNvGrpSpPr/>
          <p:nvPr/>
        </p:nvGrpSpPr>
        <p:grpSpPr>
          <a:xfrm>
            <a:off x="7209655" y="3960865"/>
            <a:ext cx="477077" cy="497756"/>
            <a:chOff x="5233893" y="2939720"/>
            <a:chExt cx="1170712" cy="1221458"/>
          </a:xfrm>
        </p:grpSpPr>
        <p:sp>
          <p:nvSpPr>
            <p:cNvPr id="44" name="Rettangolo con angoli arrotondati 43">
              <a:extLst>
                <a:ext uri="{FF2B5EF4-FFF2-40B4-BE49-F238E27FC236}">
                  <a16:creationId xmlns:a16="http://schemas.microsoft.com/office/drawing/2014/main" id="{24E61897-B2AA-4864-AA9D-4BF789EED9AA}"/>
                </a:ext>
              </a:extLst>
            </p:cNvPr>
            <p:cNvSpPr/>
            <p:nvPr/>
          </p:nvSpPr>
          <p:spPr>
            <a:xfrm>
              <a:off x="5233893" y="2939720"/>
              <a:ext cx="1170712" cy="1221458"/>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b"/>
            <a:lstStyle/>
            <a:p>
              <a:pPr algn="ctr"/>
              <a:r>
                <a:rPr lang="it-IT" sz="400" i="1" dirty="0">
                  <a:ln w="0"/>
                  <a:solidFill>
                    <a:schemeClr val="tx1"/>
                  </a:solidFill>
                </a:rPr>
                <a:t>Data Filtering</a:t>
              </a:r>
              <a:endParaRPr lang="en-US" sz="400" i="1" dirty="0">
                <a:ln w="0"/>
                <a:solidFill>
                  <a:schemeClr val="tx1"/>
                </a:solidFill>
              </a:endParaRPr>
            </a:p>
          </p:txBody>
        </p:sp>
        <p:pic>
          <p:nvPicPr>
            <p:cNvPr id="48" name="Picture 2" descr="https://static.thenounproject.com/png/40256-200.png">
              <a:extLst>
                <a:ext uri="{FF2B5EF4-FFF2-40B4-BE49-F238E27FC236}">
                  <a16:creationId xmlns:a16="http://schemas.microsoft.com/office/drawing/2014/main" id="{07F068C0-2872-4986-9D8B-56FE0CB2BB0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34767" y="3046515"/>
              <a:ext cx="568964" cy="568964"/>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reccia bidirezionale orizzontale 48">
            <a:extLst>
              <a:ext uri="{FF2B5EF4-FFF2-40B4-BE49-F238E27FC236}">
                <a16:creationId xmlns:a16="http://schemas.microsoft.com/office/drawing/2014/main" id="{3D8045B3-C38E-4565-8BCE-83481647386D}"/>
              </a:ext>
            </a:extLst>
          </p:cNvPr>
          <p:cNvSpPr/>
          <p:nvPr/>
        </p:nvSpPr>
        <p:spPr>
          <a:xfrm>
            <a:off x="7723072" y="4191441"/>
            <a:ext cx="170483" cy="75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CasellaDiTesto 23">
            <a:extLst>
              <a:ext uri="{FF2B5EF4-FFF2-40B4-BE49-F238E27FC236}">
                <a16:creationId xmlns:a16="http://schemas.microsoft.com/office/drawing/2014/main" id="{2CA7E0BE-1B05-49FA-A27F-9CE5A5E48594}"/>
              </a:ext>
            </a:extLst>
          </p:cNvPr>
          <p:cNvSpPr txBox="1"/>
          <p:nvPr/>
        </p:nvSpPr>
        <p:spPr>
          <a:xfrm>
            <a:off x="4020644" y="4760260"/>
            <a:ext cx="6309377" cy="461665"/>
          </a:xfrm>
          <a:prstGeom prst="rect">
            <a:avLst/>
          </a:prstGeom>
          <a:noFill/>
        </p:spPr>
        <p:txBody>
          <a:bodyPr wrap="square" rtlCol="0">
            <a:spAutoFit/>
          </a:bodyPr>
          <a:lstStyle/>
          <a:p>
            <a:pPr algn="ctr"/>
            <a:r>
              <a:rPr lang="it-IT" sz="2400" i="1" dirty="0">
                <a:solidFill>
                  <a:srgbClr val="781A00"/>
                </a:solidFill>
              </a:rPr>
              <a:t>Cloud</a:t>
            </a:r>
            <a:endParaRPr lang="en-US" sz="2400" i="1" dirty="0">
              <a:solidFill>
                <a:srgbClr val="781A00"/>
              </a:solidFill>
            </a:endParaRPr>
          </a:p>
        </p:txBody>
      </p:sp>
    </p:spTree>
    <p:extLst>
      <p:ext uri="{BB962C8B-B14F-4D97-AF65-F5344CB8AC3E}">
        <p14:creationId xmlns:p14="http://schemas.microsoft.com/office/powerpoint/2010/main" val="1005190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E061349-64ED-4874-8518-916BC0F169D9}"/>
              </a:ext>
            </a:extLst>
          </p:cNvPr>
          <p:cNvSpPr>
            <a:spLocks noGrp="1"/>
          </p:cNvSpPr>
          <p:nvPr>
            <p:ph sz="half" idx="1"/>
          </p:nvPr>
        </p:nvSpPr>
        <p:spPr/>
        <p:txBody>
          <a:bodyPr/>
          <a:lstStyle/>
          <a:p>
            <a:pPr marL="0" indent="0">
              <a:buNone/>
            </a:pPr>
            <a:r>
              <a:rPr lang="en-US" sz="3200" i="1" dirty="0"/>
              <a:t>Protocol Gateway</a:t>
            </a:r>
          </a:p>
          <a:p>
            <a:pPr marL="836063" lvl="1" indent="-355591"/>
            <a:r>
              <a:rPr lang="en-US" sz="2400" dirty="0"/>
              <a:t>enables the core to support </a:t>
            </a:r>
            <a:r>
              <a:rPr lang="en-US" sz="2400" i="1" dirty="0">
                <a:solidFill>
                  <a:srgbClr val="7B1A00"/>
                </a:solidFill>
              </a:rPr>
              <a:t>different protocols</a:t>
            </a:r>
            <a:r>
              <a:rPr lang="en-US" sz="2400" dirty="0"/>
              <a:t> from devices</a:t>
            </a:r>
          </a:p>
          <a:p>
            <a:pPr marL="836063" lvl="1" indent="-355591"/>
            <a:r>
              <a:rPr lang="en-US" sz="2400" dirty="0"/>
              <a:t>the platform internally uses </a:t>
            </a:r>
            <a:br>
              <a:rPr lang="en-US" sz="2400" dirty="0"/>
            </a:br>
            <a:r>
              <a:rPr lang="en-US" sz="2400" i="1" dirty="0">
                <a:solidFill>
                  <a:srgbClr val="7B1A00"/>
                </a:solidFill>
              </a:rPr>
              <a:t>one single protocol</a:t>
            </a:r>
          </a:p>
        </p:txBody>
      </p:sp>
      <p:sp>
        <p:nvSpPr>
          <p:cNvPr id="2048" name="Segnaposto contenuto 2047">
            <a:extLst>
              <a:ext uri="{FF2B5EF4-FFF2-40B4-BE49-F238E27FC236}">
                <a16:creationId xmlns:a16="http://schemas.microsoft.com/office/drawing/2014/main" id="{FC533400-C964-40FE-AF02-48E0CF67F162}"/>
              </a:ext>
            </a:extLst>
          </p:cNvPr>
          <p:cNvSpPr>
            <a:spLocks noGrp="1"/>
          </p:cNvSpPr>
          <p:nvPr>
            <p:ph sz="half" idx="2"/>
          </p:nvPr>
        </p:nvSpPr>
        <p:spPr/>
        <p:txBody>
          <a:bodyPr/>
          <a:lstStyle/>
          <a:p>
            <a:pPr marL="0" indent="0">
              <a:buNone/>
            </a:pPr>
            <a:r>
              <a:rPr lang="en-US" sz="3200" dirty="0"/>
              <a:t>(I)IoT Messaging Middleware</a:t>
            </a:r>
          </a:p>
          <a:p>
            <a:pPr marL="960943" lvl="1" indent="-359824"/>
            <a:r>
              <a:rPr lang="en-US" sz="2400" i="1" dirty="0">
                <a:solidFill>
                  <a:srgbClr val="7B1A00"/>
                </a:solidFill>
              </a:rPr>
              <a:t>distributes messages </a:t>
            </a:r>
            <a:r>
              <a:rPr lang="en-US" sz="2400" dirty="0"/>
              <a:t>across core and devices</a:t>
            </a:r>
          </a:p>
          <a:p>
            <a:pPr marL="960943" lvl="1" indent="-359824"/>
            <a:r>
              <a:rPr lang="en-US" sz="2400" i="1" dirty="0">
                <a:solidFill>
                  <a:srgbClr val="7B1A00"/>
                </a:solidFill>
              </a:rPr>
              <a:t>highly scalable </a:t>
            </a:r>
            <a:r>
              <a:rPr lang="en-US" sz="2400" dirty="0"/>
              <a:t>(</a:t>
            </a:r>
            <a:r>
              <a:rPr lang="en-US" sz="2400" i="1" dirty="0">
                <a:solidFill>
                  <a:srgbClr val="7B1A00"/>
                </a:solidFill>
              </a:rPr>
              <a:t>buffering</a:t>
            </a:r>
            <a:r>
              <a:rPr lang="en-US" sz="2400" dirty="0"/>
              <a:t> incoming data)</a:t>
            </a:r>
          </a:p>
          <a:p>
            <a:pPr marL="960943" lvl="1" indent="-359824"/>
            <a:r>
              <a:rPr lang="en-US" sz="2400" dirty="0"/>
              <a:t>provides </a:t>
            </a:r>
            <a:r>
              <a:rPr lang="en-US" sz="2400" i="1" dirty="0">
                <a:solidFill>
                  <a:srgbClr val="7B1A00"/>
                </a:solidFill>
              </a:rPr>
              <a:t>secure connectivity</a:t>
            </a:r>
          </a:p>
        </p:txBody>
      </p:sp>
      <p:sp>
        <p:nvSpPr>
          <p:cNvPr id="2" name="Titolo 1">
            <a:extLst>
              <a:ext uri="{FF2B5EF4-FFF2-40B4-BE49-F238E27FC236}">
                <a16:creationId xmlns:a16="http://schemas.microsoft.com/office/drawing/2014/main" id="{FB25075C-A520-43C9-8899-3B7A7D347466}"/>
              </a:ext>
            </a:extLst>
          </p:cNvPr>
          <p:cNvSpPr>
            <a:spLocks noGrp="1"/>
          </p:cNvSpPr>
          <p:nvPr>
            <p:ph type="title"/>
          </p:nvPr>
        </p:nvSpPr>
        <p:spPr/>
        <p:txBody>
          <a:bodyPr/>
          <a:lstStyle/>
          <a:p>
            <a:r>
              <a:rPr lang="en-US" sz="4267" dirty="0"/>
              <a:t>(I)IoT Solution - Core Platform - II</a:t>
            </a:r>
          </a:p>
        </p:txBody>
      </p:sp>
      <p:sp>
        <p:nvSpPr>
          <p:cNvPr id="5" name="Segnaposto piè di pagina 4">
            <a:extLst>
              <a:ext uri="{FF2B5EF4-FFF2-40B4-BE49-F238E27FC236}">
                <a16:creationId xmlns:a16="http://schemas.microsoft.com/office/drawing/2014/main" id="{F09A6342-E1D2-4C62-B841-7C04EF205A9F}"/>
              </a:ext>
            </a:extLst>
          </p:cNvPr>
          <p:cNvSpPr>
            <a:spLocks noGrp="1"/>
          </p:cNvSpPr>
          <p:nvPr>
            <p:ph type="ftr" sz="quarter" idx="11"/>
          </p:nvPr>
        </p:nvSpPr>
        <p:spPr/>
        <p:txBody>
          <a:bodyPr/>
          <a:lstStyle/>
          <a:p>
            <a:pPr>
              <a:defRPr/>
            </a:pPr>
            <a:r>
              <a:rPr lang="en-US"/>
              <a:t>EISD</a:t>
            </a:r>
          </a:p>
        </p:txBody>
      </p:sp>
      <p:sp>
        <p:nvSpPr>
          <p:cNvPr id="6" name="Segnaposto numero diapositiva 5">
            <a:extLst>
              <a:ext uri="{FF2B5EF4-FFF2-40B4-BE49-F238E27FC236}">
                <a16:creationId xmlns:a16="http://schemas.microsoft.com/office/drawing/2014/main" id="{BC69FF2A-F592-4AED-9DE2-0AAEF875F638}"/>
              </a:ext>
            </a:extLst>
          </p:cNvPr>
          <p:cNvSpPr>
            <a:spLocks noGrp="1"/>
          </p:cNvSpPr>
          <p:nvPr>
            <p:ph type="sldNum" sz="quarter" idx="12"/>
          </p:nvPr>
        </p:nvSpPr>
        <p:spPr/>
        <p:txBody>
          <a:bodyPr/>
          <a:lstStyle/>
          <a:p>
            <a:pPr>
              <a:defRPr/>
            </a:pPr>
            <a:fld id="{43CD341D-7438-4FA4-973F-6F9EECBD14B9}" type="slidenum">
              <a:rPr lang="it-IT" altLang="it-IT" smtClean="0"/>
              <a:pPr>
                <a:defRPr/>
              </a:pPr>
              <a:t>25</a:t>
            </a:fld>
            <a:endParaRPr lang="it-IT" altLang="it-IT"/>
          </a:p>
        </p:txBody>
      </p:sp>
      <p:pic>
        <p:nvPicPr>
          <p:cNvPr id="21" name="Immagine 20">
            <a:extLst>
              <a:ext uri="{FF2B5EF4-FFF2-40B4-BE49-F238E27FC236}">
                <a16:creationId xmlns:a16="http://schemas.microsoft.com/office/drawing/2014/main" id="{B178CBA6-07E2-4ED5-ACFA-9214CD0F89F6}"/>
              </a:ext>
            </a:extLst>
          </p:cNvPr>
          <p:cNvPicPr>
            <a:picLocks noChangeAspect="1"/>
          </p:cNvPicPr>
          <p:nvPr/>
        </p:nvPicPr>
        <p:blipFill>
          <a:blip r:embed="rId3"/>
          <a:stretch>
            <a:fillRect/>
          </a:stretch>
        </p:blipFill>
        <p:spPr>
          <a:xfrm>
            <a:off x="933330" y="4107046"/>
            <a:ext cx="1565380" cy="409407"/>
          </a:xfrm>
          <a:prstGeom prst="rect">
            <a:avLst/>
          </a:prstGeom>
        </p:spPr>
      </p:pic>
      <p:pic>
        <p:nvPicPr>
          <p:cNvPr id="2050" name="Picture 2" descr="https://www.rfid-wiot-tomorrow.com/images/pr/PR-OPC-Foundation.jpg">
            <a:extLst>
              <a:ext uri="{FF2B5EF4-FFF2-40B4-BE49-F238E27FC236}">
                <a16:creationId xmlns:a16="http://schemas.microsoft.com/office/drawing/2014/main" id="{97DE5E73-EA05-43D7-B71E-778E19E30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47" y="4558893"/>
            <a:ext cx="1540148" cy="500548"/>
          </a:xfrm>
          <a:prstGeom prst="rect">
            <a:avLst/>
          </a:prstGeom>
          <a:noFill/>
          <a:extLst>
            <a:ext uri="{909E8E84-426E-40DD-AFC4-6F175D3DCCD1}">
              <a14:hiddenFill xmlns:a14="http://schemas.microsoft.com/office/drawing/2010/main">
                <a:solidFill>
                  <a:srgbClr val="FFFFFF"/>
                </a:solidFill>
              </a14:hiddenFill>
            </a:ext>
          </a:extLst>
        </p:spPr>
      </p:pic>
      <p:sp>
        <p:nvSpPr>
          <p:cNvPr id="26" name="Freccia bidirezionale orizzontale 25">
            <a:extLst>
              <a:ext uri="{FF2B5EF4-FFF2-40B4-BE49-F238E27FC236}">
                <a16:creationId xmlns:a16="http://schemas.microsoft.com/office/drawing/2014/main" id="{7DFA25A8-AD56-4CD8-9128-EAA7CCD66888}"/>
              </a:ext>
            </a:extLst>
          </p:cNvPr>
          <p:cNvSpPr/>
          <p:nvPr/>
        </p:nvSpPr>
        <p:spPr>
          <a:xfrm>
            <a:off x="2601999" y="3619182"/>
            <a:ext cx="1099271" cy="357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Freccia bidirezionale orizzontale 26">
            <a:extLst>
              <a:ext uri="{FF2B5EF4-FFF2-40B4-BE49-F238E27FC236}">
                <a16:creationId xmlns:a16="http://schemas.microsoft.com/office/drawing/2014/main" id="{5F1853AD-1E07-41B3-B72A-2F4F4B0F5F92}"/>
              </a:ext>
            </a:extLst>
          </p:cNvPr>
          <p:cNvSpPr/>
          <p:nvPr/>
        </p:nvSpPr>
        <p:spPr>
          <a:xfrm>
            <a:off x="2601999" y="4127966"/>
            <a:ext cx="1099271" cy="357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Freccia bidirezionale orizzontale 27">
            <a:extLst>
              <a:ext uri="{FF2B5EF4-FFF2-40B4-BE49-F238E27FC236}">
                <a16:creationId xmlns:a16="http://schemas.microsoft.com/office/drawing/2014/main" id="{144255F4-EB35-4C52-AA62-EE16B1554F3D}"/>
              </a:ext>
            </a:extLst>
          </p:cNvPr>
          <p:cNvSpPr/>
          <p:nvPr/>
        </p:nvSpPr>
        <p:spPr>
          <a:xfrm>
            <a:off x="2601999" y="4633269"/>
            <a:ext cx="1099271" cy="3576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Ovale 28">
            <a:extLst>
              <a:ext uri="{FF2B5EF4-FFF2-40B4-BE49-F238E27FC236}">
                <a16:creationId xmlns:a16="http://schemas.microsoft.com/office/drawing/2014/main" id="{F78567F7-57F1-424F-AF65-B6F18BB012AD}"/>
              </a:ext>
            </a:extLst>
          </p:cNvPr>
          <p:cNvSpPr/>
          <p:nvPr/>
        </p:nvSpPr>
        <p:spPr>
          <a:xfrm>
            <a:off x="1372827" y="5273273"/>
            <a:ext cx="96000" cy="9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400" dirty="0"/>
          </a:p>
        </p:txBody>
      </p:sp>
      <p:sp>
        <p:nvSpPr>
          <p:cNvPr id="30" name="Ovale 29">
            <a:extLst>
              <a:ext uri="{FF2B5EF4-FFF2-40B4-BE49-F238E27FC236}">
                <a16:creationId xmlns:a16="http://schemas.microsoft.com/office/drawing/2014/main" id="{0BFA5BB2-D036-43EF-BF1E-FB3EB6AA58B4}"/>
              </a:ext>
            </a:extLst>
          </p:cNvPr>
          <p:cNvSpPr/>
          <p:nvPr/>
        </p:nvSpPr>
        <p:spPr>
          <a:xfrm>
            <a:off x="1633571" y="5273273"/>
            <a:ext cx="96000" cy="9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400" dirty="0"/>
          </a:p>
        </p:txBody>
      </p:sp>
      <p:sp>
        <p:nvSpPr>
          <p:cNvPr id="31" name="Ovale 30">
            <a:extLst>
              <a:ext uri="{FF2B5EF4-FFF2-40B4-BE49-F238E27FC236}">
                <a16:creationId xmlns:a16="http://schemas.microsoft.com/office/drawing/2014/main" id="{2C7DD31A-04EB-40FC-A841-B564124D0349}"/>
              </a:ext>
            </a:extLst>
          </p:cNvPr>
          <p:cNvSpPr/>
          <p:nvPr/>
        </p:nvSpPr>
        <p:spPr>
          <a:xfrm>
            <a:off x="1894315" y="5273273"/>
            <a:ext cx="96000" cy="96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400" dirty="0"/>
          </a:p>
        </p:txBody>
      </p:sp>
      <p:pic>
        <p:nvPicPr>
          <p:cNvPr id="2052" name="Picture 4" descr="amqp-logo-1.png (400Ã200)">
            <a:extLst>
              <a:ext uri="{FF2B5EF4-FFF2-40B4-BE49-F238E27FC236}">
                <a16:creationId xmlns:a16="http://schemas.microsoft.com/office/drawing/2014/main" id="{CA31CD54-05DF-4D1B-84BB-6D7430F01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793" y="3433637"/>
            <a:ext cx="1457556" cy="72877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po 34">
            <a:extLst>
              <a:ext uri="{FF2B5EF4-FFF2-40B4-BE49-F238E27FC236}">
                <a16:creationId xmlns:a16="http://schemas.microsoft.com/office/drawing/2014/main" id="{E0ED141D-2F78-48C5-932B-83939D527381}"/>
              </a:ext>
            </a:extLst>
          </p:cNvPr>
          <p:cNvGrpSpPr/>
          <p:nvPr/>
        </p:nvGrpSpPr>
        <p:grpSpPr>
          <a:xfrm>
            <a:off x="3904469" y="3779080"/>
            <a:ext cx="1641480" cy="860240"/>
            <a:chOff x="4726360" y="1710319"/>
            <a:chExt cx="1007462" cy="503731"/>
          </a:xfrm>
        </p:grpSpPr>
        <p:pic>
          <p:nvPicPr>
            <p:cNvPr id="36" name="Immagine 35">
              <a:extLst>
                <a:ext uri="{FF2B5EF4-FFF2-40B4-BE49-F238E27FC236}">
                  <a16:creationId xmlns:a16="http://schemas.microsoft.com/office/drawing/2014/main" id="{7CA383AC-4E24-48CE-B942-9A9DF1892023}"/>
                </a:ext>
              </a:extLst>
            </p:cNvPr>
            <p:cNvPicPr>
              <a:picLocks noChangeAspect="1"/>
            </p:cNvPicPr>
            <p:nvPr/>
          </p:nvPicPr>
          <p:blipFill>
            <a:blip r:embed="rId6">
              <a:duotone>
                <a:schemeClr val="accent1">
                  <a:shade val="45000"/>
                  <a:satMod val="135000"/>
                </a:schemeClr>
                <a:prstClr val="white"/>
              </a:duotone>
            </a:blip>
            <a:stretch>
              <a:fillRect/>
            </a:stretch>
          </p:blipFill>
          <p:spPr>
            <a:xfrm>
              <a:off x="4726360" y="1710319"/>
              <a:ext cx="1007462" cy="503731"/>
            </a:xfrm>
            <a:prstGeom prst="rect">
              <a:avLst/>
            </a:prstGeom>
          </p:spPr>
        </p:pic>
        <p:sp>
          <p:nvSpPr>
            <p:cNvPr id="37" name="CasellaDiTesto 36">
              <a:extLst>
                <a:ext uri="{FF2B5EF4-FFF2-40B4-BE49-F238E27FC236}">
                  <a16:creationId xmlns:a16="http://schemas.microsoft.com/office/drawing/2014/main" id="{FB429AE8-D7CE-4D09-828D-972629B96B63}"/>
                </a:ext>
              </a:extLst>
            </p:cNvPr>
            <p:cNvSpPr txBox="1"/>
            <p:nvPr/>
          </p:nvSpPr>
          <p:spPr>
            <a:xfrm>
              <a:off x="4746914" y="1862622"/>
              <a:ext cx="955964" cy="246270"/>
            </a:xfrm>
            <a:prstGeom prst="rect">
              <a:avLst/>
            </a:prstGeom>
            <a:noFill/>
          </p:spPr>
          <p:txBody>
            <a:bodyPr wrap="square" rtlCol="0" anchor="ctr">
              <a:spAutoFit/>
            </a:bodyPr>
            <a:lstStyle/>
            <a:p>
              <a:pPr algn="ctr"/>
              <a:r>
                <a:rPr lang="it-IT" sz="2133" i="1" dirty="0">
                  <a:solidFill>
                    <a:srgbClr val="7B1A00"/>
                  </a:solidFill>
                </a:rPr>
                <a:t>Cloud</a:t>
              </a:r>
              <a:endParaRPr lang="en-US" sz="2133" i="1" dirty="0">
                <a:solidFill>
                  <a:srgbClr val="7B1A00"/>
                </a:solidFill>
              </a:endParaRPr>
            </a:p>
          </p:txBody>
        </p:sp>
      </p:grpSp>
      <p:cxnSp>
        <p:nvCxnSpPr>
          <p:cNvPr id="39" name="Connettore diritto 38">
            <a:extLst>
              <a:ext uri="{FF2B5EF4-FFF2-40B4-BE49-F238E27FC236}">
                <a16:creationId xmlns:a16="http://schemas.microsoft.com/office/drawing/2014/main" id="{C70475B8-1C11-479C-AA48-1F91D4985B45}"/>
              </a:ext>
            </a:extLst>
          </p:cNvPr>
          <p:cNvCxnSpPr>
            <a:cxnSpLocks/>
          </p:cNvCxnSpPr>
          <p:nvPr/>
        </p:nvCxnSpPr>
        <p:spPr>
          <a:xfrm>
            <a:off x="6096000" y="1193273"/>
            <a:ext cx="0" cy="408000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49" name="Gruppo 48">
            <a:extLst>
              <a:ext uri="{FF2B5EF4-FFF2-40B4-BE49-F238E27FC236}">
                <a16:creationId xmlns:a16="http://schemas.microsoft.com/office/drawing/2014/main" id="{AFBFEB04-7555-47AF-94C7-D437DABD0AE5}"/>
              </a:ext>
            </a:extLst>
          </p:cNvPr>
          <p:cNvGrpSpPr/>
          <p:nvPr/>
        </p:nvGrpSpPr>
        <p:grpSpPr>
          <a:xfrm>
            <a:off x="7355463" y="3784301"/>
            <a:ext cx="1198963" cy="1279791"/>
            <a:chOff x="6456241" y="2905639"/>
            <a:chExt cx="899222" cy="959843"/>
          </a:xfrm>
        </p:grpSpPr>
        <p:pic>
          <p:nvPicPr>
            <p:cNvPr id="50" name="Picture 2">
              <a:extLst>
                <a:ext uri="{FF2B5EF4-FFF2-40B4-BE49-F238E27FC236}">
                  <a16:creationId xmlns:a16="http://schemas.microsoft.com/office/drawing/2014/main" id="{73097F0E-9451-4810-B71C-0944D78A1A3D}"/>
                </a:ext>
              </a:extLst>
            </p:cNvPr>
            <p:cNvPicPr>
              <a:picLocks noChangeAspect="1" noChangeArrowheads="1"/>
            </p:cNvPicPr>
            <p:nvPr/>
          </p:nvPicPr>
          <p:blipFill>
            <a:blip r:embed="rId7"/>
            <a:stretch>
              <a:fillRect/>
            </a:stretch>
          </p:blipFill>
          <p:spPr bwMode="auto">
            <a:xfrm rot="682871">
              <a:off x="6456241" y="2905639"/>
              <a:ext cx="899222" cy="9598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s://encrypted-tbn0.gstatic.com/images?q=tbn:ANd9GcQX2YA2254KaYLcCqJ7DjqGngrroA2n9rG9g3XU5FEXEIdsHTJg">
              <a:extLst>
                <a:ext uri="{FF2B5EF4-FFF2-40B4-BE49-F238E27FC236}">
                  <a16:creationId xmlns:a16="http://schemas.microsoft.com/office/drawing/2014/main" id="{3E675D88-26C7-4C46-BFB2-22B415E6991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012" b="47001"/>
            <a:stretch/>
          </p:blipFill>
          <p:spPr bwMode="auto">
            <a:xfrm rot="19789804">
              <a:off x="6826657" y="3269249"/>
              <a:ext cx="229922" cy="150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uppo 45">
            <a:extLst>
              <a:ext uri="{FF2B5EF4-FFF2-40B4-BE49-F238E27FC236}">
                <a16:creationId xmlns:a16="http://schemas.microsoft.com/office/drawing/2014/main" id="{36064672-AB43-4E2E-9738-4CDD5ECA215C}"/>
              </a:ext>
            </a:extLst>
          </p:cNvPr>
          <p:cNvGrpSpPr/>
          <p:nvPr/>
        </p:nvGrpSpPr>
        <p:grpSpPr>
          <a:xfrm>
            <a:off x="7983588" y="3843394"/>
            <a:ext cx="1198963" cy="1279791"/>
            <a:chOff x="6456241" y="2905639"/>
            <a:chExt cx="899222" cy="959843"/>
          </a:xfrm>
        </p:grpSpPr>
        <p:pic>
          <p:nvPicPr>
            <p:cNvPr id="47" name="Picture 2">
              <a:extLst>
                <a:ext uri="{FF2B5EF4-FFF2-40B4-BE49-F238E27FC236}">
                  <a16:creationId xmlns:a16="http://schemas.microsoft.com/office/drawing/2014/main" id="{60F9209E-EB1F-4600-B503-C9637ED07F1D}"/>
                </a:ext>
              </a:extLst>
            </p:cNvPr>
            <p:cNvPicPr>
              <a:picLocks noChangeAspect="1" noChangeArrowheads="1"/>
            </p:cNvPicPr>
            <p:nvPr/>
          </p:nvPicPr>
          <p:blipFill>
            <a:blip r:embed="rId7"/>
            <a:stretch>
              <a:fillRect/>
            </a:stretch>
          </p:blipFill>
          <p:spPr bwMode="auto">
            <a:xfrm rot="682871">
              <a:off x="6456241" y="2905639"/>
              <a:ext cx="899222" cy="9598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https://encrypted-tbn0.gstatic.com/images?q=tbn:ANd9GcQX2YA2254KaYLcCqJ7DjqGngrroA2n9rG9g3XU5FEXEIdsHTJg">
              <a:extLst>
                <a:ext uri="{FF2B5EF4-FFF2-40B4-BE49-F238E27FC236}">
                  <a16:creationId xmlns:a16="http://schemas.microsoft.com/office/drawing/2014/main" id="{BBAA0370-41C4-4D59-B9A7-3B983E0DB4E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012" b="47001"/>
            <a:stretch/>
          </p:blipFill>
          <p:spPr bwMode="auto">
            <a:xfrm rot="19789804">
              <a:off x="6826657" y="3269249"/>
              <a:ext cx="229922" cy="1501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uppo 41">
            <a:extLst>
              <a:ext uri="{FF2B5EF4-FFF2-40B4-BE49-F238E27FC236}">
                <a16:creationId xmlns:a16="http://schemas.microsoft.com/office/drawing/2014/main" id="{F04C3009-A3A1-4D52-BF3D-846787985C2B}"/>
              </a:ext>
            </a:extLst>
          </p:cNvPr>
          <p:cNvGrpSpPr/>
          <p:nvPr/>
        </p:nvGrpSpPr>
        <p:grpSpPr>
          <a:xfrm>
            <a:off x="8614924" y="3843383"/>
            <a:ext cx="1198963" cy="1279791"/>
            <a:chOff x="6456241" y="2905639"/>
            <a:chExt cx="899222" cy="959843"/>
          </a:xfrm>
        </p:grpSpPr>
        <p:pic>
          <p:nvPicPr>
            <p:cNvPr id="43" name="Picture 2">
              <a:extLst>
                <a:ext uri="{FF2B5EF4-FFF2-40B4-BE49-F238E27FC236}">
                  <a16:creationId xmlns:a16="http://schemas.microsoft.com/office/drawing/2014/main" id="{79B193B9-7632-443C-9D61-0C837760628F}"/>
                </a:ext>
              </a:extLst>
            </p:cNvPr>
            <p:cNvPicPr>
              <a:picLocks noChangeAspect="1" noChangeArrowheads="1"/>
            </p:cNvPicPr>
            <p:nvPr/>
          </p:nvPicPr>
          <p:blipFill>
            <a:blip r:embed="rId7"/>
            <a:stretch>
              <a:fillRect/>
            </a:stretch>
          </p:blipFill>
          <p:spPr bwMode="auto">
            <a:xfrm rot="682871">
              <a:off x="6456241" y="2905639"/>
              <a:ext cx="899222" cy="95984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s://encrypted-tbn0.gstatic.com/images?q=tbn:ANd9GcQX2YA2254KaYLcCqJ7DjqGngrroA2n9rG9g3XU5FEXEIdsHTJg">
              <a:extLst>
                <a:ext uri="{FF2B5EF4-FFF2-40B4-BE49-F238E27FC236}">
                  <a16:creationId xmlns:a16="http://schemas.microsoft.com/office/drawing/2014/main" id="{E4A3CE28-9C07-459E-823A-3049011D97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012" b="47001"/>
            <a:stretch/>
          </p:blipFill>
          <p:spPr bwMode="auto">
            <a:xfrm rot="19789804">
              <a:off x="6826657" y="3269249"/>
              <a:ext cx="229922" cy="1501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0139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48">
                                            <p:txEl>
                                              <p:pRg st="0" end="0"/>
                                            </p:txEl>
                                          </p:spTgt>
                                        </p:tgtEl>
                                        <p:attrNameLst>
                                          <p:attrName>style.visibility</p:attrName>
                                        </p:attrNameLst>
                                      </p:cBhvr>
                                      <p:to>
                                        <p:strVal val="visible"/>
                                      </p:to>
                                    </p:set>
                                    <p:animEffect transition="in" filter="fade">
                                      <p:cBhvr>
                                        <p:cTn id="43" dur="500"/>
                                        <p:tgtEl>
                                          <p:spTgt spid="2048">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48">
                                            <p:txEl>
                                              <p:pRg st="1" end="1"/>
                                            </p:txEl>
                                          </p:spTgt>
                                        </p:tgtEl>
                                        <p:attrNameLst>
                                          <p:attrName>style.visibility</p:attrName>
                                        </p:attrNameLst>
                                      </p:cBhvr>
                                      <p:to>
                                        <p:strVal val="visible"/>
                                      </p:to>
                                    </p:set>
                                    <p:animEffect transition="in" filter="fade">
                                      <p:cBhvr>
                                        <p:cTn id="46" dur="500"/>
                                        <p:tgtEl>
                                          <p:spTgt spid="2048">
                                            <p:txEl>
                                              <p:pRg st="1" end="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48">
                                            <p:txEl>
                                              <p:pRg st="2" end="2"/>
                                            </p:txEl>
                                          </p:spTgt>
                                        </p:tgtEl>
                                        <p:attrNameLst>
                                          <p:attrName>style.visibility</p:attrName>
                                        </p:attrNameLst>
                                      </p:cBhvr>
                                      <p:to>
                                        <p:strVal val="visible"/>
                                      </p:to>
                                    </p:set>
                                    <p:animEffect transition="in" filter="fade">
                                      <p:cBhvr>
                                        <p:cTn id="49" dur="500"/>
                                        <p:tgtEl>
                                          <p:spTgt spid="2048">
                                            <p:txEl>
                                              <p:pRg st="2" end="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48">
                                            <p:txEl>
                                              <p:pRg st="3" end="3"/>
                                            </p:txEl>
                                          </p:spTgt>
                                        </p:tgtEl>
                                        <p:attrNameLst>
                                          <p:attrName>style.visibility</p:attrName>
                                        </p:attrNameLst>
                                      </p:cBhvr>
                                      <p:to>
                                        <p:strVal val="visible"/>
                                      </p:to>
                                    </p:set>
                                    <p:animEffect transition="in" filter="fade">
                                      <p:cBhvr>
                                        <p:cTn id="52" dur="500"/>
                                        <p:tgtEl>
                                          <p:spTgt spid="2048">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build="p"/>
      <p:bldP spid="26" grpId="0" animBg="1"/>
      <p:bldP spid="27" grpId="0" animBg="1"/>
      <p:bldP spid="28" grpId="0" animBg="1"/>
      <p:bldP spid="29" grpId="0" animBg="1"/>
      <p:bldP spid="30" grpId="0" animBg="1"/>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Segnaposto contenuto 2047">
            <a:extLst>
              <a:ext uri="{FF2B5EF4-FFF2-40B4-BE49-F238E27FC236}">
                <a16:creationId xmlns:a16="http://schemas.microsoft.com/office/drawing/2014/main" id="{FC533400-C964-40FE-AF02-48E0CF67F162}"/>
              </a:ext>
            </a:extLst>
          </p:cNvPr>
          <p:cNvSpPr>
            <a:spLocks noGrp="1"/>
          </p:cNvSpPr>
          <p:nvPr>
            <p:ph sz="half" idx="2"/>
          </p:nvPr>
        </p:nvSpPr>
        <p:spPr>
          <a:xfrm>
            <a:off x="657627" y="1058684"/>
            <a:ext cx="5430983" cy="2860869"/>
          </a:xfrm>
        </p:spPr>
        <p:txBody>
          <a:bodyPr/>
          <a:lstStyle/>
          <a:p>
            <a:pPr marL="0" indent="0">
              <a:buNone/>
            </a:pPr>
            <a:r>
              <a:rPr lang="en-US" sz="3200" dirty="0"/>
              <a:t>Data Aggregation and Filter</a:t>
            </a:r>
          </a:p>
          <a:p>
            <a:pPr marL="960943" lvl="1" indent="-359824"/>
            <a:r>
              <a:rPr lang="en-US" sz="2400" dirty="0"/>
              <a:t>provides </a:t>
            </a:r>
            <a:r>
              <a:rPr lang="en-US" sz="2400" i="1" dirty="0">
                <a:solidFill>
                  <a:srgbClr val="7B1A00"/>
                </a:solidFill>
              </a:rPr>
              <a:t>rules</a:t>
            </a:r>
            <a:r>
              <a:rPr lang="en-US" sz="2400" dirty="0"/>
              <a:t> and </a:t>
            </a:r>
            <a:r>
              <a:rPr lang="en-US" sz="2400" i="1" dirty="0">
                <a:solidFill>
                  <a:srgbClr val="7B1A00"/>
                </a:solidFill>
              </a:rPr>
              <a:t>complex conditions</a:t>
            </a:r>
            <a:r>
              <a:rPr lang="en-US" sz="2400" dirty="0"/>
              <a:t> to filter out data</a:t>
            </a:r>
          </a:p>
          <a:p>
            <a:pPr marL="960943" lvl="1" indent="-359824"/>
            <a:r>
              <a:rPr lang="en-US" sz="2400" dirty="0"/>
              <a:t>provides </a:t>
            </a:r>
            <a:r>
              <a:rPr lang="en-US" sz="2400" i="1" dirty="0">
                <a:solidFill>
                  <a:srgbClr val="7B1A00"/>
                </a:solidFill>
              </a:rPr>
              <a:t>mapping techniques </a:t>
            </a:r>
            <a:r>
              <a:rPr lang="en-US" sz="2400" dirty="0"/>
              <a:t>to extract </a:t>
            </a:r>
            <a:r>
              <a:rPr lang="en-US" sz="2400" i="1" dirty="0">
                <a:solidFill>
                  <a:srgbClr val="7B1A00"/>
                </a:solidFill>
              </a:rPr>
              <a:t>models </a:t>
            </a:r>
            <a:r>
              <a:rPr lang="en-US" sz="2400" dirty="0"/>
              <a:t>from</a:t>
            </a:r>
            <a:r>
              <a:rPr lang="en-US" sz="2400" dirty="0">
                <a:solidFill>
                  <a:srgbClr val="7B1A00"/>
                </a:solidFill>
              </a:rPr>
              <a:t> </a:t>
            </a:r>
            <a:r>
              <a:rPr lang="en-US" sz="2400" i="1" dirty="0">
                <a:solidFill>
                  <a:srgbClr val="7B1A00"/>
                </a:solidFill>
              </a:rPr>
              <a:t>raw data </a:t>
            </a:r>
          </a:p>
          <a:p>
            <a:pPr marL="960943" lvl="1" indent="-359824"/>
            <a:r>
              <a:rPr lang="en-US" sz="2400" dirty="0"/>
              <a:t>device </a:t>
            </a:r>
            <a:r>
              <a:rPr lang="en-US" sz="2400" i="1" dirty="0">
                <a:solidFill>
                  <a:srgbClr val="7B1A00"/>
                </a:solidFill>
              </a:rPr>
              <a:t>data contextualization</a:t>
            </a:r>
          </a:p>
        </p:txBody>
      </p:sp>
      <p:pic>
        <p:nvPicPr>
          <p:cNvPr id="13" name="Elemento grafico 12" descr="Database">
            <a:extLst>
              <a:ext uri="{FF2B5EF4-FFF2-40B4-BE49-F238E27FC236}">
                <a16:creationId xmlns:a16="http://schemas.microsoft.com/office/drawing/2014/main" id="{31DDDCA5-7117-4B11-9940-8BB1CAF08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7262" y="5387605"/>
            <a:ext cx="1551709" cy="1232603"/>
          </a:xfrm>
          <a:prstGeom prst="rect">
            <a:avLst/>
          </a:prstGeom>
        </p:spPr>
      </p:pic>
      <p:pic>
        <p:nvPicPr>
          <p:cNvPr id="8" name="Picture 2" descr="https://static.thenounproject.com/png/40256-200.png">
            <a:extLst>
              <a:ext uri="{FF2B5EF4-FFF2-40B4-BE49-F238E27FC236}">
                <a16:creationId xmlns:a16="http://schemas.microsoft.com/office/drawing/2014/main" id="{0A2A8805-E679-4AE0-993F-6B5EFCE96EE2}"/>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96445" y="4986816"/>
            <a:ext cx="758619" cy="75861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a:extLst>
              <a:ext uri="{FF2B5EF4-FFF2-40B4-BE49-F238E27FC236}">
                <a16:creationId xmlns:a16="http://schemas.microsoft.com/office/drawing/2014/main" id="{5F12083D-2019-4068-B3E7-D717DC47B36C}"/>
              </a:ext>
            </a:extLst>
          </p:cNvPr>
          <p:cNvGrpSpPr/>
          <p:nvPr/>
        </p:nvGrpSpPr>
        <p:grpSpPr>
          <a:xfrm>
            <a:off x="2203058" y="3915246"/>
            <a:ext cx="2362676" cy="1071361"/>
            <a:chOff x="5828053" y="2936434"/>
            <a:chExt cx="1772007" cy="803521"/>
          </a:xfrm>
        </p:grpSpPr>
        <p:sp>
          <p:nvSpPr>
            <p:cNvPr id="27" name="Rettangolo con angoli arrotondati 26">
              <a:extLst>
                <a:ext uri="{FF2B5EF4-FFF2-40B4-BE49-F238E27FC236}">
                  <a16:creationId xmlns:a16="http://schemas.microsoft.com/office/drawing/2014/main" id="{CF688EB8-3168-4BDA-A43D-854349210144}"/>
                </a:ext>
              </a:extLst>
            </p:cNvPr>
            <p:cNvSpPr/>
            <p:nvPr/>
          </p:nvSpPr>
          <p:spPr>
            <a:xfrm>
              <a:off x="6348804"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ttangolo con angoli arrotondati 27">
              <a:extLst>
                <a:ext uri="{FF2B5EF4-FFF2-40B4-BE49-F238E27FC236}">
                  <a16:creationId xmlns:a16="http://schemas.microsoft.com/office/drawing/2014/main" id="{3345C8BE-B516-4D69-83A7-84D3B8BED745}"/>
                </a:ext>
              </a:extLst>
            </p:cNvPr>
            <p:cNvSpPr/>
            <p:nvPr/>
          </p:nvSpPr>
          <p:spPr>
            <a:xfrm>
              <a:off x="6478910"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ttangolo con angoli arrotondati 28">
              <a:extLst>
                <a:ext uri="{FF2B5EF4-FFF2-40B4-BE49-F238E27FC236}">
                  <a16:creationId xmlns:a16="http://schemas.microsoft.com/office/drawing/2014/main" id="{F9BC34BF-D718-4AD1-89B5-3C789A0A8832}"/>
                </a:ext>
              </a:extLst>
            </p:cNvPr>
            <p:cNvSpPr/>
            <p:nvPr/>
          </p:nvSpPr>
          <p:spPr>
            <a:xfrm>
              <a:off x="6610527"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0" name="Rettangolo con angoli arrotondati 29">
              <a:extLst>
                <a:ext uri="{FF2B5EF4-FFF2-40B4-BE49-F238E27FC236}">
                  <a16:creationId xmlns:a16="http://schemas.microsoft.com/office/drawing/2014/main" id="{6DB60654-529E-4959-A7B2-8E9851D47279}"/>
                </a:ext>
              </a:extLst>
            </p:cNvPr>
            <p:cNvSpPr/>
            <p:nvPr/>
          </p:nvSpPr>
          <p:spPr>
            <a:xfrm>
              <a:off x="6741788"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Rettangolo con angoli arrotondati 30">
              <a:extLst>
                <a:ext uri="{FF2B5EF4-FFF2-40B4-BE49-F238E27FC236}">
                  <a16:creationId xmlns:a16="http://schemas.microsoft.com/office/drawing/2014/main" id="{323B9479-73D7-40B8-ACDF-A8DB6331796B}"/>
                </a:ext>
              </a:extLst>
            </p:cNvPr>
            <p:cNvSpPr/>
            <p:nvPr/>
          </p:nvSpPr>
          <p:spPr>
            <a:xfrm>
              <a:off x="6871894"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Rettangolo con angoli arrotondati 31">
              <a:extLst>
                <a:ext uri="{FF2B5EF4-FFF2-40B4-BE49-F238E27FC236}">
                  <a16:creationId xmlns:a16="http://schemas.microsoft.com/office/drawing/2014/main" id="{871CF7A0-07B3-4B3C-ABAB-D0275BAD8C01}"/>
                </a:ext>
              </a:extLst>
            </p:cNvPr>
            <p:cNvSpPr/>
            <p:nvPr/>
          </p:nvSpPr>
          <p:spPr>
            <a:xfrm>
              <a:off x="7003511" y="36390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3" name="Rettangolo con angoli arrotondati 32">
              <a:extLst>
                <a:ext uri="{FF2B5EF4-FFF2-40B4-BE49-F238E27FC236}">
                  <a16:creationId xmlns:a16="http://schemas.microsoft.com/office/drawing/2014/main" id="{51D82604-1855-42D0-9249-B90B71D99F95}"/>
                </a:ext>
              </a:extLst>
            </p:cNvPr>
            <p:cNvSpPr/>
            <p:nvPr/>
          </p:nvSpPr>
          <p:spPr>
            <a:xfrm>
              <a:off x="6270223"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4" name="Rettangolo con angoli arrotondati 33">
              <a:extLst>
                <a:ext uri="{FF2B5EF4-FFF2-40B4-BE49-F238E27FC236}">
                  <a16:creationId xmlns:a16="http://schemas.microsoft.com/office/drawing/2014/main" id="{EC0FA581-AE80-4A95-A125-C770A126EC84}"/>
                </a:ext>
              </a:extLst>
            </p:cNvPr>
            <p:cNvSpPr/>
            <p:nvPr/>
          </p:nvSpPr>
          <p:spPr>
            <a:xfrm>
              <a:off x="6400329"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ttangolo con angoli arrotondati 34">
              <a:extLst>
                <a:ext uri="{FF2B5EF4-FFF2-40B4-BE49-F238E27FC236}">
                  <a16:creationId xmlns:a16="http://schemas.microsoft.com/office/drawing/2014/main" id="{92DA5FD6-60D5-4050-A004-DC12FE5C99F0}"/>
                </a:ext>
              </a:extLst>
            </p:cNvPr>
            <p:cNvSpPr/>
            <p:nvPr/>
          </p:nvSpPr>
          <p:spPr>
            <a:xfrm>
              <a:off x="6531946"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Rettangolo con angoli arrotondati 35">
              <a:extLst>
                <a:ext uri="{FF2B5EF4-FFF2-40B4-BE49-F238E27FC236}">
                  <a16:creationId xmlns:a16="http://schemas.microsoft.com/office/drawing/2014/main" id="{6E908EB6-9918-481C-94BC-9BF13A73BA2A}"/>
                </a:ext>
              </a:extLst>
            </p:cNvPr>
            <p:cNvSpPr/>
            <p:nvPr/>
          </p:nvSpPr>
          <p:spPr>
            <a:xfrm>
              <a:off x="6663207"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ttangolo con angoli arrotondati 36">
              <a:extLst>
                <a:ext uri="{FF2B5EF4-FFF2-40B4-BE49-F238E27FC236}">
                  <a16:creationId xmlns:a16="http://schemas.microsoft.com/office/drawing/2014/main" id="{D2A91546-0791-4BC4-97AA-860BC4D1BB48}"/>
                </a:ext>
              </a:extLst>
            </p:cNvPr>
            <p:cNvSpPr/>
            <p:nvPr/>
          </p:nvSpPr>
          <p:spPr>
            <a:xfrm>
              <a:off x="6793313"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ttangolo con angoli arrotondati 37">
              <a:extLst>
                <a:ext uri="{FF2B5EF4-FFF2-40B4-BE49-F238E27FC236}">
                  <a16:creationId xmlns:a16="http://schemas.microsoft.com/office/drawing/2014/main" id="{05078427-B1F2-4B88-A38F-E054447EE5F6}"/>
                </a:ext>
              </a:extLst>
            </p:cNvPr>
            <p:cNvSpPr/>
            <p:nvPr/>
          </p:nvSpPr>
          <p:spPr>
            <a:xfrm>
              <a:off x="6924930" y="354231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ttangolo con angoli arrotondati 39">
              <a:extLst>
                <a:ext uri="{FF2B5EF4-FFF2-40B4-BE49-F238E27FC236}">
                  <a16:creationId xmlns:a16="http://schemas.microsoft.com/office/drawing/2014/main" id="{DA5C7AFA-C122-4B84-BD32-455F97667C00}"/>
                </a:ext>
              </a:extLst>
            </p:cNvPr>
            <p:cNvSpPr/>
            <p:nvPr/>
          </p:nvSpPr>
          <p:spPr>
            <a:xfrm>
              <a:off x="7064711" y="353937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1" name="Rettangolo con angoli arrotondati 40">
              <a:extLst>
                <a:ext uri="{FF2B5EF4-FFF2-40B4-BE49-F238E27FC236}">
                  <a16:creationId xmlns:a16="http://schemas.microsoft.com/office/drawing/2014/main" id="{5FB178E9-49C8-4E62-9029-B67EF647B1A4}"/>
                </a:ext>
              </a:extLst>
            </p:cNvPr>
            <p:cNvSpPr/>
            <p:nvPr/>
          </p:nvSpPr>
          <p:spPr>
            <a:xfrm>
              <a:off x="6341364"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Rettangolo con angoli arrotondati 41">
              <a:extLst>
                <a:ext uri="{FF2B5EF4-FFF2-40B4-BE49-F238E27FC236}">
                  <a16:creationId xmlns:a16="http://schemas.microsoft.com/office/drawing/2014/main" id="{C6FF69F3-87C6-4C7D-A07B-F049A79F5EAF}"/>
                </a:ext>
              </a:extLst>
            </p:cNvPr>
            <p:cNvSpPr/>
            <p:nvPr/>
          </p:nvSpPr>
          <p:spPr>
            <a:xfrm>
              <a:off x="6471470"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Rettangolo con angoli arrotondati 42">
              <a:extLst>
                <a:ext uri="{FF2B5EF4-FFF2-40B4-BE49-F238E27FC236}">
                  <a16:creationId xmlns:a16="http://schemas.microsoft.com/office/drawing/2014/main" id="{BCE95B96-9D30-48C7-8CC4-63A7C10850C3}"/>
                </a:ext>
              </a:extLst>
            </p:cNvPr>
            <p:cNvSpPr/>
            <p:nvPr/>
          </p:nvSpPr>
          <p:spPr>
            <a:xfrm>
              <a:off x="6603087"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Rettangolo con angoli arrotondati 43">
              <a:extLst>
                <a:ext uri="{FF2B5EF4-FFF2-40B4-BE49-F238E27FC236}">
                  <a16:creationId xmlns:a16="http://schemas.microsoft.com/office/drawing/2014/main" id="{653A9DF9-E64B-4423-A4D7-4E6A532CD4F1}"/>
                </a:ext>
              </a:extLst>
            </p:cNvPr>
            <p:cNvSpPr/>
            <p:nvPr/>
          </p:nvSpPr>
          <p:spPr>
            <a:xfrm>
              <a:off x="6734348"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Rettangolo con angoli arrotondati 44">
              <a:extLst>
                <a:ext uri="{FF2B5EF4-FFF2-40B4-BE49-F238E27FC236}">
                  <a16:creationId xmlns:a16="http://schemas.microsoft.com/office/drawing/2014/main" id="{8FAC408E-34B4-403E-B411-FB83EC155BE6}"/>
                </a:ext>
              </a:extLst>
            </p:cNvPr>
            <p:cNvSpPr/>
            <p:nvPr/>
          </p:nvSpPr>
          <p:spPr>
            <a:xfrm>
              <a:off x="6864454"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Rettangolo con angoli arrotondati 45">
              <a:extLst>
                <a:ext uri="{FF2B5EF4-FFF2-40B4-BE49-F238E27FC236}">
                  <a16:creationId xmlns:a16="http://schemas.microsoft.com/office/drawing/2014/main" id="{EB82AE5F-787F-4882-BEA7-4A3039C785E5}"/>
                </a:ext>
              </a:extLst>
            </p:cNvPr>
            <p:cNvSpPr/>
            <p:nvPr/>
          </p:nvSpPr>
          <p:spPr>
            <a:xfrm>
              <a:off x="6996071"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Rettangolo con angoli arrotondati 46">
              <a:extLst>
                <a:ext uri="{FF2B5EF4-FFF2-40B4-BE49-F238E27FC236}">
                  <a16:creationId xmlns:a16="http://schemas.microsoft.com/office/drawing/2014/main" id="{EA4FE601-15E5-4F08-BFE1-4DAECF211A21}"/>
                </a:ext>
              </a:extLst>
            </p:cNvPr>
            <p:cNvSpPr/>
            <p:nvPr/>
          </p:nvSpPr>
          <p:spPr>
            <a:xfrm>
              <a:off x="6262783"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8" name="Rettangolo con angoli arrotondati 47">
              <a:extLst>
                <a:ext uri="{FF2B5EF4-FFF2-40B4-BE49-F238E27FC236}">
                  <a16:creationId xmlns:a16="http://schemas.microsoft.com/office/drawing/2014/main" id="{7A76F15D-E6D3-49E7-977B-456F7A42E0FD}"/>
                </a:ext>
              </a:extLst>
            </p:cNvPr>
            <p:cNvSpPr/>
            <p:nvPr/>
          </p:nvSpPr>
          <p:spPr>
            <a:xfrm>
              <a:off x="6392889"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Rettangolo con angoli arrotondati 48">
              <a:extLst>
                <a:ext uri="{FF2B5EF4-FFF2-40B4-BE49-F238E27FC236}">
                  <a16:creationId xmlns:a16="http://schemas.microsoft.com/office/drawing/2014/main" id="{7041F4E0-84F8-4B04-A5D2-315AA44833D2}"/>
                </a:ext>
              </a:extLst>
            </p:cNvPr>
            <p:cNvSpPr/>
            <p:nvPr/>
          </p:nvSpPr>
          <p:spPr>
            <a:xfrm>
              <a:off x="6524506"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0" name="Rettangolo con angoli arrotondati 49">
              <a:extLst>
                <a:ext uri="{FF2B5EF4-FFF2-40B4-BE49-F238E27FC236}">
                  <a16:creationId xmlns:a16="http://schemas.microsoft.com/office/drawing/2014/main" id="{CDCFD61F-BEE7-4C73-8B42-E0208CB7BCBA}"/>
                </a:ext>
              </a:extLst>
            </p:cNvPr>
            <p:cNvSpPr/>
            <p:nvPr/>
          </p:nvSpPr>
          <p:spPr>
            <a:xfrm>
              <a:off x="6655767"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1" name="Rettangolo con angoli arrotondati 50">
              <a:extLst>
                <a:ext uri="{FF2B5EF4-FFF2-40B4-BE49-F238E27FC236}">
                  <a16:creationId xmlns:a16="http://schemas.microsoft.com/office/drawing/2014/main" id="{FF041A84-585C-4A95-B1CE-CB86B4B6C1C4}"/>
                </a:ext>
              </a:extLst>
            </p:cNvPr>
            <p:cNvSpPr/>
            <p:nvPr/>
          </p:nvSpPr>
          <p:spPr>
            <a:xfrm>
              <a:off x="6785873"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2" name="Rettangolo con angoli arrotondati 51">
              <a:extLst>
                <a:ext uri="{FF2B5EF4-FFF2-40B4-BE49-F238E27FC236}">
                  <a16:creationId xmlns:a16="http://schemas.microsoft.com/office/drawing/2014/main" id="{1AB358C2-E48F-41EA-A739-F7884CE87AF3}"/>
                </a:ext>
              </a:extLst>
            </p:cNvPr>
            <p:cNvSpPr/>
            <p:nvPr/>
          </p:nvSpPr>
          <p:spPr>
            <a:xfrm>
              <a:off x="6917490"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3" name="Rettangolo con angoli arrotondati 52">
              <a:extLst>
                <a:ext uri="{FF2B5EF4-FFF2-40B4-BE49-F238E27FC236}">
                  <a16:creationId xmlns:a16="http://schemas.microsoft.com/office/drawing/2014/main" id="{B0128DE4-1908-4A65-8D8E-F7786F319B41}"/>
                </a:ext>
              </a:extLst>
            </p:cNvPr>
            <p:cNvSpPr/>
            <p:nvPr/>
          </p:nvSpPr>
          <p:spPr>
            <a:xfrm>
              <a:off x="7057271" y="3341025"/>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4" name="Rettangolo con angoli arrotondati 53">
              <a:extLst>
                <a:ext uri="{FF2B5EF4-FFF2-40B4-BE49-F238E27FC236}">
                  <a16:creationId xmlns:a16="http://schemas.microsoft.com/office/drawing/2014/main" id="{9EE7DBE7-51CF-4E89-9703-C30E634D1139}"/>
                </a:ext>
              </a:extLst>
            </p:cNvPr>
            <p:cNvSpPr/>
            <p:nvPr/>
          </p:nvSpPr>
          <p:spPr>
            <a:xfrm>
              <a:off x="6358745"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5" name="Rettangolo con angoli arrotondati 54">
              <a:extLst>
                <a:ext uri="{FF2B5EF4-FFF2-40B4-BE49-F238E27FC236}">
                  <a16:creationId xmlns:a16="http://schemas.microsoft.com/office/drawing/2014/main" id="{6B4CD760-3B31-4E64-A32D-04A96160196B}"/>
                </a:ext>
              </a:extLst>
            </p:cNvPr>
            <p:cNvSpPr/>
            <p:nvPr/>
          </p:nvSpPr>
          <p:spPr>
            <a:xfrm>
              <a:off x="6488851"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Rettangolo con angoli arrotondati 55">
              <a:extLst>
                <a:ext uri="{FF2B5EF4-FFF2-40B4-BE49-F238E27FC236}">
                  <a16:creationId xmlns:a16="http://schemas.microsoft.com/office/drawing/2014/main" id="{7C60F6FB-4258-4219-A516-21F6E6A93AE2}"/>
                </a:ext>
              </a:extLst>
            </p:cNvPr>
            <p:cNvSpPr/>
            <p:nvPr/>
          </p:nvSpPr>
          <p:spPr>
            <a:xfrm>
              <a:off x="6620468"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7" name="Rettangolo con angoli arrotondati 56">
              <a:extLst>
                <a:ext uri="{FF2B5EF4-FFF2-40B4-BE49-F238E27FC236}">
                  <a16:creationId xmlns:a16="http://schemas.microsoft.com/office/drawing/2014/main" id="{45DD719C-8824-424B-B797-4A0DBCF8ADA6}"/>
                </a:ext>
              </a:extLst>
            </p:cNvPr>
            <p:cNvSpPr/>
            <p:nvPr/>
          </p:nvSpPr>
          <p:spPr>
            <a:xfrm>
              <a:off x="6751729"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8" name="Rettangolo con angoli arrotondati 57">
              <a:extLst>
                <a:ext uri="{FF2B5EF4-FFF2-40B4-BE49-F238E27FC236}">
                  <a16:creationId xmlns:a16="http://schemas.microsoft.com/office/drawing/2014/main" id="{C4F3CFDB-751E-48D2-932F-A75B1F8EA9C6}"/>
                </a:ext>
              </a:extLst>
            </p:cNvPr>
            <p:cNvSpPr/>
            <p:nvPr/>
          </p:nvSpPr>
          <p:spPr>
            <a:xfrm>
              <a:off x="6881835"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9" name="Rettangolo con angoli arrotondati 58">
              <a:extLst>
                <a:ext uri="{FF2B5EF4-FFF2-40B4-BE49-F238E27FC236}">
                  <a16:creationId xmlns:a16="http://schemas.microsoft.com/office/drawing/2014/main" id="{54E066EF-764B-4F7B-889E-7E6C53B454A8}"/>
                </a:ext>
              </a:extLst>
            </p:cNvPr>
            <p:cNvSpPr/>
            <p:nvPr/>
          </p:nvSpPr>
          <p:spPr>
            <a:xfrm>
              <a:off x="7013452"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0" name="Rettangolo con angoli arrotondati 59">
              <a:extLst>
                <a:ext uri="{FF2B5EF4-FFF2-40B4-BE49-F238E27FC236}">
                  <a16:creationId xmlns:a16="http://schemas.microsoft.com/office/drawing/2014/main" id="{530B8485-FB6D-4A63-B66E-4A1914066FA8}"/>
                </a:ext>
              </a:extLst>
            </p:cNvPr>
            <p:cNvSpPr/>
            <p:nvPr/>
          </p:nvSpPr>
          <p:spPr>
            <a:xfrm>
              <a:off x="6280164"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1" name="Rettangolo con angoli arrotondati 60">
              <a:extLst>
                <a:ext uri="{FF2B5EF4-FFF2-40B4-BE49-F238E27FC236}">
                  <a16:creationId xmlns:a16="http://schemas.microsoft.com/office/drawing/2014/main" id="{63A7D375-6FBE-4906-8018-7BF4D1C67874}"/>
                </a:ext>
              </a:extLst>
            </p:cNvPr>
            <p:cNvSpPr/>
            <p:nvPr/>
          </p:nvSpPr>
          <p:spPr>
            <a:xfrm>
              <a:off x="6410270"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2" name="Rettangolo con angoli arrotondati 61">
              <a:extLst>
                <a:ext uri="{FF2B5EF4-FFF2-40B4-BE49-F238E27FC236}">
                  <a16:creationId xmlns:a16="http://schemas.microsoft.com/office/drawing/2014/main" id="{54A5F980-7D95-46BD-8414-A4807AECBBBC}"/>
                </a:ext>
              </a:extLst>
            </p:cNvPr>
            <p:cNvSpPr/>
            <p:nvPr/>
          </p:nvSpPr>
          <p:spPr>
            <a:xfrm>
              <a:off x="6541887"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3" name="Rettangolo con angoli arrotondati 62">
              <a:extLst>
                <a:ext uri="{FF2B5EF4-FFF2-40B4-BE49-F238E27FC236}">
                  <a16:creationId xmlns:a16="http://schemas.microsoft.com/office/drawing/2014/main" id="{F2EF2FB4-8260-43F5-9DCE-08F54ACFE7E1}"/>
                </a:ext>
              </a:extLst>
            </p:cNvPr>
            <p:cNvSpPr/>
            <p:nvPr/>
          </p:nvSpPr>
          <p:spPr>
            <a:xfrm>
              <a:off x="6673148"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4" name="Rettangolo con angoli arrotondati 63">
              <a:extLst>
                <a:ext uri="{FF2B5EF4-FFF2-40B4-BE49-F238E27FC236}">
                  <a16:creationId xmlns:a16="http://schemas.microsoft.com/office/drawing/2014/main" id="{3E7C0453-C7F4-4F9F-814E-62685B36430E}"/>
                </a:ext>
              </a:extLst>
            </p:cNvPr>
            <p:cNvSpPr/>
            <p:nvPr/>
          </p:nvSpPr>
          <p:spPr>
            <a:xfrm>
              <a:off x="6803254"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5" name="Rettangolo con angoli arrotondati 64">
              <a:extLst>
                <a:ext uri="{FF2B5EF4-FFF2-40B4-BE49-F238E27FC236}">
                  <a16:creationId xmlns:a16="http://schemas.microsoft.com/office/drawing/2014/main" id="{537DDB35-93A7-4276-A0CF-24AC7C165A35}"/>
                </a:ext>
              </a:extLst>
            </p:cNvPr>
            <p:cNvSpPr/>
            <p:nvPr/>
          </p:nvSpPr>
          <p:spPr>
            <a:xfrm>
              <a:off x="6934871"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6" name="Rettangolo con angoli arrotondati 65">
              <a:extLst>
                <a:ext uri="{FF2B5EF4-FFF2-40B4-BE49-F238E27FC236}">
                  <a16:creationId xmlns:a16="http://schemas.microsoft.com/office/drawing/2014/main" id="{F5612780-8DA8-49D3-8189-844E021D365B}"/>
                </a:ext>
              </a:extLst>
            </p:cNvPr>
            <p:cNvSpPr/>
            <p:nvPr/>
          </p:nvSpPr>
          <p:spPr>
            <a:xfrm>
              <a:off x="7074652" y="313714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7" name="Rettangolo con angoli arrotondati 66">
              <a:extLst>
                <a:ext uri="{FF2B5EF4-FFF2-40B4-BE49-F238E27FC236}">
                  <a16:creationId xmlns:a16="http://schemas.microsoft.com/office/drawing/2014/main" id="{BF005D9F-7BF4-4B50-AEE4-CFEDED7930A9}"/>
                </a:ext>
              </a:extLst>
            </p:cNvPr>
            <p:cNvSpPr/>
            <p:nvPr/>
          </p:nvSpPr>
          <p:spPr>
            <a:xfrm>
              <a:off x="6351305"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8" name="Rettangolo con angoli arrotondati 67">
              <a:extLst>
                <a:ext uri="{FF2B5EF4-FFF2-40B4-BE49-F238E27FC236}">
                  <a16:creationId xmlns:a16="http://schemas.microsoft.com/office/drawing/2014/main" id="{92FD6C53-5D29-45FB-9D6F-8A1E4681D8A6}"/>
                </a:ext>
              </a:extLst>
            </p:cNvPr>
            <p:cNvSpPr/>
            <p:nvPr/>
          </p:nvSpPr>
          <p:spPr>
            <a:xfrm>
              <a:off x="6481411"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9" name="Rettangolo con angoli arrotondati 68">
              <a:extLst>
                <a:ext uri="{FF2B5EF4-FFF2-40B4-BE49-F238E27FC236}">
                  <a16:creationId xmlns:a16="http://schemas.microsoft.com/office/drawing/2014/main" id="{1F4FC1CE-9E07-4603-B035-14D0E365B051}"/>
                </a:ext>
              </a:extLst>
            </p:cNvPr>
            <p:cNvSpPr/>
            <p:nvPr/>
          </p:nvSpPr>
          <p:spPr>
            <a:xfrm>
              <a:off x="6613028"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0" name="Rettangolo con angoli arrotondati 69">
              <a:extLst>
                <a:ext uri="{FF2B5EF4-FFF2-40B4-BE49-F238E27FC236}">
                  <a16:creationId xmlns:a16="http://schemas.microsoft.com/office/drawing/2014/main" id="{DAA1476F-85C5-4996-89E6-8A20FEC4928A}"/>
                </a:ext>
              </a:extLst>
            </p:cNvPr>
            <p:cNvSpPr/>
            <p:nvPr/>
          </p:nvSpPr>
          <p:spPr>
            <a:xfrm>
              <a:off x="6744289"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1" name="Rettangolo con angoli arrotondati 70">
              <a:extLst>
                <a:ext uri="{FF2B5EF4-FFF2-40B4-BE49-F238E27FC236}">
                  <a16:creationId xmlns:a16="http://schemas.microsoft.com/office/drawing/2014/main" id="{E0ECB428-119D-480E-A012-52C15B6E8E69}"/>
                </a:ext>
              </a:extLst>
            </p:cNvPr>
            <p:cNvSpPr/>
            <p:nvPr/>
          </p:nvSpPr>
          <p:spPr>
            <a:xfrm>
              <a:off x="6874395"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2" name="Rettangolo con angoli arrotondati 71">
              <a:extLst>
                <a:ext uri="{FF2B5EF4-FFF2-40B4-BE49-F238E27FC236}">
                  <a16:creationId xmlns:a16="http://schemas.microsoft.com/office/drawing/2014/main" id="{613BD8C4-C32F-4097-87BD-2F6C24144C4A}"/>
                </a:ext>
              </a:extLst>
            </p:cNvPr>
            <p:cNvSpPr/>
            <p:nvPr/>
          </p:nvSpPr>
          <p:spPr>
            <a:xfrm>
              <a:off x="7006012"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3" name="Rettangolo con angoli arrotondati 72">
              <a:extLst>
                <a:ext uri="{FF2B5EF4-FFF2-40B4-BE49-F238E27FC236}">
                  <a16:creationId xmlns:a16="http://schemas.microsoft.com/office/drawing/2014/main" id="{A727B0A7-5B48-4848-B4E6-225670B100A6}"/>
                </a:ext>
              </a:extLst>
            </p:cNvPr>
            <p:cNvSpPr/>
            <p:nvPr/>
          </p:nvSpPr>
          <p:spPr>
            <a:xfrm>
              <a:off x="6272724"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4" name="Rettangolo con angoli arrotondati 73">
              <a:extLst>
                <a:ext uri="{FF2B5EF4-FFF2-40B4-BE49-F238E27FC236}">
                  <a16:creationId xmlns:a16="http://schemas.microsoft.com/office/drawing/2014/main" id="{D9D121EC-1436-401E-83B4-97B12EE9F82C}"/>
                </a:ext>
              </a:extLst>
            </p:cNvPr>
            <p:cNvSpPr/>
            <p:nvPr/>
          </p:nvSpPr>
          <p:spPr>
            <a:xfrm>
              <a:off x="6402830"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5" name="Rettangolo con angoli arrotondati 74">
              <a:extLst>
                <a:ext uri="{FF2B5EF4-FFF2-40B4-BE49-F238E27FC236}">
                  <a16:creationId xmlns:a16="http://schemas.microsoft.com/office/drawing/2014/main" id="{A3A3BB7A-1ECD-4BA5-BB74-9989A1AA5FDC}"/>
                </a:ext>
              </a:extLst>
            </p:cNvPr>
            <p:cNvSpPr/>
            <p:nvPr/>
          </p:nvSpPr>
          <p:spPr>
            <a:xfrm>
              <a:off x="6534447"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6" name="Rettangolo con angoli arrotondati 75">
              <a:extLst>
                <a:ext uri="{FF2B5EF4-FFF2-40B4-BE49-F238E27FC236}">
                  <a16:creationId xmlns:a16="http://schemas.microsoft.com/office/drawing/2014/main" id="{E98A7479-A2FC-4CA2-B351-40F36B8116DC}"/>
                </a:ext>
              </a:extLst>
            </p:cNvPr>
            <p:cNvSpPr/>
            <p:nvPr/>
          </p:nvSpPr>
          <p:spPr>
            <a:xfrm>
              <a:off x="6665708"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7" name="Rettangolo con angoli arrotondati 76">
              <a:extLst>
                <a:ext uri="{FF2B5EF4-FFF2-40B4-BE49-F238E27FC236}">
                  <a16:creationId xmlns:a16="http://schemas.microsoft.com/office/drawing/2014/main" id="{71A218D1-64EF-4260-8E23-327968127EB5}"/>
                </a:ext>
              </a:extLst>
            </p:cNvPr>
            <p:cNvSpPr/>
            <p:nvPr/>
          </p:nvSpPr>
          <p:spPr>
            <a:xfrm>
              <a:off x="6795814"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8" name="Rettangolo con angoli arrotondati 77">
              <a:extLst>
                <a:ext uri="{FF2B5EF4-FFF2-40B4-BE49-F238E27FC236}">
                  <a16:creationId xmlns:a16="http://schemas.microsoft.com/office/drawing/2014/main" id="{D6701BBD-135C-4E0E-94BD-507B22D8EC28}"/>
                </a:ext>
              </a:extLst>
            </p:cNvPr>
            <p:cNvSpPr/>
            <p:nvPr/>
          </p:nvSpPr>
          <p:spPr>
            <a:xfrm>
              <a:off x="6927431"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9" name="Rettangolo con angoli arrotondati 78">
              <a:extLst>
                <a:ext uri="{FF2B5EF4-FFF2-40B4-BE49-F238E27FC236}">
                  <a16:creationId xmlns:a16="http://schemas.microsoft.com/office/drawing/2014/main" id="{0F7264F0-2ABB-493C-9369-CCD80F6559BC}"/>
                </a:ext>
              </a:extLst>
            </p:cNvPr>
            <p:cNvSpPr/>
            <p:nvPr/>
          </p:nvSpPr>
          <p:spPr>
            <a:xfrm>
              <a:off x="7067212" y="2938794"/>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4" name="Rettangolo con angoli arrotondati 83">
              <a:extLst>
                <a:ext uri="{FF2B5EF4-FFF2-40B4-BE49-F238E27FC236}">
                  <a16:creationId xmlns:a16="http://schemas.microsoft.com/office/drawing/2014/main" id="{36FA2485-2044-490A-A544-48F36C699279}"/>
                </a:ext>
              </a:extLst>
            </p:cNvPr>
            <p:cNvSpPr/>
            <p:nvPr/>
          </p:nvSpPr>
          <p:spPr>
            <a:xfrm>
              <a:off x="7136994"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6" name="Rettangolo con angoli arrotondati 85">
              <a:extLst>
                <a:ext uri="{FF2B5EF4-FFF2-40B4-BE49-F238E27FC236}">
                  <a16:creationId xmlns:a16="http://schemas.microsoft.com/office/drawing/2014/main" id="{39BCB960-BBF3-4B37-82E0-5FBB64745B87}"/>
                </a:ext>
              </a:extLst>
            </p:cNvPr>
            <p:cNvSpPr/>
            <p:nvPr/>
          </p:nvSpPr>
          <p:spPr>
            <a:xfrm>
              <a:off x="7190030"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8" name="Rettangolo con angoli arrotondati 87">
              <a:extLst>
                <a:ext uri="{FF2B5EF4-FFF2-40B4-BE49-F238E27FC236}">
                  <a16:creationId xmlns:a16="http://schemas.microsoft.com/office/drawing/2014/main" id="{42C51EBE-8BB4-4925-8F7C-3AC6FCAEB490}"/>
                </a:ext>
              </a:extLst>
            </p:cNvPr>
            <p:cNvSpPr/>
            <p:nvPr/>
          </p:nvSpPr>
          <p:spPr>
            <a:xfrm>
              <a:off x="7154375"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9" name="Rettangolo con angoli arrotondati 88">
              <a:extLst>
                <a:ext uri="{FF2B5EF4-FFF2-40B4-BE49-F238E27FC236}">
                  <a16:creationId xmlns:a16="http://schemas.microsoft.com/office/drawing/2014/main" id="{8C9EFDD8-DE39-4141-99DA-AE64A42BC6DE}"/>
                </a:ext>
              </a:extLst>
            </p:cNvPr>
            <p:cNvSpPr/>
            <p:nvPr/>
          </p:nvSpPr>
          <p:spPr>
            <a:xfrm>
              <a:off x="7285992"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0" name="Rettangolo con angoli arrotondati 89">
              <a:extLst>
                <a:ext uri="{FF2B5EF4-FFF2-40B4-BE49-F238E27FC236}">
                  <a16:creationId xmlns:a16="http://schemas.microsoft.com/office/drawing/2014/main" id="{65D280B7-1FAC-4C38-8092-5B3C78630863}"/>
                </a:ext>
              </a:extLst>
            </p:cNvPr>
            <p:cNvSpPr/>
            <p:nvPr/>
          </p:nvSpPr>
          <p:spPr>
            <a:xfrm>
              <a:off x="7207411"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1" name="Rettangolo con angoli arrotondati 90">
              <a:extLst>
                <a:ext uri="{FF2B5EF4-FFF2-40B4-BE49-F238E27FC236}">
                  <a16:creationId xmlns:a16="http://schemas.microsoft.com/office/drawing/2014/main" id="{B9EA7994-DB95-438D-A566-5E700D941686}"/>
                </a:ext>
              </a:extLst>
            </p:cNvPr>
            <p:cNvSpPr/>
            <p:nvPr/>
          </p:nvSpPr>
          <p:spPr>
            <a:xfrm>
              <a:off x="7347192" y="313714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2" name="Rettangolo con angoli arrotondati 91">
              <a:extLst>
                <a:ext uri="{FF2B5EF4-FFF2-40B4-BE49-F238E27FC236}">
                  <a16:creationId xmlns:a16="http://schemas.microsoft.com/office/drawing/2014/main" id="{D091DB43-BDE3-45F3-9694-8087A4262D9E}"/>
                </a:ext>
              </a:extLst>
            </p:cNvPr>
            <p:cNvSpPr/>
            <p:nvPr/>
          </p:nvSpPr>
          <p:spPr>
            <a:xfrm>
              <a:off x="7146935"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3" name="Rettangolo con angoli arrotondati 92">
              <a:extLst>
                <a:ext uri="{FF2B5EF4-FFF2-40B4-BE49-F238E27FC236}">
                  <a16:creationId xmlns:a16="http://schemas.microsoft.com/office/drawing/2014/main" id="{C4A4EC2C-38F2-434E-ADF4-5E00ECC1CCD3}"/>
                </a:ext>
              </a:extLst>
            </p:cNvPr>
            <p:cNvSpPr/>
            <p:nvPr/>
          </p:nvSpPr>
          <p:spPr>
            <a:xfrm>
              <a:off x="7278552"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4" name="Rettangolo con angoli arrotondati 93">
              <a:extLst>
                <a:ext uri="{FF2B5EF4-FFF2-40B4-BE49-F238E27FC236}">
                  <a16:creationId xmlns:a16="http://schemas.microsoft.com/office/drawing/2014/main" id="{131A86BA-6589-4335-8A95-9D4113296FB3}"/>
                </a:ext>
              </a:extLst>
            </p:cNvPr>
            <p:cNvSpPr/>
            <p:nvPr/>
          </p:nvSpPr>
          <p:spPr>
            <a:xfrm>
              <a:off x="7199971"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5" name="Rettangolo con angoli arrotondati 94">
              <a:extLst>
                <a:ext uri="{FF2B5EF4-FFF2-40B4-BE49-F238E27FC236}">
                  <a16:creationId xmlns:a16="http://schemas.microsoft.com/office/drawing/2014/main" id="{48EBD885-0503-487C-A292-FDBB1F3932A2}"/>
                </a:ext>
              </a:extLst>
            </p:cNvPr>
            <p:cNvSpPr/>
            <p:nvPr/>
          </p:nvSpPr>
          <p:spPr>
            <a:xfrm>
              <a:off x="7339752" y="2938794"/>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3" name="Rettangolo con angoli arrotondati 112">
              <a:extLst>
                <a:ext uri="{FF2B5EF4-FFF2-40B4-BE49-F238E27FC236}">
                  <a16:creationId xmlns:a16="http://schemas.microsoft.com/office/drawing/2014/main" id="{4002059D-C1E7-49FB-9131-72BE9BBCBFEE}"/>
                </a:ext>
              </a:extLst>
            </p:cNvPr>
            <p:cNvSpPr/>
            <p:nvPr/>
          </p:nvSpPr>
          <p:spPr>
            <a:xfrm>
              <a:off x="5940059"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4" name="Rettangolo con angoli arrotondati 113">
              <a:extLst>
                <a:ext uri="{FF2B5EF4-FFF2-40B4-BE49-F238E27FC236}">
                  <a16:creationId xmlns:a16="http://schemas.microsoft.com/office/drawing/2014/main" id="{AC2BD3F8-6E2E-40ED-ACFD-C29CFE7120FB}"/>
                </a:ext>
              </a:extLst>
            </p:cNvPr>
            <p:cNvSpPr/>
            <p:nvPr/>
          </p:nvSpPr>
          <p:spPr>
            <a:xfrm>
              <a:off x="6197485" y="34406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6" name="Rettangolo con angoli arrotondati 115">
              <a:extLst>
                <a:ext uri="{FF2B5EF4-FFF2-40B4-BE49-F238E27FC236}">
                  <a16:creationId xmlns:a16="http://schemas.microsoft.com/office/drawing/2014/main" id="{CD8E6CCE-B5C9-47A2-B065-35998B0F5723}"/>
                </a:ext>
              </a:extLst>
            </p:cNvPr>
            <p:cNvSpPr/>
            <p:nvPr/>
          </p:nvSpPr>
          <p:spPr>
            <a:xfrm>
              <a:off x="6118904" y="3343957"/>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8" name="Rettangolo con angoli arrotondati 117">
              <a:extLst>
                <a:ext uri="{FF2B5EF4-FFF2-40B4-BE49-F238E27FC236}">
                  <a16:creationId xmlns:a16="http://schemas.microsoft.com/office/drawing/2014/main" id="{3734FCD1-F144-4FC6-9D03-FCB945EDD591}"/>
                </a:ext>
              </a:extLst>
            </p:cNvPr>
            <p:cNvSpPr/>
            <p:nvPr/>
          </p:nvSpPr>
          <p:spPr>
            <a:xfrm>
              <a:off x="6084760"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9" name="Rettangolo con angoli arrotondati 118">
              <a:extLst>
                <a:ext uri="{FF2B5EF4-FFF2-40B4-BE49-F238E27FC236}">
                  <a16:creationId xmlns:a16="http://schemas.microsoft.com/office/drawing/2014/main" id="{BF907212-603C-410B-8934-0F877C630DE7}"/>
                </a:ext>
              </a:extLst>
            </p:cNvPr>
            <p:cNvSpPr/>
            <p:nvPr/>
          </p:nvSpPr>
          <p:spPr>
            <a:xfrm>
              <a:off x="6214866" y="32367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0" name="Rettangolo con angoli arrotondati 119">
              <a:extLst>
                <a:ext uri="{FF2B5EF4-FFF2-40B4-BE49-F238E27FC236}">
                  <a16:creationId xmlns:a16="http://schemas.microsoft.com/office/drawing/2014/main" id="{02BE0AC0-09AA-4E35-9B5C-C733F701DD9C}"/>
                </a:ext>
              </a:extLst>
            </p:cNvPr>
            <p:cNvSpPr/>
            <p:nvPr/>
          </p:nvSpPr>
          <p:spPr>
            <a:xfrm>
              <a:off x="6006179"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1" name="Rettangolo con angoli arrotondati 120">
              <a:extLst>
                <a:ext uri="{FF2B5EF4-FFF2-40B4-BE49-F238E27FC236}">
                  <a16:creationId xmlns:a16="http://schemas.microsoft.com/office/drawing/2014/main" id="{0DCBA5EA-620A-4A94-BECA-A00BDE4828C3}"/>
                </a:ext>
              </a:extLst>
            </p:cNvPr>
            <p:cNvSpPr/>
            <p:nvPr/>
          </p:nvSpPr>
          <p:spPr>
            <a:xfrm>
              <a:off x="6136285" y="3140080"/>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2" name="Rettangolo con angoli arrotondati 121">
              <a:extLst>
                <a:ext uri="{FF2B5EF4-FFF2-40B4-BE49-F238E27FC236}">
                  <a16:creationId xmlns:a16="http://schemas.microsoft.com/office/drawing/2014/main" id="{505CED08-DAFE-44DB-ACA0-FF651B700EBA}"/>
                </a:ext>
              </a:extLst>
            </p:cNvPr>
            <p:cNvSpPr/>
            <p:nvPr/>
          </p:nvSpPr>
          <p:spPr>
            <a:xfrm>
              <a:off x="6077320"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3" name="Rettangolo con angoli arrotondati 122">
              <a:extLst>
                <a:ext uri="{FF2B5EF4-FFF2-40B4-BE49-F238E27FC236}">
                  <a16:creationId xmlns:a16="http://schemas.microsoft.com/office/drawing/2014/main" id="{B3EAF28C-DD29-4084-A6D8-87BA734B6DEC}"/>
                </a:ext>
              </a:extLst>
            </p:cNvPr>
            <p:cNvSpPr/>
            <p:nvPr/>
          </p:nvSpPr>
          <p:spPr>
            <a:xfrm>
              <a:off x="6207426" y="30384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4" name="Rettangolo con angoli arrotondati 123">
              <a:extLst>
                <a:ext uri="{FF2B5EF4-FFF2-40B4-BE49-F238E27FC236}">
                  <a16:creationId xmlns:a16="http://schemas.microsoft.com/office/drawing/2014/main" id="{9845A603-1D66-49DB-B127-74193C6D8990}"/>
                </a:ext>
              </a:extLst>
            </p:cNvPr>
            <p:cNvSpPr/>
            <p:nvPr/>
          </p:nvSpPr>
          <p:spPr>
            <a:xfrm>
              <a:off x="5998739"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5" name="Rettangolo con angoli arrotondati 124">
              <a:extLst>
                <a:ext uri="{FF2B5EF4-FFF2-40B4-BE49-F238E27FC236}">
                  <a16:creationId xmlns:a16="http://schemas.microsoft.com/office/drawing/2014/main" id="{AA1D9175-D614-4807-8213-5A1DC2BB7BFB}"/>
                </a:ext>
              </a:extLst>
            </p:cNvPr>
            <p:cNvSpPr/>
            <p:nvPr/>
          </p:nvSpPr>
          <p:spPr>
            <a:xfrm>
              <a:off x="6128845" y="294172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6" name="Rettangolo con angoli arrotondati 125">
              <a:extLst>
                <a:ext uri="{FF2B5EF4-FFF2-40B4-BE49-F238E27FC236}">
                  <a16:creationId xmlns:a16="http://schemas.microsoft.com/office/drawing/2014/main" id="{71AB5009-37DF-4BE4-AB67-2DFBF63AE63C}"/>
                </a:ext>
              </a:extLst>
            </p:cNvPr>
            <p:cNvSpPr/>
            <p:nvPr/>
          </p:nvSpPr>
          <p:spPr>
            <a:xfrm>
              <a:off x="7421934" y="303621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7" name="Rettangolo con angoli arrotondati 126">
              <a:extLst>
                <a:ext uri="{FF2B5EF4-FFF2-40B4-BE49-F238E27FC236}">
                  <a16:creationId xmlns:a16="http://schemas.microsoft.com/office/drawing/2014/main" id="{AEB48E8F-B8A7-4E25-B89A-984D3355F1B1}"/>
                </a:ext>
              </a:extLst>
            </p:cNvPr>
            <p:cNvSpPr/>
            <p:nvPr/>
          </p:nvSpPr>
          <p:spPr>
            <a:xfrm>
              <a:off x="5871979" y="2939744"/>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8" name="Rettangolo con angoli arrotondati 127">
              <a:extLst>
                <a:ext uri="{FF2B5EF4-FFF2-40B4-BE49-F238E27FC236}">
                  <a16:creationId xmlns:a16="http://schemas.microsoft.com/office/drawing/2014/main" id="{BA2CCA69-F93E-45E4-A330-80AD7A096E8A}"/>
                </a:ext>
              </a:extLst>
            </p:cNvPr>
            <p:cNvSpPr/>
            <p:nvPr/>
          </p:nvSpPr>
          <p:spPr>
            <a:xfrm>
              <a:off x="7482663" y="2936434"/>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9" name="Rettangolo con angoli arrotondati 128">
              <a:extLst>
                <a:ext uri="{FF2B5EF4-FFF2-40B4-BE49-F238E27FC236}">
                  <a16:creationId xmlns:a16="http://schemas.microsoft.com/office/drawing/2014/main" id="{63171772-778F-4DBF-B042-9A392CE85145}"/>
                </a:ext>
              </a:extLst>
            </p:cNvPr>
            <p:cNvSpPr/>
            <p:nvPr/>
          </p:nvSpPr>
          <p:spPr>
            <a:xfrm>
              <a:off x="6415904"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0" name="Rettangolo con angoli arrotondati 129">
              <a:extLst>
                <a:ext uri="{FF2B5EF4-FFF2-40B4-BE49-F238E27FC236}">
                  <a16:creationId xmlns:a16="http://schemas.microsoft.com/office/drawing/2014/main" id="{2EC1AEA3-C51F-4B63-B324-46AB35076219}"/>
                </a:ext>
              </a:extLst>
            </p:cNvPr>
            <p:cNvSpPr/>
            <p:nvPr/>
          </p:nvSpPr>
          <p:spPr>
            <a:xfrm>
              <a:off x="6546010"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1" name="Rettangolo con angoli arrotondati 130">
              <a:extLst>
                <a:ext uri="{FF2B5EF4-FFF2-40B4-BE49-F238E27FC236}">
                  <a16:creationId xmlns:a16="http://schemas.microsoft.com/office/drawing/2014/main" id="{849E9D82-7B84-4896-B175-2BC26E4486AD}"/>
                </a:ext>
              </a:extLst>
            </p:cNvPr>
            <p:cNvSpPr/>
            <p:nvPr/>
          </p:nvSpPr>
          <p:spPr>
            <a:xfrm>
              <a:off x="6677627"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2" name="Rettangolo con angoli arrotondati 131">
              <a:extLst>
                <a:ext uri="{FF2B5EF4-FFF2-40B4-BE49-F238E27FC236}">
                  <a16:creationId xmlns:a16="http://schemas.microsoft.com/office/drawing/2014/main" id="{21691276-3168-43D1-8595-FEA840D60B65}"/>
                </a:ext>
              </a:extLst>
            </p:cNvPr>
            <p:cNvSpPr/>
            <p:nvPr/>
          </p:nvSpPr>
          <p:spPr>
            <a:xfrm>
              <a:off x="6808888"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3" name="Rettangolo con angoli arrotondati 132">
              <a:extLst>
                <a:ext uri="{FF2B5EF4-FFF2-40B4-BE49-F238E27FC236}">
                  <a16:creationId xmlns:a16="http://schemas.microsoft.com/office/drawing/2014/main" id="{2B0C5ED3-98AA-4B69-9AD2-D2FB77D3B80F}"/>
                </a:ext>
              </a:extLst>
            </p:cNvPr>
            <p:cNvSpPr/>
            <p:nvPr/>
          </p:nvSpPr>
          <p:spPr>
            <a:xfrm>
              <a:off x="6938994"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4" name="Rettangolo con angoli arrotondati 133">
              <a:extLst>
                <a:ext uri="{FF2B5EF4-FFF2-40B4-BE49-F238E27FC236}">
                  <a16:creationId xmlns:a16="http://schemas.microsoft.com/office/drawing/2014/main" id="{D52F6E36-DD08-466C-91AF-C489F5A8C7AD}"/>
                </a:ext>
              </a:extLst>
            </p:cNvPr>
            <p:cNvSpPr/>
            <p:nvPr/>
          </p:nvSpPr>
          <p:spPr>
            <a:xfrm>
              <a:off x="7070611" y="36685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5" name="Rettangolo con angoli arrotondati 134">
              <a:extLst>
                <a:ext uri="{FF2B5EF4-FFF2-40B4-BE49-F238E27FC236}">
                  <a16:creationId xmlns:a16="http://schemas.microsoft.com/office/drawing/2014/main" id="{CD4004A0-1D4A-408C-9AC1-7B50A01206C3}"/>
                </a:ext>
              </a:extLst>
            </p:cNvPr>
            <p:cNvSpPr/>
            <p:nvPr/>
          </p:nvSpPr>
          <p:spPr>
            <a:xfrm>
              <a:off x="6337323"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6" name="Rettangolo con angoli arrotondati 135">
              <a:extLst>
                <a:ext uri="{FF2B5EF4-FFF2-40B4-BE49-F238E27FC236}">
                  <a16:creationId xmlns:a16="http://schemas.microsoft.com/office/drawing/2014/main" id="{64209D26-01F7-45BE-8B3B-0854470EEA12}"/>
                </a:ext>
              </a:extLst>
            </p:cNvPr>
            <p:cNvSpPr/>
            <p:nvPr/>
          </p:nvSpPr>
          <p:spPr>
            <a:xfrm>
              <a:off x="6467429"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7" name="Rettangolo con angoli arrotondati 136">
              <a:extLst>
                <a:ext uri="{FF2B5EF4-FFF2-40B4-BE49-F238E27FC236}">
                  <a16:creationId xmlns:a16="http://schemas.microsoft.com/office/drawing/2014/main" id="{9FE949C1-256F-4EE4-AE8B-F30B47227306}"/>
                </a:ext>
              </a:extLst>
            </p:cNvPr>
            <p:cNvSpPr/>
            <p:nvPr/>
          </p:nvSpPr>
          <p:spPr>
            <a:xfrm>
              <a:off x="6599046"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8" name="Rettangolo con angoli arrotondati 137">
              <a:extLst>
                <a:ext uri="{FF2B5EF4-FFF2-40B4-BE49-F238E27FC236}">
                  <a16:creationId xmlns:a16="http://schemas.microsoft.com/office/drawing/2014/main" id="{DD2F568E-5EB9-4269-9A87-64F8DBFF4B1B}"/>
                </a:ext>
              </a:extLst>
            </p:cNvPr>
            <p:cNvSpPr/>
            <p:nvPr/>
          </p:nvSpPr>
          <p:spPr>
            <a:xfrm>
              <a:off x="6730307"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39" name="Rettangolo con angoli arrotondati 138">
              <a:extLst>
                <a:ext uri="{FF2B5EF4-FFF2-40B4-BE49-F238E27FC236}">
                  <a16:creationId xmlns:a16="http://schemas.microsoft.com/office/drawing/2014/main" id="{678CAA62-B851-4204-8D83-82C4C43CE705}"/>
                </a:ext>
              </a:extLst>
            </p:cNvPr>
            <p:cNvSpPr/>
            <p:nvPr/>
          </p:nvSpPr>
          <p:spPr>
            <a:xfrm>
              <a:off x="6860413"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0" name="Rettangolo con angoli arrotondati 139">
              <a:extLst>
                <a:ext uri="{FF2B5EF4-FFF2-40B4-BE49-F238E27FC236}">
                  <a16:creationId xmlns:a16="http://schemas.microsoft.com/office/drawing/2014/main" id="{68830BF3-D5DF-4161-B3E1-110E99738934}"/>
                </a:ext>
              </a:extLst>
            </p:cNvPr>
            <p:cNvSpPr/>
            <p:nvPr/>
          </p:nvSpPr>
          <p:spPr>
            <a:xfrm>
              <a:off x="6992030" y="357187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1" name="Rettangolo con angoli arrotondati 140">
              <a:extLst>
                <a:ext uri="{FF2B5EF4-FFF2-40B4-BE49-F238E27FC236}">
                  <a16:creationId xmlns:a16="http://schemas.microsoft.com/office/drawing/2014/main" id="{1DA65144-A1CE-427A-A4CE-6A86ABE710A4}"/>
                </a:ext>
              </a:extLst>
            </p:cNvPr>
            <p:cNvSpPr/>
            <p:nvPr/>
          </p:nvSpPr>
          <p:spPr>
            <a:xfrm>
              <a:off x="7131811" y="3568947"/>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2" name="Rettangolo con angoli arrotondati 141">
              <a:extLst>
                <a:ext uri="{FF2B5EF4-FFF2-40B4-BE49-F238E27FC236}">
                  <a16:creationId xmlns:a16="http://schemas.microsoft.com/office/drawing/2014/main" id="{16F8AE0B-9130-4E4F-9D90-342DA6578BCC}"/>
                </a:ext>
              </a:extLst>
            </p:cNvPr>
            <p:cNvSpPr/>
            <p:nvPr/>
          </p:nvSpPr>
          <p:spPr>
            <a:xfrm>
              <a:off x="6408464"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3" name="Rettangolo con angoli arrotondati 142">
              <a:extLst>
                <a:ext uri="{FF2B5EF4-FFF2-40B4-BE49-F238E27FC236}">
                  <a16:creationId xmlns:a16="http://schemas.microsoft.com/office/drawing/2014/main" id="{02CB09C6-F949-4358-B07A-8AA921313872}"/>
                </a:ext>
              </a:extLst>
            </p:cNvPr>
            <p:cNvSpPr/>
            <p:nvPr/>
          </p:nvSpPr>
          <p:spPr>
            <a:xfrm>
              <a:off x="6538570"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4" name="Rettangolo con angoli arrotondati 143">
              <a:extLst>
                <a:ext uri="{FF2B5EF4-FFF2-40B4-BE49-F238E27FC236}">
                  <a16:creationId xmlns:a16="http://schemas.microsoft.com/office/drawing/2014/main" id="{2F5554B4-E842-47B4-9C10-09C6F8A29B08}"/>
                </a:ext>
              </a:extLst>
            </p:cNvPr>
            <p:cNvSpPr/>
            <p:nvPr/>
          </p:nvSpPr>
          <p:spPr>
            <a:xfrm>
              <a:off x="6670187"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5" name="Rettangolo con angoli arrotondati 144">
              <a:extLst>
                <a:ext uri="{FF2B5EF4-FFF2-40B4-BE49-F238E27FC236}">
                  <a16:creationId xmlns:a16="http://schemas.microsoft.com/office/drawing/2014/main" id="{8586BB1B-3E88-4A17-9E78-B3B6B8EE20CA}"/>
                </a:ext>
              </a:extLst>
            </p:cNvPr>
            <p:cNvSpPr/>
            <p:nvPr/>
          </p:nvSpPr>
          <p:spPr>
            <a:xfrm>
              <a:off x="6801448"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6" name="Rettangolo con angoli arrotondati 145">
              <a:extLst>
                <a:ext uri="{FF2B5EF4-FFF2-40B4-BE49-F238E27FC236}">
                  <a16:creationId xmlns:a16="http://schemas.microsoft.com/office/drawing/2014/main" id="{C2B9840B-EC24-479F-A944-9F3F9602B13B}"/>
                </a:ext>
              </a:extLst>
            </p:cNvPr>
            <p:cNvSpPr/>
            <p:nvPr/>
          </p:nvSpPr>
          <p:spPr>
            <a:xfrm>
              <a:off x="6931554"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7" name="Rettangolo con angoli arrotondati 146">
              <a:extLst>
                <a:ext uri="{FF2B5EF4-FFF2-40B4-BE49-F238E27FC236}">
                  <a16:creationId xmlns:a16="http://schemas.microsoft.com/office/drawing/2014/main" id="{8668DBA3-1F0F-4BDD-9FEF-945AB9CECBC1}"/>
                </a:ext>
              </a:extLst>
            </p:cNvPr>
            <p:cNvSpPr/>
            <p:nvPr/>
          </p:nvSpPr>
          <p:spPr>
            <a:xfrm>
              <a:off x="7063171"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8" name="Rettangolo con angoli arrotondati 147">
              <a:extLst>
                <a:ext uri="{FF2B5EF4-FFF2-40B4-BE49-F238E27FC236}">
                  <a16:creationId xmlns:a16="http://schemas.microsoft.com/office/drawing/2014/main" id="{B39D3740-501F-4E22-A4D9-0DB722B230E8}"/>
                </a:ext>
              </a:extLst>
            </p:cNvPr>
            <p:cNvSpPr/>
            <p:nvPr/>
          </p:nvSpPr>
          <p:spPr>
            <a:xfrm>
              <a:off x="6329883"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49" name="Rettangolo con angoli arrotondati 148">
              <a:extLst>
                <a:ext uri="{FF2B5EF4-FFF2-40B4-BE49-F238E27FC236}">
                  <a16:creationId xmlns:a16="http://schemas.microsoft.com/office/drawing/2014/main" id="{0DE5A518-485E-4B06-B2C7-46C7C52EA38C}"/>
                </a:ext>
              </a:extLst>
            </p:cNvPr>
            <p:cNvSpPr/>
            <p:nvPr/>
          </p:nvSpPr>
          <p:spPr>
            <a:xfrm>
              <a:off x="6459989"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0" name="Rettangolo con angoli arrotondati 149">
              <a:extLst>
                <a:ext uri="{FF2B5EF4-FFF2-40B4-BE49-F238E27FC236}">
                  <a16:creationId xmlns:a16="http://schemas.microsoft.com/office/drawing/2014/main" id="{C31D0983-E568-4C01-80CA-496CB45DBEF1}"/>
                </a:ext>
              </a:extLst>
            </p:cNvPr>
            <p:cNvSpPr/>
            <p:nvPr/>
          </p:nvSpPr>
          <p:spPr>
            <a:xfrm>
              <a:off x="6591606"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1" name="Rettangolo con angoli arrotondati 150">
              <a:extLst>
                <a:ext uri="{FF2B5EF4-FFF2-40B4-BE49-F238E27FC236}">
                  <a16:creationId xmlns:a16="http://schemas.microsoft.com/office/drawing/2014/main" id="{DC67283F-F722-4E8E-BD60-234B1D6C3FA3}"/>
                </a:ext>
              </a:extLst>
            </p:cNvPr>
            <p:cNvSpPr/>
            <p:nvPr/>
          </p:nvSpPr>
          <p:spPr>
            <a:xfrm>
              <a:off x="6722867"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2" name="Rettangolo con angoli arrotondati 151">
              <a:extLst>
                <a:ext uri="{FF2B5EF4-FFF2-40B4-BE49-F238E27FC236}">
                  <a16:creationId xmlns:a16="http://schemas.microsoft.com/office/drawing/2014/main" id="{EC029E42-3517-4883-ACE9-D6D7DA666E24}"/>
                </a:ext>
              </a:extLst>
            </p:cNvPr>
            <p:cNvSpPr/>
            <p:nvPr/>
          </p:nvSpPr>
          <p:spPr>
            <a:xfrm>
              <a:off x="6852973"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3" name="Rettangolo con angoli arrotondati 152">
              <a:extLst>
                <a:ext uri="{FF2B5EF4-FFF2-40B4-BE49-F238E27FC236}">
                  <a16:creationId xmlns:a16="http://schemas.microsoft.com/office/drawing/2014/main" id="{C0A51076-DB3B-489A-8A77-E6D13021DA31}"/>
                </a:ext>
              </a:extLst>
            </p:cNvPr>
            <p:cNvSpPr/>
            <p:nvPr/>
          </p:nvSpPr>
          <p:spPr>
            <a:xfrm>
              <a:off x="6984590"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4" name="Rettangolo con angoli arrotondati 153">
              <a:extLst>
                <a:ext uri="{FF2B5EF4-FFF2-40B4-BE49-F238E27FC236}">
                  <a16:creationId xmlns:a16="http://schemas.microsoft.com/office/drawing/2014/main" id="{DD92A228-C053-46BA-B96F-051CAEF965FF}"/>
                </a:ext>
              </a:extLst>
            </p:cNvPr>
            <p:cNvSpPr/>
            <p:nvPr/>
          </p:nvSpPr>
          <p:spPr>
            <a:xfrm>
              <a:off x="7124371" y="3370593"/>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5" name="Rettangolo con angoli arrotondati 154">
              <a:extLst>
                <a:ext uri="{FF2B5EF4-FFF2-40B4-BE49-F238E27FC236}">
                  <a16:creationId xmlns:a16="http://schemas.microsoft.com/office/drawing/2014/main" id="{328C18D6-1C8A-48E0-BE63-EBB7287C3716}"/>
                </a:ext>
              </a:extLst>
            </p:cNvPr>
            <p:cNvSpPr/>
            <p:nvPr/>
          </p:nvSpPr>
          <p:spPr>
            <a:xfrm>
              <a:off x="6425845"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6" name="Rettangolo con angoli arrotondati 155">
              <a:extLst>
                <a:ext uri="{FF2B5EF4-FFF2-40B4-BE49-F238E27FC236}">
                  <a16:creationId xmlns:a16="http://schemas.microsoft.com/office/drawing/2014/main" id="{396C727A-2515-4834-87CE-50CF825B3641}"/>
                </a:ext>
              </a:extLst>
            </p:cNvPr>
            <p:cNvSpPr/>
            <p:nvPr/>
          </p:nvSpPr>
          <p:spPr>
            <a:xfrm>
              <a:off x="6555951"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7" name="Rettangolo con angoli arrotondati 156">
              <a:extLst>
                <a:ext uri="{FF2B5EF4-FFF2-40B4-BE49-F238E27FC236}">
                  <a16:creationId xmlns:a16="http://schemas.microsoft.com/office/drawing/2014/main" id="{13D07E79-1014-4E8C-8EA0-809DF8EDA9AA}"/>
                </a:ext>
              </a:extLst>
            </p:cNvPr>
            <p:cNvSpPr/>
            <p:nvPr/>
          </p:nvSpPr>
          <p:spPr>
            <a:xfrm>
              <a:off x="6687568"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8" name="Rettangolo con angoli arrotondati 157">
              <a:extLst>
                <a:ext uri="{FF2B5EF4-FFF2-40B4-BE49-F238E27FC236}">
                  <a16:creationId xmlns:a16="http://schemas.microsoft.com/office/drawing/2014/main" id="{FC768CFD-5342-4A8A-AFCE-82A445D55167}"/>
                </a:ext>
              </a:extLst>
            </p:cNvPr>
            <p:cNvSpPr/>
            <p:nvPr/>
          </p:nvSpPr>
          <p:spPr>
            <a:xfrm>
              <a:off x="6818829"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59" name="Rettangolo con angoli arrotondati 158">
              <a:extLst>
                <a:ext uri="{FF2B5EF4-FFF2-40B4-BE49-F238E27FC236}">
                  <a16:creationId xmlns:a16="http://schemas.microsoft.com/office/drawing/2014/main" id="{32AF3857-70E2-410D-B463-0513F97D81FB}"/>
                </a:ext>
              </a:extLst>
            </p:cNvPr>
            <p:cNvSpPr/>
            <p:nvPr/>
          </p:nvSpPr>
          <p:spPr>
            <a:xfrm>
              <a:off x="6948935"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0" name="Rettangolo con angoli arrotondati 159">
              <a:extLst>
                <a:ext uri="{FF2B5EF4-FFF2-40B4-BE49-F238E27FC236}">
                  <a16:creationId xmlns:a16="http://schemas.microsoft.com/office/drawing/2014/main" id="{E60A4821-36FF-4C28-A61C-64B2DE163C4E}"/>
                </a:ext>
              </a:extLst>
            </p:cNvPr>
            <p:cNvSpPr/>
            <p:nvPr/>
          </p:nvSpPr>
          <p:spPr>
            <a:xfrm>
              <a:off x="7080552"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1" name="Rettangolo con angoli arrotondati 160">
              <a:extLst>
                <a:ext uri="{FF2B5EF4-FFF2-40B4-BE49-F238E27FC236}">
                  <a16:creationId xmlns:a16="http://schemas.microsoft.com/office/drawing/2014/main" id="{782918EC-04CB-44C6-8215-9946BDF7052E}"/>
                </a:ext>
              </a:extLst>
            </p:cNvPr>
            <p:cNvSpPr/>
            <p:nvPr/>
          </p:nvSpPr>
          <p:spPr>
            <a:xfrm>
              <a:off x="6347264"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2" name="Rettangolo con angoli arrotondati 161">
              <a:extLst>
                <a:ext uri="{FF2B5EF4-FFF2-40B4-BE49-F238E27FC236}">
                  <a16:creationId xmlns:a16="http://schemas.microsoft.com/office/drawing/2014/main" id="{95F47EC5-6183-44B3-8F1B-3380BA176AFC}"/>
                </a:ext>
              </a:extLst>
            </p:cNvPr>
            <p:cNvSpPr/>
            <p:nvPr/>
          </p:nvSpPr>
          <p:spPr>
            <a:xfrm>
              <a:off x="6477370"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3" name="Rettangolo con angoli arrotondati 162">
              <a:extLst>
                <a:ext uri="{FF2B5EF4-FFF2-40B4-BE49-F238E27FC236}">
                  <a16:creationId xmlns:a16="http://schemas.microsoft.com/office/drawing/2014/main" id="{5868C57A-74CB-4AAC-B317-3DFB9CD09856}"/>
                </a:ext>
              </a:extLst>
            </p:cNvPr>
            <p:cNvSpPr/>
            <p:nvPr/>
          </p:nvSpPr>
          <p:spPr>
            <a:xfrm>
              <a:off x="6608987"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4" name="Rettangolo con angoli arrotondati 163">
              <a:extLst>
                <a:ext uri="{FF2B5EF4-FFF2-40B4-BE49-F238E27FC236}">
                  <a16:creationId xmlns:a16="http://schemas.microsoft.com/office/drawing/2014/main" id="{EDB0638C-8C44-49FD-A88B-0C4A9F2F0F3E}"/>
                </a:ext>
              </a:extLst>
            </p:cNvPr>
            <p:cNvSpPr/>
            <p:nvPr/>
          </p:nvSpPr>
          <p:spPr>
            <a:xfrm>
              <a:off x="6740248"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5" name="Rettangolo con angoli arrotondati 164">
              <a:extLst>
                <a:ext uri="{FF2B5EF4-FFF2-40B4-BE49-F238E27FC236}">
                  <a16:creationId xmlns:a16="http://schemas.microsoft.com/office/drawing/2014/main" id="{146C4CF9-1F93-45DB-A612-F22BE5C16486}"/>
                </a:ext>
              </a:extLst>
            </p:cNvPr>
            <p:cNvSpPr/>
            <p:nvPr/>
          </p:nvSpPr>
          <p:spPr>
            <a:xfrm>
              <a:off x="6870354"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6" name="Rettangolo con angoli arrotondati 165">
              <a:extLst>
                <a:ext uri="{FF2B5EF4-FFF2-40B4-BE49-F238E27FC236}">
                  <a16:creationId xmlns:a16="http://schemas.microsoft.com/office/drawing/2014/main" id="{D38BB253-857C-4E58-8254-7BB5FFA2D47C}"/>
                </a:ext>
              </a:extLst>
            </p:cNvPr>
            <p:cNvSpPr/>
            <p:nvPr/>
          </p:nvSpPr>
          <p:spPr>
            <a:xfrm>
              <a:off x="7001971"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7" name="Rettangolo con angoli arrotondati 166">
              <a:extLst>
                <a:ext uri="{FF2B5EF4-FFF2-40B4-BE49-F238E27FC236}">
                  <a16:creationId xmlns:a16="http://schemas.microsoft.com/office/drawing/2014/main" id="{2B330AB5-1FBE-42FC-98A3-D14658A7BA73}"/>
                </a:ext>
              </a:extLst>
            </p:cNvPr>
            <p:cNvSpPr/>
            <p:nvPr/>
          </p:nvSpPr>
          <p:spPr>
            <a:xfrm>
              <a:off x="7141752" y="3166716"/>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8" name="Rettangolo con angoli arrotondati 167">
              <a:extLst>
                <a:ext uri="{FF2B5EF4-FFF2-40B4-BE49-F238E27FC236}">
                  <a16:creationId xmlns:a16="http://schemas.microsoft.com/office/drawing/2014/main" id="{9B09F64B-B2E2-4E7D-918C-32FD23CE3F90}"/>
                </a:ext>
              </a:extLst>
            </p:cNvPr>
            <p:cNvSpPr/>
            <p:nvPr/>
          </p:nvSpPr>
          <p:spPr>
            <a:xfrm>
              <a:off x="6418405"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69" name="Rettangolo con angoli arrotondati 168">
              <a:extLst>
                <a:ext uri="{FF2B5EF4-FFF2-40B4-BE49-F238E27FC236}">
                  <a16:creationId xmlns:a16="http://schemas.microsoft.com/office/drawing/2014/main" id="{67E4850A-0151-4FA0-B910-6DD3991B1926}"/>
                </a:ext>
              </a:extLst>
            </p:cNvPr>
            <p:cNvSpPr/>
            <p:nvPr/>
          </p:nvSpPr>
          <p:spPr>
            <a:xfrm>
              <a:off x="6548511"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0" name="Rettangolo con angoli arrotondati 169">
              <a:extLst>
                <a:ext uri="{FF2B5EF4-FFF2-40B4-BE49-F238E27FC236}">
                  <a16:creationId xmlns:a16="http://schemas.microsoft.com/office/drawing/2014/main" id="{54D1689C-BDCA-4331-870A-566480C8DD76}"/>
                </a:ext>
              </a:extLst>
            </p:cNvPr>
            <p:cNvSpPr/>
            <p:nvPr/>
          </p:nvSpPr>
          <p:spPr>
            <a:xfrm>
              <a:off x="6680128"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1" name="Rettangolo con angoli arrotondati 170">
              <a:extLst>
                <a:ext uri="{FF2B5EF4-FFF2-40B4-BE49-F238E27FC236}">
                  <a16:creationId xmlns:a16="http://schemas.microsoft.com/office/drawing/2014/main" id="{D9D51BB7-2074-4E9B-BAA1-722402B04A41}"/>
                </a:ext>
              </a:extLst>
            </p:cNvPr>
            <p:cNvSpPr/>
            <p:nvPr/>
          </p:nvSpPr>
          <p:spPr>
            <a:xfrm>
              <a:off x="6811389"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2" name="Rettangolo con angoli arrotondati 171">
              <a:extLst>
                <a:ext uri="{FF2B5EF4-FFF2-40B4-BE49-F238E27FC236}">
                  <a16:creationId xmlns:a16="http://schemas.microsoft.com/office/drawing/2014/main" id="{F9FCAEE2-4266-4312-81CC-C6FAA81B824C}"/>
                </a:ext>
              </a:extLst>
            </p:cNvPr>
            <p:cNvSpPr/>
            <p:nvPr/>
          </p:nvSpPr>
          <p:spPr>
            <a:xfrm>
              <a:off x="6941495"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3" name="Rettangolo con angoli arrotondati 172">
              <a:extLst>
                <a:ext uri="{FF2B5EF4-FFF2-40B4-BE49-F238E27FC236}">
                  <a16:creationId xmlns:a16="http://schemas.microsoft.com/office/drawing/2014/main" id="{D99B315A-8D6E-4377-B30A-0899EB687126}"/>
                </a:ext>
              </a:extLst>
            </p:cNvPr>
            <p:cNvSpPr/>
            <p:nvPr/>
          </p:nvSpPr>
          <p:spPr>
            <a:xfrm>
              <a:off x="7073112"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4" name="Rettangolo con angoli arrotondati 173">
              <a:extLst>
                <a:ext uri="{FF2B5EF4-FFF2-40B4-BE49-F238E27FC236}">
                  <a16:creationId xmlns:a16="http://schemas.microsoft.com/office/drawing/2014/main" id="{C7014B33-CBC7-4643-AF9D-7EDE8B9A0EBA}"/>
                </a:ext>
              </a:extLst>
            </p:cNvPr>
            <p:cNvSpPr/>
            <p:nvPr/>
          </p:nvSpPr>
          <p:spPr>
            <a:xfrm>
              <a:off x="6339824"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5" name="Rettangolo con angoli arrotondati 174">
              <a:extLst>
                <a:ext uri="{FF2B5EF4-FFF2-40B4-BE49-F238E27FC236}">
                  <a16:creationId xmlns:a16="http://schemas.microsoft.com/office/drawing/2014/main" id="{C74791AA-D0A9-4FA7-BF74-708A642865D3}"/>
                </a:ext>
              </a:extLst>
            </p:cNvPr>
            <p:cNvSpPr/>
            <p:nvPr/>
          </p:nvSpPr>
          <p:spPr>
            <a:xfrm>
              <a:off x="6469930"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6" name="Rettangolo con angoli arrotondati 175">
              <a:extLst>
                <a:ext uri="{FF2B5EF4-FFF2-40B4-BE49-F238E27FC236}">
                  <a16:creationId xmlns:a16="http://schemas.microsoft.com/office/drawing/2014/main" id="{C21A7DE7-2320-44DA-8939-9B9E80639BE6}"/>
                </a:ext>
              </a:extLst>
            </p:cNvPr>
            <p:cNvSpPr/>
            <p:nvPr/>
          </p:nvSpPr>
          <p:spPr>
            <a:xfrm>
              <a:off x="6601547"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7" name="Rettangolo con angoli arrotondati 176">
              <a:extLst>
                <a:ext uri="{FF2B5EF4-FFF2-40B4-BE49-F238E27FC236}">
                  <a16:creationId xmlns:a16="http://schemas.microsoft.com/office/drawing/2014/main" id="{49E3B021-8CE8-443E-84B5-8BBD153EC71D}"/>
                </a:ext>
              </a:extLst>
            </p:cNvPr>
            <p:cNvSpPr/>
            <p:nvPr/>
          </p:nvSpPr>
          <p:spPr>
            <a:xfrm>
              <a:off x="6732808"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8" name="Rettangolo con angoli arrotondati 177">
              <a:extLst>
                <a:ext uri="{FF2B5EF4-FFF2-40B4-BE49-F238E27FC236}">
                  <a16:creationId xmlns:a16="http://schemas.microsoft.com/office/drawing/2014/main" id="{6E275F22-A59C-406F-A590-BF1C4CC4C80B}"/>
                </a:ext>
              </a:extLst>
            </p:cNvPr>
            <p:cNvSpPr/>
            <p:nvPr/>
          </p:nvSpPr>
          <p:spPr>
            <a:xfrm>
              <a:off x="6862914"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79" name="Rettangolo con angoli arrotondati 178">
              <a:extLst>
                <a:ext uri="{FF2B5EF4-FFF2-40B4-BE49-F238E27FC236}">
                  <a16:creationId xmlns:a16="http://schemas.microsoft.com/office/drawing/2014/main" id="{4B7451FB-89D0-4B32-9417-09F0743DFCDD}"/>
                </a:ext>
              </a:extLst>
            </p:cNvPr>
            <p:cNvSpPr/>
            <p:nvPr/>
          </p:nvSpPr>
          <p:spPr>
            <a:xfrm>
              <a:off x="6994531"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0" name="Rettangolo con angoli arrotondati 179">
              <a:extLst>
                <a:ext uri="{FF2B5EF4-FFF2-40B4-BE49-F238E27FC236}">
                  <a16:creationId xmlns:a16="http://schemas.microsoft.com/office/drawing/2014/main" id="{7925AB3A-CAFB-47AE-95DF-449FC4E0F7E1}"/>
                </a:ext>
              </a:extLst>
            </p:cNvPr>
            <p:cNvSpPr/>
            <p:nvPr/>
          </p:nvSpPr>
          <p:spPr>
            <a:xfrm>
              <a:off x="7134312" y="296836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1" name="Rettangolo con angoli arrotondati 180">
              <a:extLst>
                <a:ext uri="{FF2B5EF4-FFF2-40B4-BE49-F238E27FC236}">
                  <a16:creationId xmlns:a16="http://schemas.microsoft.com/office/drawing/2014/main" id="{95DF9EDA-1685-4382-824D-483348791D50}"/>
                </a:ext>
              </a:extLst>
            </p:cNvPr>
            <p:cNvSpPr/>
            <p:nvPr/>
          </p:nvSpPr>
          <p:spPr>
            <a:xfrm>
              <a:off x="7204094"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2" name="Rettangolo con angoli arrotondati 181">
              <a:extLst>
                <a:ext uri="{FF2B5EF4-FFF2-40B4-BE49-F238E27FC236}">
                  <a16:creationId xmlns:a16="http://schemas.microsoft.com/office/drawing/2014/main" id="{CE288E70-51B9-447E-8288-7446C6B35F96}"/>
                </a:ext>
              </a:extLst>
            </p:cNvPr>
            <p:cNvSpPr/>
            <p:nvPr/>
          </p:nvSpPr>
          <p:spPr>
            <a:xfrm>
              <a:off x="7257130"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3" name="Rettangolo con angoli arrotondati 182">
              <a:extLst>
                <a:ext uri="{FF2B5EF4-FFF2-40B4-BE49-F238E27FC236}">
                  <a16:creationId xmlns:a16="http://schemas.microsoft.com/office/drawing/2014/main" id="{E96A3D4D-940F-4A26-9563-CAA50767C4B0}"/>
                </a:ext>
              </a:extLst>
            </p:cNvPr>
            <p:cNvSpPr/>
            <p:nvPr/>
          </p:nvSpPr>
          <p:spPr>
            <a:xfrm>
              <a:off x="7221475"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4" name="Rettangolo con angoli arrotondati 183">
              <a:extLst>
                <a:ext uri="{FF2B5EF4-FFF2-40B4-BE49-F238E27FC236}">
                  <a16:creationId xmlns:a16="http://schemas.microsoft.com/office/drawing/2014/main" id="{0C71CA79-DE34-4A03-95AF-FBA02BA17DA3}"/>
                </a:ext>
              </a:extLst>
            </p:cNvPr>
            <p:cNvSpPr/>
            <p:nvPr/>
          </p:nvSpPr>
          <p:spPr>
            <a:xfrm>
              <a:off x="7353092"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5" name="Rettangolo con angoli arrotondati 184">
              <a:extLst>
                <a:ext uri="{FF2B5EF4-FFF2-40B4-BE49-F238E27FC236}">
                  <a16:creationId xmlns:a16="http://schemas.microsoft.com/office/drawing/2014/main" id="{49D67B5F-01BB-4B98-8176-C17111A257F0}"/>
                </a:ext>
              </a:extLst>
            </p:cNvPr>
            <p:cNvSpPr/>
            <p:nvPr/>
          </p:nvSpPr>
          <p:spPr>
            <a:xfrm>
              <a:off x="7274511"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6" name="Rettangolo con angoli arrotondati 185">
              <a:extLst>
                <a:ext uri="{FF2B5EF4-FFF2-40B4-BE49-F238E27FC236}">
                  <a16:creationId xmlns:a16="http://schemas.microsoft.com/office/drawing/2014/main" id="{CFB98449-61B8-4610-BE13-6B8753C387E5}"/>
                </a:ext>
              </a:extLst>
            </p:cNvPr>
            <p:cNvSpPr/>
            <p:nvPr/>
          </p:nvSpPr>
          <p:spPr>
            <a:xfrm>
              <a:off x="7414292" y="3166716"/>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7" name="Rettangolo con angoli arrotondati 186">
              <a:extLst>
                <a:ext uri="{FF2B5EF4-FFF2-40B4-BE49-F238E27FC236}">
                  <a16:creationId xmlns:a16="http://schemas.microsoft.com/office/drawing/2014/main" id="{BBB3BF4B-6A18-4BAA-9596-F83A55C511DB}"/>
                </a:ext>
              </a:extLst>
            </p:cNvPr>
            <p:cNvSpPr/>
            <p:nvPr/>
          </p:nvSpPr>
          <p:spPr>
            <a:xfrm>
              <a:off x="7214035"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8" name="Rettangolo con angoli arrotondati 187">
              <a:extLst>
                <a:ext uri="{FF2B5EF4-FFF2-40B4-BE49-F238E27FC236}">
                  <a16:creationId xmlns:a16="http://schemas.microsoft.com/office/drawing/2014/main" id="{08D44912-33E5-4ECA-AC80-3466F0650B41}"/>
                </a:ext>
              </a:extLst>
            </p:cNvPr>
            <p:cNvSpPr/>
            <p:nvPr/>
          </p:nvSpPr>
          <p:spPr>
            <a:xfrm>
              <a:off x="7345652"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89" name="Rettangolo con angoli arrotondati 188">
              <a:extLst>
                <a:ext uri="{FF2B5EF4-FFF2-40B4-BE49-F238E27FC236}">
                  <a16:creationId xmlns:a16="http://schemas.microsoft.com/office/drawing/2014/main" id="{5EEF0D2B-AFC0-44FE-9A94-D3EB7CD4E2E0}"/>
                </a:ext>
              </a:extLst>
            </p:cNvPr>
            <p:cNvSpPr/>
            <p:nvPr/>
          </p:nvSpPr>
          <p:spPr>
            <a:xfrm>
              <a:off x="7267071"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0" name="Rettangolo con angoli arrotondati 189">
              <a:extLst>
                <a:ext uri="{FF2B5EF4-FFF2-40B4-BE49-F238E27FC236}">
                  <a16:creationId xmlns:a16="http://schemas.microsoft.com/office/drawing/2014/main" id="{0A3D7E72-9420-4C43-824C-C02A7E70D83B}"/>
                </a:ext>
              </a:extLst>
            </p:cNvPr>
            <p:cNvSpPr/>
            <p:nvPr/>
          </p:nvSpPr>
          <p:spPr>
            <a:xfrm>
              <a:off x="7406852" y="296836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1" name="Rettangolo con angoli arrotondati 190">
              <a:extLst>
                <a:ext uri="{FF2B5EF4-FFF2-40B4-BE49-F238E27FC236}">
                  <a16:creationId xmlns:a16="http://schemas.microsoft.com/office/drawing/2014/main" id="{2FE0195B-EFE0-462A-968F-2DA48BFA17F6}"/>
                </a:ext>
              </a:extLst>
            </p:cNvPr>
            <p:cNvSpPr/>
            <p:nvPr/>
          </p:nvSpPr>
          <p:spPr>
            <a:xfrm>
              <a:off x="6007159"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2" name="Rettangolo con angoli arrotondati 191">
              <a:extLst>
                <a:ext uri="{FF2B5EF4-FFF2-40B4-BE49-F238E27FC236}">
                  <a16:creationId xmlns:a16="http://schemas.microsoft.com/office/drawing/2014/main" id="{A13BC58B-C882-4FB4-A1AE-8CDCB82ADC81}"/>
                </a:ext>
              </a:extLst>
            </p:cNvPr>
            <p:cNvSpPr/>
            <p:nvPr/>
          </p:nvSpPr>
          <p:spPr>
            <a:xfrm>
              <a:off x="6264585" y="34702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3" name="Rettangolo con angoli arrotondati 192">
              <a:extLst>
                <a:ext uri="{FF2B5EF4-FFF2-40B4-BE49-F238E27FC236}">
                  <a16:creationId xmlns:a16="http://schemas.microsoft.com/office/drawing/2014/main" id="{6B1C11C2-B8E7-45B9-9924-8EFE7E000199}"/>
                </a:ext>
              </a:extLst>
            </p:cNvPr>
            <p:cNvSpPr/>
            <p:nvPr/>
          </p:nvSpPr>
          <p:spPr>
            <a:xfrm>
              <a:off x="6186004" y="337352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4" name="Rettangolo con angoli arrotondati 193">
              <a:extLst>
                <a:ext uri="{FF2B5EF4-FFF2-40B4-BE49-F238E27FC236}">
                  <a16:creationId xmlns:a16="http://schemas.microsoft.com/office/drawing/2014/main" id="{0DA3F682-ECF4-4937-815A-C4CDDDF8425F}"/>
                </a:ext>
              </a:extLst>
            </p:cNvPr>
            <p:cNvSpPr/>
            <p:nvPr/>
          </p:nvSpPr>
          <p:spPr>
            <a:xfrm>
              <a:off x="6151860"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5" name="Rettangolo con angoli arrotondati 194">
              <a:extLst>
                <a:ext uri="{FF2B5EF4-FFF2-40B4-BE49-F238E27FC236}">
                  <a16:creationId xmlns:a16="http://schemas.microsoft.com/office/drawing/2014/main" id="{76A92E01-F817-438C-B58F-98FD47E5A504}"/>
                </a:ext>
              </a:extLst>
            </p:cNvPr>
            <p:cNvSpPr/>
            <p:nvPr/>
          </p:nvSpPr>
          <p:spPr>
            <a:xfrm>
              <a:off x="6281966" y="32663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6" name="Rettangolo con angoli arrotondati 195">
              <a:extLst>
                <a:ext uri="{FF2B5EF4-FFF2-40B4-BE49-F238E27FC236}">
                  <a16:creationId xmlns:a16="http://schemas.microsoft.com/office/drawing/2014/main" id="{05714F3E-43F2-4849-8ADF-F6606FC9346D}"/>
                </a:ext>
              </a:extLst>
            </p:cNvPr>
            <p:cNvSpPr/>
            <p:nvPr/>
          </p:nvSpPr>
          <p:spPr>
            <a:xfrm>
              <a:off x="6073279"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7" name="Rettangolo con angoli arrotondati 196">
              <a:extLst>
                <a:ext uri="{FF2B5EF4-FFF2-40B4-BE49-F238E27FC236}">
                  <a16:creationId xmlns:a16="http://schemas.microsoft.com/office/drawing/2014/main" id="{B0E199C0-A8FC-401D-882B-F76B95FA34A7}"/>
                </a:ext>
              </a:extLst>
            </p:cNvPr>
            <p:cNvSpPr/>
            <p:nvPr/>
          </p:nvSpPr>
          <p:spPr>
            <a:xfrm>
              <a:off x="6203385" y="316964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8" name="Rettangolo con angoli arrotondati 197">
              <a:extLst>
                <a:ext uri="{FF2B5EF4-FFF2-40B4-BE49-F238E27FC236}">
                  <a16:creationId xmlns:a16="http://schemas.microsoft.com/office/drawing/2014/main" id="{79C211A1-6A6F-4973-BEB5-9122A59D9EA2}"/>
                </a:ext>
              </a:extLst>
            </p:cNvPr>
            <p:cNvSpPr/>
            <p:nvPr/>
          </p:nvSpPr>
          <p:spPr>
            <a:xfrm>
              <a:off x="6144420"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199" name="Rettangolo con angoli arrotondati 198">
              <a:extLst>
                <a:ext uri="{FF2B5EF4-FFF2-40B4-BE49-F238E27FC236}">
                  <a16:creationId xmlns:a16="http://schemas.microsoft.com/office/drawing/2014/main" id="{7DC90DBF-C1D6-4115-8DFA-FA52FC7F0EF7}"/>
                </a:ext>
              </a:extLst>
            </p:cNvPr>
            <p:cNvSpPr/>
            <p:nvPr/>
          </p:nvSpPr>
          <p:spPr>
            <a:xfrm>
              <a:off x="6274526" y="30679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0" name="Rettangolo con angoli arrotondati 199">
              <a:extLst>
                <a:ext uri="{FF2B5EF4-FFF2-40B4-BE49-F238E27FC236}">
                  <a16:creationId xmlns:a16="http://schemas.microsoft.com/office/drawing/2014/main" id="{39B3D7AA-05E0-41A4-8F68-2B396B29EF4E}"/>
                </a:ext>
              </a:extLst>
            </p:cNvPr>
            <p:cNvSpPr/>
            <p:nvPr/>
          </p:nvSpPr>
          <p:spPr>
            <a:xfrm>
              <a:off x="6065839"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1" name="Rettangolo con angoli arrotondati 200">
              <a:extLst>
                <a:ext uri="{FF2B5EF4-FFF2-40B4-BE49-F238E27FC236}">
                  <a16:creationId xmlns:a16="http://schemas.microsoft.com/office/drawing/2014/main" id="{3DF5F8FC-D14E-4D46-A660-D3615DA5AD6E}"/>
                </a:ext>
              </a:extLst>
            </p:cNvPr>
            <p:cNvSpPr/>
            <p:nvPr/>
          </p:nvSpPr>
          <p:spPr>
            <a:xfrm>
              <a:off x="6195945" y="297129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2" name="Rettangolo con angoli arrotondati 201">
              <a:extLst>
                <a:ext uri="{FF2B5EF4-FFF2-40B4-BE49-F238E27FC236}">
                  <a16:creationId xmlns:a16="http://schemas.microsoft.com/office/drawing/2014/main" id="{72BD2E78-593C-42EF-9491-5DEA5423BC18}"/>
                </a:ext>
              </a:extLst>
            </p:cNvPr>
            <p:cNvSpPr/>
            <p:nvPr/>
          </p:nvSpPr>
          <p:spPr>
            <a:xfrm>
              <a:off x="7489034" y="3065787"/>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3" name="Rettangolo con angoli arrotondati 202">
              <a:extLst>
                <a:ext uri="{FF2B5EF4-FFF2-40B4-BE49-F238E27FC236}">
                  <a16:creationId xmlns:a16="http://schemas.microsoft.com/office/drawing/2014/main" id="{B9D04F6C-9F92-4FD6-8A6E-E7327EA9F621}"/>
                </a:ext>
              </a:extLst>
            </p:cNvPr>
            <p:cNvSpPr/>
            <p:nvPr/>
          </p:nvSpPr>
          <p:spPr>
            <a:xfrm>
              <a:off x="5939079" y="296931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4" name="Rettangolo con angoli arrotondati 203">
              <a:extLst>
                <a:ext uri="{FF2B5EF4-FFF2-40B4-BE49-F238E27FC236}">
                  <a16:creationId xmlns:a16="http://schemas.microsoft.com/office/drawing/2014/main" id="{54D7C608-4DC3-4306-95B0-DB378FADA93F}"/>
                </a:ext>
              </a:extLst>
            </p:cNvPr>
            <p:cNvSpPr/>
            <p:nvPr/>
          </p:nvSpPr>
          <p:spPr>
            <a:xfrm>
              <a:off x="7549763" y="296600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grpSp>
          <p:nvGrpSpPr>
            <p:cNvPr id="11" name="Gruppo 10">
              <a:extLst>
                <a:ext uri="{FF2B5EF4-FFF2-40B4-BE49-F238E27FC236}">
                  <a16:creationId xmlns:a16="http://schemas.microsoft.com/office/drawing/2014/main" id="{7653F731-8E95-4B8C-A2A7-F99302914EA3}"/>
                </a:ext>
              </a:extLst>
            </p:cNvPr>
            <p:cNvGrpSpPr/>
            <p:nvPr/>
          </p:nvGrpSpPr>
          <p:grpSpPr>
            <a:xfrm>
              <a:off x="5828053" y="2978004"/>
              <a:ext cx="1660981" cy="761951"/>
              <a:chOff x="6326905" y="3016042"/>
              <a:chExt cx="1660981" cy="761951"/>
            </a:xfrm>
          </p:grpSpPr>
          <p:sp>
            <p:nvSpPr>
              <p:cNvPr id="205" name="Rettangolo con angoli arrotondati 204">
                <a:extLst>
                  <a:ext uri="{FF2B5EF4-FFF2-40B4-BE49-F238E27FC236}">
                    <a16:creationId xmlns:a16="http://schemas.microsoft.com/office/drawing/2014/main" id="{C594CF62-6A4A-4BCE-A015-D251D2D6BB84}"/>
                  </a:ext>
                </a:extLst>
              </p:cNvPr>
              <p:cNvSpPr/>
              <p:nvPr/>
            </p:nvSpPr>
            <p:spPr>
              <a:xfrm>
                <a:off x="6803730"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6" name="Rettangolo con angoli arrotondati 205">
                <a:extLst>
                  <a:ext uri="{FF2B5EF4-FFF2-40B4-BE49-F238E27FC236}">
                    <a16:creationId xmlns:a16="http://schemas.microsoft.com/office/drawing/2014/main" id="{55A1706D-6968-48B6-A2B1-BDB0327815A3}"/>
                  </a:ext>
                </a:extLst>
              </p:cNvPr>
              <p:cNvSpPr/>
              <p:nvPr/>
            </p:nvSpPr>
            <p:spPr>
              <a:xfrm>
                <a:off x="6933836"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7" name="Rettangolo con angoli arrotondati 206">
                <a:extLst>
                  <a:ext uri="{FF2B5EF4-FFF2-40B4-BE49-F238E27FC236}">
                    <a16:creationId xmlns:a16="http://schemas.microsoft.com/office/drawing/2014/main" id="{7BC3D994-3634-4167-90E2-B6A685B87410}"/>
                  </a:ext>
                </a:extLst>
              </p:cNvPr>
              <p:cNvSpPr/>
              <p:nvPr/>
            </p:nvSpPr>
            <p:spPr>
              <a:xfrm>
                <a:off x="7065453"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8" name="Rettangolo con angoli arrotondati 207">
                <a:extLst>
                  <a:ext uri="{FF2B5EF4-FFF2-40B4-BE49-F238E27FC236}">
                    <a16:creationId xmlns:a16="http://schemas.microsoft.com/office/drawing/2014/main" id="{8F1E188D-40A3-495B-8191-060E65867B8A}"/>
                  </a:ext>
                </a:extLst>
              </p:cNvPr>
              <p:cNvSpPr/>
              <p:nvPr/>
            </p:nvSpPr>
            <p:spPr>
              <a:xfrm>
                <a:off x="7196714"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09" name="Rettangolo con angoli arrotondati 208">
                <a:extLst>
                  <a:ext uri="{FF2B5EF4-FFF2-40B4-BE49-F238E27FC236}">
                    <a16:creationId xmlns:a16="http://schemas.microsoft.com/office/drawing/2014/main" id="{9ACEEBE4-2541-4AFA-84F6-D0AE622725DA}"/>
                  </a:ext>
                </a:extLst>
              </p:cNvPr>
              <p:cNvSpPr/>
              <p:nvPr/>
            </p:nvSpPr>
            <p:spPr>
              <a:xfrm>
                <a:off x="7326820"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0" name="Rettangolo con angoli arrotondati 209">
                <a:extLst>
                  <a:ext uri="{FF2B5EF4-FFF2-40B4-BE49-F238E27FC236}">
                    <a16:creationId xmlns:a16="http://schemas.microsoft.com/office/drawing/2014/main" id="{B8FD1B4B-30C6-47C4-8585-3BEC3A7E520E}"/>
                  </a:ext>
                </a:extLst>
              </p:cNvPr>
              <p:cNvSpPr/>
              <p:nvPr/>
            </p:nvSpPr>
            <p:spPr>
              <a:xfrm>
                <a:off x="7458437" y="37186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1" name="Rettangolo con angoli arrotondati 210">
                <a:extLst>
                  <a:ext uri="{FF2B5EF4-FFF2-40B4-BE49-F238E27FC236}">
                    <a16:creationId xmlns:a16="http://schemas.microsoft.com/office/drawing/2014/main" id="{3DB7861A-BE7A-439A-A7D1-F545E5987B09}"/>
                  </a:ext>
                </a:extLst>
              </p:cNvPr>
              <p:cNvSpPr/>
              <p:nvPr/>
            </p:nvSpPr>
            <p:spPr>
              <a:xfrm>
                <a:off x="6725149"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2" name="Rettangolo con angoli arrotondati 211">
                <a:extLst>
                  <a:ext uri="{FF2B5EF4-FFF2-40B4-BE49-F238E27FC236}">
                    <a16:creationId xmlns:a16="http://schemas.microsoft.com/office/drawing/2014/main" id="{EF2552F8-744A-4A37-8B00-082ABA8A08F9}"/>
                  </a:ext>
                </a:extLst>
              </p:cNvPr>
              <p:cNvSpPr/>
              <p:nvPr/>
            </p:nvSpPr>
            <p:spPr>
              <a:xfrm>
                <a:off x="6855255"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3" name="Rettangolo con angoli arrotondati 212">
                <a:extLst>
                  <a:ext uri="{FF2B5EF4-FFF2-40B4-BE49-F238E27FC236}">
                    <a16:creationId xmlns:a16="http://schemas.microsoft.com/office/drawing/2014/main" id="{19BAF234-1CB4-4CE4-BF56-2DA623111824}"/>
                  </a:ext>
                </a:extLst>
              </p:cNvPr>
              <p:cNvSpPr/>
              <p:nvPr/>
            </p:nvSpPr>
            <p:spPr>
              <a:xfrm>
                <a:off x="6986872"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4" name="Rettangolo con angoli arrotondati 213">
                <a:extLst>
                  <a:ext uri="{FF2B5EF4-FFF2-40B4-BE49-F238E27FC236}">
                    <a16:creationId xmlns:a16="http://schemas.microsoft.com/office/drawing/2014/main" id="{155FB070-6366-4A42-9EF5-5497E3F42E35}"/>
                  </a:ext>
                </a:extLst>
              </p:cNvPr>
              <p:cNvSpPr/>
              <p:nvPr/>
            </p:nvSpPr>
            <p:spPr>
              <a:xfrm>
                <a:off x="7118133"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5" name="Rettangolo con angoli arrotondati 214">
                <a:extLst>
                  <a:ext uri="{FF2B5EF4-FFF2-40B4-BE49-F238E27FC236}">
                    <a16:creationId xmlns:a16="http://schemas.microsoft.com/office/drawing/2014/main" id="{724EB036-9163-433F-9D68-EB186C05583E}"/>
                  </a:ext>
                </a:extLst>
              </p:cNvPr>
              <p:cNvSpPr/>
              <p:nvPr/>
            </p:nvSpPr>
            <p:spPr>
              <a:xfrm>
                <a:off x="7248239"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6" name="Rettangolo con angoli arrotondati 215">
                <a:extLst>
                  <a:ext uri="{FF2B5EF4-FFF2-40B4-BE49-F238E27FC236}">
                    <a16:creationId xmlns:a16="http://schemas.microsoft.com/office/drawing/2014/main" id="{97EBC003-037D-49B5-975E-553C59520DF4}"/>
                  </a:ext>
                </a:extLst>
              </p:cNvPr>
              <p:cNvSpPr/>
              <p:nvPr/>
            </p:nvSpPr>
            <p:spPr>
              <a:xfrm>
                <a:off x="7379856" y="3621919"/>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7" name="Rettangolo con angoli arrotondati 216">
                <a:extLst>
                  <a:ext uri="{FF2B5EF4-FFF2-40B4-BE49-F238E27FC236}">
                    <a16:creationId xmlns:a16="http://schemas.microsoft.com/office/drawing/2014/main" id="{00D41698-C864-489A-AEFD-A9E486365567}"/>
                  </a:ext>
                </a:extLst>
              </p:cNvPr>
              <p:cNvSpPr/>
              <p:nvPr/>
            </p:nvSpPr>
            <p:spPr>
              <a:xfrm>
                <a:off x="7519637" y="3618987"/>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8" name="Rettangolo con angoli arrotondati 217">
                <a:extLst>
                  <a:ext uri="{FF2B5EF4-FFF2-40B4-BE49-F238E27FC236}">
                    <a16:creationId xmlns:a16="http://schemas.microsoft.com/office/drawing/2014/main" id="{7C901E51-BC48-4292-92B1-E57510399757}"/>
                  </a:ext>
                </a:extLst>
              </p:cNvPr>
              <p:cNvSpPr/>
              <p:nvPr/>
            </p:nvSpPr>
            <p:spPr>
              <a:xfrm>
                <a:off x="6796290"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19" name="Rettangolo con angoli arrotondati 218">
                <a:extLst>
                  <a:ext uri="{FF2B5EF4-FFF2-40B4-BE49-F238E27FC236}">
                    <a16:creationId xmlns:a16="http://schemas.microsoft.com/office/drawing/2014/main" id="{5499CAB9-A95D-4D7C-9348-92661682E975}"/>
                  </a:ext>
                </a:extLst>
              </p:cNvPr>
              <p:cNvSpPr/>
              <p:nvPr/>
            </p:nvSpPr>
            <p:spPr>
              <a:xfrm>
                <a:off x="6926396"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0" name="Rettangolo con angoli arrotondati 219">
                <a:extLst>
                  <a:ext uri="{FF2B5EF4-FFF2-40B4-BE49-F238E27FC236}">
                    <a16:creationId xmlns:a16="http://schemas.microsoft.com/office/drawing/2014/main" id="{40082F55-D57B-421E-9C31-798E4D6B3059}"/>
                  </a:ext>
                </a:extLst>
              </p:cNvPr>
              <p:cNvSpPr/>
              <p:nvPr/>
            </p:nvSpPr>
            <p:spPr>
              <a:xfrm>
                <a:off x="7058013"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1" name="Rettangolo con angoli arrotondati 220">
                <a:extLst>
                  <a:ext uri="{FF2B5EF4-FFF2-40B4-BE49-F238E27FC236}">
                    <a16:creationId xmlns:a16="http://schemas.microsoft.com/office/drawing/2014/main" id="{2BC67443-3394-44A7-BA4A-7329C269C2AA}"/>
                  </a:ext>
                </a:extLst>
              </p:cNvPr>
              <p:cNvSpPr/>
              <p:nvPr/>
            </p:nvSpPr>
            <p:spPr>
              <a:xfrm>
                <a:off x="7189274"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2" name="Rettangolo con angoli arrotondati 221">
                <a:extLst>
                  <a:ext uri="{FF2B5EF4-FFF2-40B4-BE49-F238E27FC236}">
                    <a16:creationId xmlns:a16="http://schemas.microsoft.com/office/drawing/2014/main" id="{E7A5EAC3-48F0-4065-A7B8-29F50A37563A}"/>
                  </a:ext>
                </a:extLst>
              </p:cNvPr>
              <p:cNvSpPr/>
              <p:nvPr/>
            </p:nvSpPr>
            <p:spPr>
              <a:xfrm>
                <a:off x="7319380"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3" name="Rettangolo con angoli arrotondati 222">
                <a:extLst>
                  <a:ext uri="{FF2B5EF4-FFF2-40B4-BE49-F238E27FC236}">
                    <a16:creationId xmlns:a16="http://schemas.microsoft.com/office/drawing/2014/main" id="{9DB01F40-4FD6-4678-B320-8DEDD5714A7C}"/>
                  </a:ext>
                </a:extLst>
              </p:cNvPr>
              <p:cNvSpPr/>
              <p:nvPr/>
            </p:nvSpPr>
            <p:spPr>
              <a:xfrm>
                <a:off x="7450997"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4" name="Rettangolo con angoli arrotondati 223">
                <a:extLst>
                  <a:ext uri="{FF2B5EF4-FFF2-40B4-BE49-F238E27FC236}">
                    <a16:creationId xmlns:a16="http://schemas.microsoft.com/office/drawing/2014/main" id="{183BE02B-5A4A-4F16-8B65-5C751E8028DA}"/>
                  </a:ext>
                </a:extLst>
              </p:cNvPr>
              <p:cNvSpPr/>
              <p:nvPr/>
            </p:nvSpPr>
            <p:spPr>
              <a:xfrm>
                <a:off x="6717709"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5" name="Rettangolo con angoli arrotondati 224">
                <a:extLst>
                  <a:ext uri="{FF2B5EF4-FFF2-40B4-BE49-F238E27FC236}">
                    <a16:creationId xmlns:a16="http://schemas.microsoft.com/office/drawing/2014/main" id="{AD3523AB-8556-44A3-937A-D898E904D76C}"/>
                  </a:ext>
                </a:extLst>
              </p:cNvPr>
              <p:cNvSpPr/>
              <p:nvPr/>
            </p:nvSpPr>
            <p:spPr>
              <a:xfrm>
                <a:off x="6847815"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6" name="Rettangolo con angoli arrotondati 225">
                <a:extLst>
                  <a:ext uri="{FF2B5EF4-FFF2-40B4-BE49-F238E27FC236}">
                    <a16:creationId xmlns:a16="http://schemas.microsoft.com/office/drawing/2014/main" id="{A54FB295-2F5A-4F6F-85E0-E92E1B34373E}"/>
                  </a:ext>
                </a:extLst>
              </p:cNvPr>
              <p:cNvSpPr/>
              <p:nvPr/>
            </p:nvSpPr>
            <p:spPr>
              <a:xfrm>
                <a:off x="6979432"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7" name="Rettangolo con angoli arrotondati 226">
                <a:extLst>
                  <a:ext uri="{FF2B5EF4-FFF2-40B4-BE49-F238E27FC236}">
                    <a16:creationId xmlns:a16="http://schemas.microsoft.com/office/drawing/2014/main" id="{EB3B6194-AB12-429A-A30B-DCE1400DA8F2}"/>
                  </a:ext>
                </a:extLst>
              </p:cNvPr>
              <p:cNvSpPr/>
              <p:nvPr/>
            </p:nvSpPr>
            <p:spPr>
              <a:xfrm>
                <a:off x="7110693"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8" name="Rettangolo con angoli arrotondati 227">
                <a:extLst>
                  <a:ext uri="{FF2B5EF4-FFF2-40B4-BE49-F238E27FC236}">
                    <a16:creationId xmlns:a16="http://schemas.microsoft.com/office/drawing/2014/main" id="{93CBE05D-1BC6-4FE1-81F8-1632B0AF13E2}"/>
                  </a:ext>
                </a:extLst>
              </p:cNvPr>
              <p:cNvSpPr/>
              <p:nvPr/>
            </p:nvSpPr>
            <p:spPr>
              <a:xfrm>
                <a:off x="7240799"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29" name="Rettangolo con angoli arrotondati 228">
                <a:extLst>
                  <a:ext uri="{FF2B5EF4-FFF2-40B4-BE49-F238E27FC236}">
                    <a16:creationId xmlns:a16="http://schemas.microsoft.com/office/drawing/2014/main" id="{3DC50EFA-69AC-4263-8294-D0E4A94247CD}"/>
                  </a:ext>
                </a:extLst>
              </p:cNvPr>
              <p:cNvSpPr/>
              <p:nvPr/>
            </p:nvSpPr>
            <p:spPr>
              <a:xfrm>
                <a:off x="7372416"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0" name="Rettangolo con angoli arrotondati 229">
                <a:extLst>
                  <a:ext uri="{FF2B5EF4-FFF2-40B4-BE49-F238E27FC236}">
                    <a16:creationId xmlns:a16="http://schemas.microsoft.com/office/drawing/2014/main" id="{17FF8E89-10A2-4A83-BB04-79685C7E25AA}"/>
                  </a:ext>
                </a:extLst>
              </p:cNvPr>
              <p:cNvSpPr/>
              <p:nvPr/>
            </p:nvSpPr>
            <p:spPr>
              <a:xfrm>
                <a:off x="7512197" y="3420633"/>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1" name="Rettangolo con angoli arrotondati 230">
                <a:extLst>
                  <a:ext uri="{FF2B5EF4-FFF2-40B4-BE49-F238E27FC236}">
                    <a16:creationId xmlns:a16="http://schemas.microsoft.com/office/drawing/2014/main" id="{8E73AA49-1156-4446-9CD3-92C822BE6BD7}"/>
                  </a:ext>
                </a:extLst>
              </p:cNvPr>
              <p:cNvSpPr/>
              <p:nvPr/>
            </p:nvSpPr>
            <p:spPr>
              <a:xfrm>
                <a:off x="6813671"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2" name="Rettangolo con angoli arrotondati 231">
                <a:extLst>
                  <a:ext uri="{FF2B5EF4-FFF2-40B4-BE49-F238E27FC236}">
                    <a16:creationId xmlns:a16="http://schemas.microsoft.com/office/drawing/2014/main" id="{4FB36BC4-E965-4932-99DC-EFD069A93FB3}"/>
                  </a:ext>
                </a:extLst>
              </p:cNvPr>
              <p:cNvSpPr/>
              <p:nvPr/>
            </p:nvSpPr>
            <p:spPr>
              <a:xfrm>
                <a:off x="6943777"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3" name="Rettangolo con angoli arrotondati 232">
                <a:extLst>
                  <a:ext uri="{FF2B5EF4-FFF2-40B4-BE49-F238E27FC236}">
                    <a16:creationId xmlns:a16="http://schemas.microsoft.com/office/drawing/2014/main" id="{EC0FA6FD-EBE5-4E61-9FFD-D5C7D7F930F6}"/>
                  </a:ext>
                </a:extLst>
              </p:cNvPr>
              <p:cNvSpPr/>
              <p:nvPr/>
            </p:nvSpPr>
            <p:spPr>
              <a:xfrm>
                <a:off x="7075394"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4" name="Rettangolo con angoli arrotondati 233">
                <a:extLst>
                  <a:ext uri="{FF2B5EF4-FFF2-40B4-BE49-F238E27FC236}">
                    <a16:creationId xmlns:a16="http://schemas.microsoft.com/office/drawing/2014/main" id="{E8DD5082-B95D-4C89-B2C1-26645D4A99A7}"/>
                  </a:ext>
                </a:extLst>
              </p:cNvPr>
              <p:cNvSpPr/>
              <p:nvPr/>
            </p:nvSpPr>
            <p:spPr>
              <a:xfrm>
                <a:off x="7206655"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5" name="Rettangolo con angoli arrotondati 234">
                <a:extLst>
                  <a:ext uri="{FF2B5EF4-FFF2-40B4-BE49-F238E27FC236}">
                    <a16:creationId xmlns:a16="http://schemas.microsoft.com/office/drawing/2014/main" id="{F0DB3A62-30E6-4D41-8C72-9299E68D0F7C}"/>
                  </a:ext>
                </a:extLst>
              </p:cNvPr>
              <p:cNvSpPr/>
              <p:nvPr/>
            </p:nvSpPr>
            <p:spPr>
              <a:xfrm>
                <a:off x="7336761"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6" name="Rettangolo con angoli arrotondati 235">
                <a:extLst>
                  <a:ext uri="{FF2B5EF4-FFF2-40B4-BE49-F238E27FC236}">
                    <a16:creationId xmlns:a16="http://schemas.microsoft.com/office/drawing/2014/main" id="{79E985AE-CE7E-45F3-952B-9F4C2F277D34}"/>
                  </a:ext>
                </a:extLst>
              </p:cNvPr>
              <p:cNvSpPr/>
              <p:nvPr/>
            </p:nvSpPr>
            <p:spPr>
              <a:xfrm>
                <a:off x="7468378"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7" name="Rettangolo con angoli arrotondati 236">
                <a:extLst>
                  <a:ext uri="{FF2B5EF4-FFF2-40B4-BE49-F238E27FC236}">
                    <a16:creationId xmlns:a16="http://schemas.microsoft.com/office/drawing/2014/main" id="{8CF98130-82A2-4EE5-B5D0-BA165CDA2EAB}"/>
                  </a:ext>
                </a:extLst>
              </p:cNvPr>
              <p:cNvSpPr/>
              <p:nvPr/>
            </p:nvSpPr>
            <p:spPr>
              <a:xfrm>
                <a:off x="6735090"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8" name="Rettangolo con angoli arrotondati 237">
                <a:extLst>
                  <a:ext uri="{FF2B5EF4-FFF2-40B4-BE49-F238E27FC236}">
                    <a16:creationId xmlns:a16="http://schemas.microsoft.com/office/drawing/2014/main" id="{D93B16BA-EB6B-4F4F-8248-32BD6CB929ED}"/>
                  </a:ext>
                </a:extLst>
              </p:cNvPr>
              <p:cNvSpPr/>
              <p:nvPr/>
            </p:nvSpPr>
            <p:spPr>
              <a:xfrm>
                <a:off x="6865196"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39" name="Rettangolo con angoli arrotondati 238">
                <a:extLst>
                  <a:ext uri="{FF2B5EF4-FFF2-40B4-BE49-F238E27FC236}">
                    <a16:creationId xmlns:a16="http://schemas.microsoft.com/office/drawing/2014/main" id="{54673A6E-BB0B-4FF0-AB77-3137B8019225}"/>
                  </a:ext>
                </a:extLst>
              </p:cNvPr>
              <p:cNvSpPr/>
              <p:nvPr/>
            </p:nvSpPr>
            <p:spPr>
              <a:xfrm>
                <a:off x="6996813"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0" name="Rettangolo con angoli arrotondati 239">
                <a:extLst>
                  <a:ext uri="{FF2B5EF4-FFF2-40B4-BE49-F238E27FC236}">
                    <a16:creationId xmlns:a16="http://schemas.microsoft.com/office/drawing/2014/main" id="{EBD15E2B-A14F-463D-B48B-7F7281A030FB}"/>
                  </a:ext>
                </a:extLst>
              </p:cNvPr>
              <p:cNvSpPr/>
              <p:nvPr/>
            </p:nvSpPr>
            <p:spPr>
              <a:xfrm>
                <a:off x="7128074"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1" name="Rettangolo con angoli arrotondati 240">
                <a:extLst>
                  <a:ext uri="{FF2B5EF4-FFF2-40B4-BE49-F238E27FC236}">
                    <a16:creationId xmlns:a16="http://schemas.microsoft.com/office/drawing/2014/main" id="{5126B611-605F-4AA5-8588-52BA73203528}"/>
                  </a:ext>
                </a:extLst>
              </p:cNvPr>
              <p:cNvSpPr/>
              <p:nvPr/>
            </p:nvSpPr>
            <p:spPr>
              <a:xfrm>
                <a:off x="7258180"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2" name="Rettangolo con angoli arrotondati 241">
                <a:extLst>
                  <a:ext uri="{FF2B5EF4-FFF2-40B4-BE49-F238E27FC236}">
                    <a16:creationId xmlns:a16="http://schemas.microsoft.com/office/drawing/2014/main" id="{700D1040-5146-4091-A520-BF68276F7AAA}"/>
                  </a:ext>
                </a:extLst>
              </p:cNvPr>
              <p:cNvSpPr/>
              <p:nvPr/>
            </p:nvSpPr>
            <p:spPr>
              <a:xfrm>
                <a:off x="7389797"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3" name="Rettangolo con angoli arrotondati 242">
                <a:extLst>
                  <a:ext uri="{FF2B5EF4-FFF2-40B4-BE49-F238E27FC236}">
                    <a16:creationId xmlns:a16="http://schemas.microsoft.com/office/drawing/2014/main" id="{15DE69E8-83E7-47D7-9394-9089C7A4F5C7}"/>
                  </a:ext>
                </a:extLst>
              </p:cNvPr>
              <p:cNvSpPr/>
              <p:nvPr/>
            </p:nvSpPr>
            <p:spPr>
              <a:xfrm>
                <a:off x="7529578" y="3216756"/>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4" name="Rettangolo con angoli arrotondati 243">
                <a:extLst>
                  <a:ext uri="{FF2B5EF4-FFF2-40B4-BE49-F238E27FC236}">
                    <a16:creationId xmlns:a16="http://schemas.microsoft.com/office/drawing/2014/main" id="{57E94B09-8980-4E86-B8DE-EFE17F1151F4}"/>
                  </a:ext>
                </a:extLst>
              </p:cNvPr>
              <p:cNvSpPr/>
              <p:nvPr/>
            </p:nvSpPr>
            <p:spPr>
              <a:xfrm>
                <a:off x="6806231"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5" name="Rettangolo con angoli arrotondati 244">
                <a:extLst>
                  <a:ext uri="{FF2B5EF4-FFF2-40B4-BE49-F238E27FC236}">
                    <a16:creationId xmlns:a16="http://schemas.microsoft.com/office/drawing/2014/main" id="{C1C47A14-5E0C-43F9-82AD-2A45F674C1FE}"/>
                  </a:ext>
                </a:extLst>
              </p:cNvPr>
              <p:cNvSpPr/>
              <p:nvPr/>
            </p:nvSpPr>
            <p:spPr>
              <a:xfrm>
                <a:off x="6936337"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6" name="Rettangolo con angoli arrotondati 245">
                <a:extLst>
                  <a:ext uri="{FF2B5EF4-FFF2-40B4-BE49-F238E27FC236}">
                    <a16:creationId xmlns:a16="http://schemas.microsoft.com/office/drawing/2014/main" id="{C840B0EF-FA56-46EB-8EFE-7819A261533C}"/>
                  </a:ext>
                </a:extLst>
              </p:cNvPr>
              <p:cNvSpPr/>
              <p:nvPr/>
            </p:nvSpPr>
            <p:spPr>
              <a:xfrm>
                <a:off x="7067954"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7" name="Rettangolo con angoli arrotondati 246">
                <a:extLst>
                  <a:ext uri="{FF2B5EF4-FFF2-40B4-BE49-F238E27FC236}">
                    <a16:creationId xmlns:a16="http://schemas.microsoft.com/office/drawing/2014/main" id="{2906C237-D0D2-45C3-9EDA-3C63976DED08}"/>
                  </a:ext>
                </a:extLst>
              </p:cNvPr>
              <p:cNvSpPr/>
              <p:nvPr/>
            </p:nvSpPr>
            <p:spPr>
              <a:xfrm>
                <a:off x="7199215"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8" name="Rettangolo con angoli arrotondati 247">
                <a:extLst>
                  <a:ext uri="{FF2B5EF4-FFF2-40B4-BE49-F238E27FC236}">
                    <a16:creationId xmlns:a16="http://schemas.microsoft.com/office/drawing/2014/main" id="{B26D6D20-F781-461D-848A-595A50FB1AF1}"/>
                  </a:ext>
                </a:extLst>
              </p:cNvPr>
              <p:cNvSpPr/>
              <p:nvPr/>
            </p:nvSpPr>
            <p:spPr>
              <a:xfrm>
                <a:off x="7329321"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49" name="Rettangolo con angoli arrotondati 248">
                <a:extLst>
                  <a:ext uri="{FF2B5EF4-FFF2-40B4-BE49-F238E27FC236}">
                    <a16:creationId xmlns:a16="http://schemas.microsoft.com/office/drawing/2014/main" id="{AF02A9A2-854C-498E-95E2-0D616E966248}"/>
                  </a:ext>
                </a:extLst>
              </p:cNvPr>
              <p:cNvSpPr/>
              <p:nvPr/>
            </p:nvSpPr>
            <p:spPr>
              <a:xfrm>
                <a:off x="7460938"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0" name="Rettangolo con angoli arrotondati 249">
                <a:extLst>
                  <a:ext uri="{FF2B5EF4-FFF2-40B4-BE49-F238E27FC236}">
                    <a16:creationId xmlns:a16="http://schemas.microsoft.com/office/drawing/2014/main" id="{6D4BE192-E648-478B-B884-F4F729F3AC03}"/>
                  </a:ext>
                </a:extLst>
              </p:cNvPr>
              <p:cNvSpPr/>
              <p:nvPr/>
            </p:nvSpPr>
            <p:spPr>
              <a:xfrm>
                <a:off x="6727650"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1" name="Rettangolo con angoli arrotondati 250">
                <a:extLst>
                  <a:ext uri="{FF2B5EF4-FFF2-40B4-BE49-F238E27FC236}">
                    <a16:creationId xmlns:a16="http://schemas.microsoft.com/office/drawing/2014/main" id="{DF6AC395-2E0C-403A-B11C-0FD01E93ED0E}"/>
                  </a:ext>
                </a:extLst>
              </p:cNvPr>
              <p:cNvSpPr/>
              <p:nvPr/>
            </p:nvSpPr>
            <p:spPr>
              <a:xfrm>
                <a:off x="6857756"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2" name="Rettangolo con angoli arrotondati 251">
                <a:extLst>
                  <a:ext uri="{FF2B5EF4-FFF2-40B4-BE49-F238E27FC236}">
                    <a16:creationId xmlns:a16="http://schemas.microsoft.com/office/drawing/2014/main" id="{8FE04183-1635-4C9F-9519-3C2651756CF9}"/>
                  </a:ext>
                </a:extLst>
              </p:cNvPr>
              <p:cNvSpPr/>
              <p:nvPr/>
            </p:nvSpPr>
            <p:spPr>
              <a:xfrm>
                <a:off x="6989373"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3" name="Rettangolo con angoli arrotondati 252">
                <a:extLst>
                  <a:ext uri="{FF2B5EF4-FFF2-40B4-BE49-F238E27FC236}">
                    <a16:creationId xmlns:a16="http://schemas.microsoft.com/office/drawing/2014/main" id="{730C65F8-C673-4B44-87F0-DA5DE51B392A}"/>
                  </a:ext>
                </a:extLst>
              </p:cNvPr>
              <p:cNvSpPr/>
              <p:nvPr/>
            </p:nvSpPr>
            <p:spPr>
              <a:xfrm>
                <a:off x="7120634"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4" name="Rettangolo con angoli arrotondati 253">
                <a:extLst>
                  <a:ext uri="{FF2B5EF4-FFF2-40B4-BE49-F238E27FC236}">
                    <a16:creationId xmlns:a16="http://schemas.microsoft.com/office/drawing/2014/main" id="{CC2DB5C6-4F8E-4C9F-AF6C-7F8520E96B57}"/>
                  </a:ext>
                </a:extLst>
              </p:cNvPr>
              <p:cNvSpPr/>
              <p:nvPr/>
            </p:nvSpPr>
            <p:spPr>
              <a:xfrm>
                <a:off x="7250740"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5" name="Rettangolo con angoli arrotondati 254">
                <a:extLst>
                  <a:ext uri="{FF2B5EF4-FFF2-40B4-BE49-F238E27FC236}">
                    <a16:creationId xmlns:a16="http://schemas.microsoft.com/office/drawing/2014/main" id="{80E75FCA-47BC-4B67-A5D2-A07AE31D344E}"/>
                  </a:ext>
                </a:extLst>
              </p:cNvPr>
              <p:cNvSpPr/>
              <p:nvPr/>
            </p:nvSpPr>
            <p:spPr>
              <a:xfrm>
                <a:off x="7382357"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6" name="Rettangolo con angoli arrotondati 255">
                <a:extLst>
                  <a:ext uri="{FF2B5EF4-FFF2-40B4-BE49-F238E27FC236}">
                    <a16:creationId xmlns:a16="http://schemas.microsoft.com/office/drawing/2014/main" id="{6931EEB4-57D2-4067-8CF3-FC838EEA103D}"/>
                  </a:ext>
                </a:extLst>
              </p:cNvPr>
              <p:cNvSpPr/>
              <p:nvPr/>
            </p:nvSpPr>
            <p:spPr>
              <a:xfrm>
                <a:off x="7522138" y="301840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7" name="Rettangolo con angoli arrotondati 256">
                <a:extLst>
                  <a:ext uri="{FF2B5EF4-FFF2-40B4-BE49-F238E27FC236}">
                    <a16:creationId xmlns:a16="http://schemas.microsoft.com/office/drawing/2014/main" id="{9C368BBC-167F-41D3-9E81-1BA8852DE2FA}"/>
                  </a:ext>
                </a:extLst>
              </p:cNvPr>
              <p:cNvSpPr/>
              <p:nvPr/>
            </p:nvSpPr>
            <p:spPr>
              <a:xfrm>
                <a:off x="7591920"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8" name="Rettangolo con angoli arrotondati 257">
                <a:extLst>
                  <a:ext uri="{FF2B5EF4-FFF2-40B4-BE49-F238E27FC236}">
                    <a16:creationId xmlns:a16="http://schemas.microsoft.com/office/drawing/2014/main" id="{EDAF9990-4584-40BE-B1C9-4298B0E80513}"/>
                  </a:ext>
                </a:extLst>
              </p:cNvPr>
              <p:cNvSpPr/>
              <p:nvPr/>
            </p:nvSpPr>
            <p:spPr>
              <a:xfrm>
                <a:off x="7644956"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59" name="Rettangolo con angoli arrotondati 258">
                <a:extLst>
                  <a:ext uri="{FF2B5EF4-FFF2-40B4-BE49-F238E27FC236}">
                    <a16:creationId xmlns:a16="http://schemas.microsoft.com/office/drawing/2014/main" id="{1B6E81A3-4206-4338-807A-E9B5D8B9FD05}"/>
                  </a:ext>
                </a:extLst>
              </p:cNvPr>
              <p:cNvSpPr/>
              <p:nvPr/>
            </p:nvSpPr>
            <p:spPr>
              <a:xfrm>
                <a:off x="7609301"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0" name="Rettangolo con angoli arrotondati 259">
                <a:extLst>
                  <a:ext uri="{FF2B5EF4-FFF2-40B4-BE49-F238E27FC236}">
                    <a16:creationId xmlns:a16="http://schemas.microsoft.com/office/drawing/2014/main" id="{C0C86CF6-93C8-487D-A04F-973A6CA69A3C}"/>
                  </a:ext>
                </a:extLst>
              </p:cNvPr>
              <p:cNvSpPr/>
              <p:nvPr/>
            </p:nvSpPr>
            <p:spPr>
              <a:xfrm>
                <a:off x="7740918"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1" name="Rettangolo con angoli arrotondati 260">
                <a:extLst>
                  <a:ext uri="{FF2B5EF4-FFF2-40B4-BE49-F238E27FC236}">
                    <a16:creationId xmlns:a16="http://schemas.microsoft.com/office/drawing/2014/main" id="{C01E0632-8BE3-4EB5-B3C3-EDE23193D9D4}"/>
                  </a:ext>
                </a:extLst>
              </p:cNvPr>
              <p:cNvSpPr/>
              <p:nvPr/>
            </p:nvSpPr>
            <p:spPr>
              <a:xfrm>
                <a:off x="7662337"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2" name="Rettangolo con angoli arrotondati 261">
                <a:extLst>
                  <a:ext uri="{FF2B5EF4-FFF2-40B4-BE49-F238E27FC236}">
                    <a16:creationId xmlns:a16="http://schemas.microsoft.com/office/drawing/2014/main" id="{E6F8F69C-B450-4875-A817-B7C713BF1A5D}"/>
                  </a:ext>
                </a:extLst>
              </p:cNvPr>
              <p:cNvSpPr/>
              <p:nvPr/>
            </p:nvSpPr>
            <p:spPr>
              <a:xfrm>
                <a:off x="7802118" y="3216756"/>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3" name="Rettangolo con angoli arrotondati 262">
                <a:extLst>
                  <a:ext uri="{FF2B5EF4-FFF2-40B4-BE49-F238E27FC236}">
                    <a16:creationId xmlns:a16="http://schemas.microsoft.com/office/drawing/2014/main" id="{D2497353-6EE7-4F69-AD56-7874B45E03F4}"/>
                  </a:ext>
                </a:extLst>
              </p:cNvPr>
              <p:cNvSpPr/>
              <p:nvPr/>
            </p:nvSpPr>
            <p:spPr>
              <a:xfrm>
                <a:off x="7601861"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4" name="Rettangolo con angoli arrotondati 263">
                <a:extLst>
                  <a:ext uri="{FF2B5EF4-FFF2-40B4-BE49-F238E27FC236}">
                    <a16:creationId xmlns:a16="http://schemas.microsoft.com/office/drawing/2014/main" id="{2543A777-6DD7-4C24-9949-F17862B20AE3}"/>
                  </a:ext>
                </a:extLst>
              </p:cNvPr>
              <p:cNvSpPr/>
              <p:nvPr/>
            </p:nvSpPr>
            <p:spPr>
              <a:xfrm>
                <a:off x="7733478"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5" name="Rettangolo con angoli arrotondati 264">
                <a:extLst>
                  <a:ext uri="{FF2B5EF4-FFF2-40B4-BE49-F238E27FC236}">
                    <a16:creationId xmlns:a16="http://schemas.microsoft.com/office/drawing/2014/main" id="{42E5B030-908D-42A4-B4B1-E2684CF30D7A}"/>
                  </a:ext>
                </a:extLst>
              </p:cNvPr>
              <p:cNvSpPr/>
              <p:nvPr/>
            </p:nvSpPr>
            <p:spPr>
              <a:xfrm>
                <a:off x="7654897"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6" name="Rettangolo con angoli arrotondati 265">
                <a:extLst>
                  <a:ext uri="{FF2B5EF4-FFF2-40B4-BE49-F238E27FC236}">
                    <a16:creationId xmlns:a16="http://schemas.microsoft.com/office/drawing/2014/main" id="{525C7326-B01D-4691-9E00-7C67663742F9}"/>
                  </a:ext>
                </a:extLst>
              </p:cNvPr>
              <p:cNvSpPr/>
              <p:nvPr/>
            </p:nvSpPr>
            <p:spPr>
              <a:xfrm>
                <a:off x="7794678" y="301840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7" name="Rettangolo con angoli arrotondati 266">
                <a:extLst>
                  <a:ext uri="{FF2B5EF4-FFF2-40B4-BE49-F238E27FC236}">
                    <a16:creationId xmlns:a16="http://schemas.microsoft.com/office/drawing/2014/main" id="{BDDA8BCB-20C0-48EB-85BA-CE2C17BDEE74}"/>
                  </a:ext>
                </a:extLst>
              </p:cNvPr>
              <p:cNvSpPr/>
              <p:nvPr/>
            </p:nvSpPr>
            <p:spPr>
              <a:xfrm>
                <a:off x="6394985"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8" name="Rettangolo con angoli arrotondati 267">
                <a:extLst>
                  <a:ext uri="{FF2B5EF4-FFF2-40B4-BE49-F238E27FC236}">
                    <a16:creationId xmlns:a16="http://schemas.microsoft.com/office/drawing/2014/main" id="{9F10DB54-1249-44B1-B3D3-34D76CF2C151}"/>
                  </a:ext>
                </a:extLst>
              </p:cNvPr>
              <p:cNvSpPr/>
              <p:nvPr/>
            </p:nvSpPr>
            <p:spPr>
              <a:xfrm>
                <a:off x="6652411" y="35202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69" name="Rettangolo con angoli arrotondati 268">
                <a:extLst>
                  <a:ext uri="{FF2B5EF4-FFF2-40B4-BE49-F238E27FC236}">
                    <a16:creationId xmlns:a16="http://schemas.microsoft.com/office/drawing/2014/main" id="{92EFBF77-5C5E-442A-AF6A-91F8D503B474}"/>
                  </a:ext>
                </a:extLst>
              </p:cNvPr>
              <p:cNvSpPr/>
              <p:nvPr/>
            </p:nvSpPr>
            <p:spPr>
              <a:xfrm>
                <a:off x="6573830" y="3423565"/>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0" name="Rettangolo con angoli arrotondati 269">
                <a:extLst>
                  <a:ext uri="{FF2B5EF4-FFF2-40B4-BE49-F238E27FC236}">
                    <a16:creationId xmlns:a16="http://schemas.microsoft.com/office/drawing/2014/main" id="{0EB7F190-9323-4E74-8181-93B65C13DAD8}"/>
                  </a:ext>
                </a:extLst>
              </p:cNvPr>
              <p:cNvSpPr/>
              <p:nvPr/>
            </p:nvSpPr>
            <p:spPr>
              <a:xfrm>
                <a:off x="6539686"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1" name="Rettangolo con angoli arrotondati 270">
                <a:extLst>
                  <a:ext uri="{FF2B5EF4-FFF2-40B4-BE49-F238E27FC236}">
                    <a16:creationId xmlns:a16="http://schemas.microsoft.com/office/drawing/2014/main" id="{7F25A30B-454F-41E5-A801-4BAA8B78624D}"/>
                  </a:ext>
                </a:extLst>
              </p:cNvPr>
              <p:cNvSpPr/>
              <p:nvPr/>
            </p:nvSpPr>
            <p:spPr>
              <a:xfrm>
                <a:off x="6669792" y="33163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2" name="Rettangolo con angoli arrotondati 271">
                <a:extLst>
                  <a:ext uri="{FF2B5EF4-FFF2-40B4-BE49-F238E27FC236}">
                    <a16:creationId xmlns:a16="http://schemas.microsoft.com/office/drawing/2014/main" id="{D8AE7ADC-F7BF-4644-9730-C04FCBE93BEA}"/>
                  </a:ext>
                </a:extLst>
              </p:cNvPr>
              <p:cNvSpPr/>
              <p:nvPr/>
            </p:nvSpPr>
            <p:spPr>
              <a:xfrm>
                <a:off x="6461105"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3" name="Rettangolo con angoli arrotondati 272">
                <a:extLst>
                  <a:ext uri="{FF2B5EF4-FFF2-40B4-BE49-F238E27FC236}">
                    <a16:creationId xmlns:a16="http://schemas.microsoft.com/office/drawing/2014/main" id="{6109AD2B-ACAD-4D53-8B53-CC5634419CD9}"/>
                  </a:ext>
                </a:extLst>
              </p:cNvPr>
              <p:cNvSpPr/>
              <p:nvPr/>
            </p:nvSpPr>
            <p:spPr>
              <a:xfrm>
                <a:off x="6591211" y="3219688"/>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4" name="Rettangolo con angoli arrotondati 273">
                <a:extLst>
                  <a:ext uri="{FF2B5EF4-FFF2-40B4-BE49-F238E27FC236}">
                    <a16:creationId xmlns:a16="http://schemas.microsoft.com/office/drawing/2014/main" id="{1C006C80-3C8C-4895-8C1E-2E6BB837BEE4}"/>
                  </a:ext>
                </a:extLst>
              </p:cNvPr>
              <p:cNvSpPr/>
              <p:nvPr/>
            </p:nvSpPr>
            <p:spPr>
              <a:xfrm>
                <a:off x="6532246"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5" name="Rettangolo con angoli arrotondati 274">
                <a:extLst>
                  <a:ext uri="{FF2B5EF4-FFF2-40B4-BE49-F238E27FC236}">
                    <a16:creationId xmlns:a16="http://schemas.microsoft.com/office/drawing/2014/main" id="{2275E7BE-AC3C-43D4-88CB-745544878F57}"/>
                  </a:ext>
                </a:extLst>
              </p:cNvPr>
              <p:cNvSpPr/>
              <p:nvPr/>
            </p:nvSpPr>
            <p:spPr>
              <a:xfrm>
                <a:off x="6662352" y="31180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6" name="Rettangolo con angoli arrotondati 275">
                <a:extLst>
                  <a:ext uri="{FF2B5EF4-FFF2-40B4-BE49-F238E27FC236}">
                    <a16:creationId xmlns:a16="http://schemas.microsoft.com/office/drawing/2014/main" id="{01E943A7-9F18-4CA2-823A-FB18D1BFEBAC}"/>
                  </a:ext>
                </a:extLst>
              </p:cNvPr>
              <p:cNvSpPr/>
              <p:nvPr/>
            </p:nvSpPr>
            <p:spPr>
              <a:xfrm>
                <a:off x="6453665"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7" name="Rettangolo con angoli arrotondati 276">
                <a:extLst>
                  <a:ext uri="{FF2B5EF4-FFF2-40B4-BE49-F238E27FC236}">
                    <a16:creationId xmlns:a16="http://schemas.microsoft.com/office/drawing/2014/main" id="{465A6E8A-5D22-425F-8069-C45DAD57A581}"/>
                  </a:ext>
                </a:extLst>
              </p:cNvPr>
              <p:cNvSpPr/>
              <p:nvPr/>
            </p:nvSpPr>
            <p:spPr>
              <a:xfrm>
                <a:off x="6583771" y="3021334"/>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8" name="Rettangolo con angoli arrotondati 277">
                <a:extLst>
                  <a:ext uri="{FF2B5EF4-FFF2-40B4-BE49-F238E27FC236}">
                    <a16:creationId xmlns:a16="http://schemas.microsoft.com/office/drawing/2014/main" id="{48422251-E227-4077-95E9-37CC5C92A11F}"/>
                  </a:ext>
                </a:extLst>
              </p:cNvPr>
              <p:cNvSpPr/>
              <p:nvPr/>
            </p:nvSpPr>
            <p:spPr>
              <a:xfrm>
                <a:off x="7876860" y="3115827"/>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79" name="Rettangolo con angoli arrotondati 278">
                <a:extLst>
                  <a:ext uri="{FF2B5EF4-FFF2-40B4-BE49-F238E27FC236}">
                    <a16:creationId xmlns:a16="http://schemas.microsoft.com/office/drawing/2014/main" id="{11C375AC-2064-4C2B-9949-DE300C58F6A1}"/>
                  </a:ext>
                </a:extLst>
              </p:cNvPr>
              <p:cNvSpPr/>
              <p:nvPr/>
            </p:nvSpPr>
            <p:spPr>
              <a:xfrm>
                <a:off x="6326905" y="301935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
            <p:nvSpPr>
              <p:cNvPr id="280" name="Rettangolo con angoli arrotondati 279">
                <a:extLst>
                  <a:ext uri="{FF2B5EF4-FFF2-40B4-BE49-F238E27FC236}">
                    <a16:creationId xmlns:a16="http://schemas.microsoft.com/office/drawing/2014/main" id="{95937915-162C-4C10-AD24-C23169A01993}"/>
                  </a:ext>
                </a:extLst>
              </p:cNvPr>
              <p:cNvSpPr/>
              <p:nvPr/>
            </p:nvSpPr>
            <p:spPr>
              <a:xfrm>
                <a:off x="7937589" y="3016042"/>
                <a:ext cx="50297" cy="5937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grpSp>
      </p:grpSp>
      <p:sp>
        <p:nvSpPr>
          <p:cNvPr id="2" name="Titolo 1">
            <a:extLst>
              <a:ext uri="{FF2B5EF4-FFF2-40B4-BE49-F238E27FC236}">
                <a16:creationId xmlns:a16="http://schemas.microsoft.com/office/drawing/2014/main" id="{FB25075C-A520-43C9-8899-3B7A7D347466}"/>
              </a:ext>
            </a:extLst>
          </p:cNvPr>
          <p:cNvSpPr>
            <a:spLocks noGrp="1"/>
          </p:cNvSpPr>
          <p:nvPr>
            <p:ph type="title"/>
          </p:nvPr>
        </p:nvSpPr>
        <p:spPr/>
        <p:txBody>
          <a:bodyPr/>
          <a:lstStyle/>
          <a:p>
            <a:r>
              <a:rPr lang="en-US" sz="4267" dirty="0"/>
              <a:t>(I)IoT Solution - Core Platform - III</a:t>
            </a:r>
          </a:p>
        </p:txBody>
      </p:sp>
      <p:sp>
        <p:nvSpPr>
          <p:cNvPr id="3" name="Segnaposto contenuto 2">
            <a:extLst>
              <a:ext uri="{FF2B5EF4-FFF2-40B4-BE49-F238E27FC236}">
                <a16:creationId xmlns:a16="http://schemas.microsoft.com/office/drawing/2014/main" id="{7E061349-64ED-4874-8518-916BC0F169D9}"/>
              </a:ext>
            </a:extLst>
          </p:cNvPr>
          <p:cNvSpPr>
            <a:spLocks noGrp="1"/>
          </p:cNvSpPr>
          <p:nvPr>
            <p:ph sz="half" idx="1"/>
          </p:nvPr>
        </p:nvSpPr>
        <p:spPr>
          <a:xfrm>
            <a:off x="6220689" y="1058684"/>
            <a:ext cx="5384800" cy="3097680"/>
          </a:xfrm>
        </p:spPr>
        <p:txBody>
          <a:bodyPr/>
          <a:lstStyle/>
          <a:p>
            <a:pPr marL="0" indent="0">
              <a:buNone/>
            </a:pPr>
            <a:r>
              <a:rPr lang="en-US" sz="3200" i="1" dirty="0"/>
              <a:t>Data Storage</a:t>
            </a:r>
          </a:p>
          <a:p>
            <a:pPr marL="960943" lvl="1" indent="-351358"/>
            <a:r>
              <a:rPr lang="en-US" sz="2400" dirty="0"/>
              <a:t>stores </a:t>
            </a:r>
            <a:r>
              <a:rPr lang="en-US" sz="2400" i="1" dirty="0">
                <a:solidFill>
                  <a:srgbClr val="7B1A00"/>
                </a:solidFill>
              </a:rPr>
              <a:t>continuous data stream </a:t>
            </a:r>
            <a:r>
              <a:rPr lang="en-US" sz="2400" dirty="0"/>
              <a:t>from devices</a:t>
            </a:r>
          </a:p>
          <a:p>
            <a:pPr marL="960943" lvl="1" indent="-351358"/>
            <a:r>
              <a:rPr lang="en-US" sz="2400" dirty="0"/>
              <a:t>provides </a:t>
            </a:r>
            <a:r>
              <a:rPr lang="en-US" sz="2400" i="1" dirty="0">
                <a:solidFill>
                  <a:srgbClr val="7B1A00"/>
                </a:solidFill>
              </a:rPr>
              <a:t>redundancy</a:t>
            </a:r>
          </a:p>
          <a:p>
            <a:pPr marL="960943" lvl="1" indent="-351358"/>
            <a:r>
              <a:rPr lang="en-US" sz="2400" i="1" dirty="0">
                <a:solidFill>
                  <a:srgbClr val="7B1A00"/>
                </a:solidFill>
              </a:rPr>
              <a:t>Time Series </a:t>
            </a:r>
            <a:r>
              <a:rPr lang="en-US" sz="2400" dirty="0"/>
              <a:t>database (NoSQL) </a:t>
            </a:r>
            <a:br>
              <a:rPr lang="en-US" sz="2400" dirty="0"/>
            </a:br>
            <a:r>
              <a:rPr lang="en-US" sz="2400" dirty="0"/>
              <a:t>like MongoDB, CouchDB, …</a:t>
            </a:r>
          </a:p>
          <a:p>
            <a:pPr marL="960943" lvl="1" indent="-351358"/>
            <a:endParaRPr lang="en-US" sz="2400" i="1" dirty="0">
              <a:solidFill>
                <a:srgbClr val="7B1A00"/>
              </a:solidFill>
            </a:endParaRPr>
          </a:p>
        </p:txBody>
      </p:sp>
      <p:sp>
        <p:nvSpPr>
          <p:cNvPr id="5" name="Segnaposto piè di pagina 4">
            <a:extLst>
              <a:ext uri="{FF2B5EF4-FFF2-40B4-BE49-F238E27FC236}">
                <a16:creationId xmlns:a16="http://schemas.microsoft.com/office/drawing/2014/main" id="{F09A6342-E1D2-4C62-B841-7C04EF205A9F}"/>
              </a:ext>
            </a:extLst>
          </p:cNvPr>
          <p:cNvSpPr>
            <a:spLocks noGrp="1"/>
          </p:cNvSpPr>
          <p:nvPr>
            <p:ph type="ftr" sz="quarter" idx="11"/>
          </p:nvPr>
        </p:nvSpPr>
        <p:spPr/>
        <p:txBody>
          <a:bodyPr/>
          <a:lstStyle/>
          <a:p>
            <a:pPr>
              <a:defRPr/>
            </a:pPr>
            <a:r>
              <a:rPr lang="en-US"/>
              <a:t>EISD</a:t>
            </a:r>
          </a:p>
        </p:txBody>
      </p:sp>
      <p:sp>
        <p:nvSpPr>
          <p:cNvPr id="6" name="Segnaposto numero diapositiva 5">
            <a:extLst>
              <a:ext uri="{FF2B5EF4-FFF2-40B4-BE49-F238E27FC236}">
                <a16:creationId xmlns:a16="http://schemas.microsoft.com/office/drawing/2014/main" id="{BC69FF2A-F592-4AED-9DE2-0AAEF875F638}"/>
              </a:ext>
            </a:extLst>
          </p:cNvPr>
          <p:cNvSpPr>
            <a:spLocks noGrp="1"/>
          </p:cNvSpPr>
          <p:nvPr>
            <p:ph type="sldNum" sz="quarter" idx="12"/>
          </p:nvPr>
        </p:nvSpPr>
        <p:spPr/>
        <p:txBody>
          <a:bodyPr/>
          <a:lstStyle/>
          <a:p>
            <a:pPr>
              <a:defRPr/>
            </a:pPr>
            <a:fld id="{43CD341D-7438-4FA4-973F-6F9EECBD14B9}" type="slidenum">
              <a:rPr lang="it-IT" altLang="it-IT" smtClean="0"/>
              <a:pPr>
                <a:defRPr/>
              </a:pPr>
              <a:t>26</a:t>
            </a:fld>
            <a:endParaRPr lang="it-IT" altLang="it-IT"/>
          </a:p>
        </p:txBody>
      </p:sp>
      <p:cxnSp>
        <p:nvCxnSpPr>
          <p:cNvPr id="39" name="Connettore diritto 38">
            <a:extLst>
              <a:ext uri="{FF2B5EF4-FFF2-40B4-BE49-F238E27FC236}">
                <a16:creationId xmlns:a16="http://schemas.microsoft.com/office/drawing/2014/main" id="{C70475B8-1C11-479C-AA48-1F91D4985B45}"/>
              </a:ext>
            </a:extLst>
          </p:cNvPr>
          <p:cNvCxnSpPr>
            <a:cxnSpLocks/>
          </p:cNvCxnSpPr>
          <p:nvPr/>
        </p:nvCxnSpPr>
        <p:spPr>
          <a:xfrm>
            <a:off x="6096000" y="1193273"/>
            <a:ext cx="0" cy="408000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7" name="Immagine 6">
            <a:extLst>
              <a:ext uri="{FF2B5EF4-FFF2-40B4-BE49-F238E27FC236}">
                <a16:creationId xmlns:a16="http://schemas.microsoft.com/office/drawing/2014/main" id="{F2F56D2C-A9DB-4697-B83C-B53BE861C25A}"/>
              </a:ext>
            </a:extLst>
          </p:cNvPr>
          <p:cNvPicPr>
            <a:picLocks noChangeAspect="1"/>
          </p:cNvPicPr>
          <p:nvPr/>
        </p:nvPicPr>
        <p:blipFill>
          <a:blip r:embed="rId6"/>
          <a:stretch>
            <a:fillRect/>
          </a:stretch>
        </p:blipFill>
        <p:spPr>
          <a:xfrm>
            <a:off x="7427201" y="4787749"/>
            <a:ext cx="2560196" cy="492992"/>
          </a:xfrm>
          <a:prstGeom prst="rect">
            <a:avLst/>
          </a:prstGeom>
        </p:spPr>
      </p:pic>
      <p:pic>
        <p:nvPicPr>
          <p:cNvPr id="3074" name="Picture 2" descr="https://webassets.mongodb.com/_com_assets/cms/mongodb-logo-rgb-j6w271g1xn.jpg">
            <a:extLst>
              <a:ext uri="{FF2B5EF4-FFF2-40B4-BE49-F238E27FC236}">
                <a16:creationId xmlns:a16="http://schemas.microsoft.com/office/drawing/2014/main" id="{EDF7084F-5AA2-433F-B2BA-4FE5D12BBD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8996" y="4012539"/>
            <a:ext cx="2558400" cy="67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4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662020-3292-4B38-9012-AA15AA76640D}"/>
              </a:ext>
            </a:extLst>
          </p:cNvPr>
          <p:cNvSpPr>
            <a:spLocks noGrp="1"/>
          </p:cNvSpPr>
          <p:nvPr>
            <p:ph type="title"/>
          </p:nvPr>
        </p:nvSpPr>
        <p:spPr/>
        <p:txBody>
          <a:bodyPr/>
          <a:lstStyle/>
          <a:p>
            <a:r>
              <a:rPr lang="en-US" dirty="0"/>
              <a:t>(I)IoT Solution - Analytics Platform</a:t>
            </a:r>
          </a:p>
        </p:txBody>
      </p:sp>
      <p:sp>
        <p:nvSpPr>
          <p:cNvPr id="3" name="Segnaposto contenuto 2">
            <a:extLst>
              <a:ext uri="{FF2B5EF4-FFF2-40B4-BE49-F238E27FC236}">
                <a16:creationId xmlns:a16="http://schemas.microsoft.com/office/drawing/2014/main" id="{52815A67-3F52-4566-9D97-37A2BC06E91A}"/>
              </a:ext>
            </a:extLst>
          </p:cNvPr>
          <p:cNvSpPr>
            <a:spLocks noGrp="1"/>
          </p:cNvSpPr>
          <p:nvPr>
            <p:ph idx="1"/>
          </p:nvPr>
        </p:nvSpPr>
        <p:spPr>
          <a:xfrm>
            <a:off x="609600" y="1155701"/>
            <a:ext cx="10972800" cy="599209"/>
          </a:xfrm>
        </p:spPr>
        <p:txBody>
          <a:bodyPr/>
          <a:lstStyle/>
          <a:p>
            <a:pPr marL="0" indent="0">
              <a:buNone/>
            </a:pPr>
            <a:r>
              <a:rPr lang="en-US" sz="3200" dirty="0"/>
              <a:t>Allows to analyze data to derive insights and actions</a:t>
            </a:r>
            <a:endParaRPr lang="en-US" sz="2400" dirty="0">
              <a:solidFill>
                <a:srgbClr val="800000"/>
              </a:solidFill>
            </a:endParaRPr>
          </a:p>
        </p:txBody>
      </p:sp>
      <p:sp>
        <p:nvSpPr>
          <p:cNvPr id="5" name="Segnaposto piè di pagina 4">
            <a:extLst>
              <a:ext uri="{FF2B5EF4-FFF2-40B4-BE49-F238E27FC236}">
                <a16:creationId xmlns:a16="http://schemas.microsoft.com/office/drawing/2014/main" id="{734F6956-AE54-4805-9BBD-7950708459EC}"/>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2E2F7C92-7D88-4465-84A2-E2CF583EF992}"/>
              </a:ext>
            </a:extLst>
          </p:cNvPr>
          <p:cNvSpPr>
            <a:spLocks noGrp="1"/>
          </p:cNvSpPr>
          <p:nvPr>
            <p:ph type="sldNum" sz="quarter" idx="12"/>
          </p:nvPr>
        </p:nvSpPr>
        <p:spPr>
          <a:xfrm>
            <a:off x="8737600" y="6356351"/>
            <a:ext cx="2844800" cy="366183"/>
          </a:xfrm>
        </p:spPr>
        <p:txBody>
          <a:bodyPr/>
          <a:lstStyle/>
          <a:p>
            <a:pPr>
              <a:defRPr/>
            </a:pPr>
            <a:fld id="{43CD341D-7438-4FA4-973F-6F9EECBD14B9}" type="slidenum">
              <a:rPr lang="it-IT" altLang="it-IT" smtClean="0"/>
              <a:pPr>
                <a:defRPr/>
              </a:pPr>
              <a:t>27</a:t>
            </a:fld>
            <a:endParaRPr lang="it-IT" altLang="it-IT"/>
          </a:p>
        </p:txBody>
      </p:sp>
      <p:sp>
        <p:nvSpPr>
          <p:cNvPr id="8" name="CasellaDiTesto 7">
            <a:extLst>
              <a:ext uri="{FF2B5EF4-FFF2-40B4-BE49-F238E27FC236}">
                <a16:creationId xmlns:a16="http://schemas.microsoft.com/office/drawing/2014/main" id="{A73273EF-4436-4652-8C7B-5E725CD2F762}"/>
              </a:ext>
            </a:extLst>
          </p:cNvPr>
          <p:cNvSpPr txBox="1"/>
          <p:nvPr/>
        </p:nvSpPr>
        <p:spPr>
          <a:xfrm>
            <a:off x="4267203" y="1849579"/>
            <a:ext cx="3657600" cy="3046924"/>
          </a:xfrm>
          <a:prstGeom prst="rect">
            <a:avLst/>
          </a:prstGeom>
          <a:noFill/>
        </p:spPr>
        <p:txBody>
          <a:bodyPr wrap="square" rtlCol="0">
            <a:spAutoFit/>
          </a:bodyPr>
          <a:lstStyle/>
          <a:p>
            <a:pPr indent="118530">
              <a:spcAft>
                <a:spcPts val="800"/>
              </a:spcAft>
            </a:pPr>
            <a:r>
              <a:rPr lang="en-US" sz="2400" i="1" dirty="0">
                <a:latin typeface="Calibri (Corpo)"/>
              </a:rPr>
              <a:t>Machine Learning</a:t>
            </a:r>
          </a:p>
          <a:p>
            <a:pPr marL="620167" indent="-380990">
              <a:spcAft>
                <a:spcPts val="800"/>
              </a:spcAft>
              <a:buFontTx/>
              <a:buChar char="–"/>
              <a:tabLst>
                <a:tab pos="601118" algn="l"/>
              </a:tabLst>
            </a:pPr>
            <a:r>
              <a:rPr lang="en-US" sz="2133" dirty="0">
                <a:latin typeface="Calibri (Corpo)"/>
              </a:rPr>
              <a:t>makes computers learn from data without explicitly programming them</a:t>
            </a:r>
          </a:p>
          <a:p>
            <a:pPr marL="1071007" lvl="1" indent="-351358">
              <a:spcAft>
                <a:spcPts val="800"/>
              </a:spcAft>
              <a:buFontTx/>
              <a:buChar char="–"/>
              <a:tabLst>
                <a:tab pos="601118" algn="l"/>
              </a:tabLst>
            </a:pPr>
            <a:r>
              <a:rPr lang="en-US" sz="1867" i="1" dirty="0">
                <a:solidFill>
                  <a:srgbClr val="7B1A00"/>
                </a:solidFill>
                <a:latin typeface="Calibri (Corpo)"/>
              </a:rPr>
              <a:t>supervised learning</a:t>
            </a:r>
          </a:p>
          <a:p>
            <a:pPr marL="1071007" lvl="1" indent="-351358">
              <a:spcAft>
                <a:spcPts val="800"/>
              </a:spcAft>
              <a:buFontTx/>
              <a:buChar char="–"/>
              <a:tabLst>
                <a:tab pos="601118" algn="l"/>
              </a:tabLst>
            </a:pPr>
            <a:r>
              <a:rPr lang="en-US" sz="1867" i="1" dirty="0">
                <a:solidFill>
                  <a:srgbClr val="7B1A00"/>
                </a:solidFill>
                <a:latin typeface="Calibri (Corpo)"/>
              </a:rPr>
              <a:t>unsupervised learning</a:t>
            </a:r>
          </a:p>
          <a:p>
            <a:pPr marL="1071007" lvl="1" indent="-351358">
              <a:spcAft>
                <a:spcPts val="800"/>
              </a:spcAft>
              <a:buFontTx/>
              <a:buChar char="–"/>
              <a:tabLst>
                <a:tab pos="601118" algn="l"/>
              </a:tabLst>
            </a:pPr>
            <a:r>
              <a:rPr lang="en-US" sz="1867" i="1" dirty="0">
                <a:solidFill>
                  <a:srgbClr val="7B1A00"/>
                </a:solidFill>
                <a:latin typeface="Calibri (Corpo)"/>
              </a:rPr>
              <a:t>reinforcement learning</a:t>
            </a:r>
          </a:p>
        </p:txBody>
      </p:sp>
      <p:sp>
        <p:nvSpPr>
          <p:cNvPr id="9" name="CasellaDiTesto 8">
            <a:extLst>
              <a:ext uri="{FF2B5EF4-FFF2-40B4-BE49-F238E27FC236}">
                <a16:creationId xmlns:a16="http://schemas.microsoft.com/office/drawing/2014/main" id="{1AEABBA6-ABD1-4812-ADB7-4FAE24A16D32}"/>
              </a:ext>
            </a:extLst>
          </p:cNvPr>
          <p:cNvSpPr txBox="1"/>
          <p:nvPr/>
        </p:nvSpPr>
        <p:spPr>
          <a:xfrm>
            <a:off x="7924799" y="1849579"/>
            <a:ext cx="3657600" cy="3395930"/>
          </a:xfrm>
          <a:prstGeom prst="rect">
            <a:avLst/>
          </a:prstGeom>
          <a:noFill/>
        </p:spPr>
        <p:txBody>
          <a:bodyPr wrap="square" rtlCol="0">
            <a:spAutoFit/>
          </a:bodyPr>
          <a:lstStyle/>
          <a:p>
            <a:pPr indent="118530">
              <a:spcAft>
                <a:spcPts val="800"/>
              </a:spcAft>
            </a:pPr>
            <a:r>
              <a:rPr lang="en-US" sz="2400" i="1" dirty="0">
                <a:latin typeface="Calibri (Corpo)"/>
              </a:rPr>
              <a:t>Events and Reporting</a:t>
            </a:r>
          </a:p>
          <a:p>
            <a:pPr marL="620167" indent="-380990">
              <a:spcAft>
                <a:spcPts val="800"/>
              </a:spcAft>
              <a:buFontTx/>
              <a:buChar char="–"/>
            </a:pPr>
            <a:r>
              <a:rPr lang="en-US" sz="2133" dirty="0">
                <a:latin typeface="Calibri (Corpo)"/>
              </a:rPr>
              <a:t>services that allows the connection between data and actions</a:t>
            </a:r>
          </a:p>
          <a:p>
            <a:pPr marL="1071007" lvl="1" indent="-351358">
              <a:spcAft>
                <a:spcPts val="800"/>
              </a:spcAft>
              <a:buFontTx/>
              <a:buChar char="–"/>
            </a:pPr>
            <a:r>
              <a:rPr lang="en-US" sz="1867" i="1" dirty="0">
                <a:solidFill>
                  <a:srgbClr val="7B1A00"/>
                </a:solidFill>
                <a:latin typeface="Calibri (Corpo)"/>
              </a:rPr>
              <a:t>trigger events</a:t>
            </a:r>
          </a:p>
          <a:p>
            <a:pPr marL="1071007" lvl="1" indent="-351358">
              <a:spcAft>
                <a:spcPts val="800"/>
              </a:spcAft>
              <a:buFontTx/>
              <a:buChar char="–"/>
            </a:pPr>
            <a:r>
              <a:rPr lang="en-US" sz="1867" i="1" dirty="0">
                <a:solidFill>
                  <a:srgbClr val="7B1A00"/>
                </a:solidFill>
                <a:latin typeface="Calibri (Corpo)"/>
              </a:rPr>
              <a:t>call external services</a:t>
            </a:r>
          </a:p>
          <a:p>
            <a:pPr marL="1071007" lvl="1" indent="-351358">
              <a:spcAft>
                <a:spcPts val="800"/>
              </a:spcAft>
              <a:buFontTx/>
              <a:buChar char="–"/>
            </a:pPr>
            <a:r>
              <a:rPr lang="en-US" sz="1867" i="1" dirty="0">
                <a:solidFill>
                  <a:srgbClr val="7B1A00"/>
                </a:solidFill>
                <a:latin typeface="Calibri (Corpo)"/>
              </a:rPr>
              <a:t>update dashboards in real time</a:t>
            </a:r>
          </a:p>
          <a:p>
            <a:pPr marL="457189" indent="-457189">
              <a:spcAft>
                <a:spcPts val="800"/>
              </a:spcAft>
              <a:buFont typeface="Arial" panose="020B0604020202020204" pitchFamily="34" charset="0"/>
              <a:buChar char="•"/>
            </a:pPr>
            <a:endParaRPr lang="en-US" sz="1867" dirty="0">
              <a:latin typeface="Calibri (Corpo)"/>
            </a:endParaRPr>
          </a:p>
        </p:txBody>
      </p:sp>
      <p:sp>
        <p:nvSpPr>
          <p:cNvPr id="7" name="CasellaDiTesto 6">
            <a:extLst>
              <a:ext uri="{FF2B5EF4-FFF2-40B4-BE49-F238E27FC236}">
                <a16:creationId xmlns:a16="http://schemas.microsoft.com/office/drawing/2014/main" id="{F1972F4B-1EFE-47A4-968D-84C341DA9F28}"/>
              </a:ext>
            </a:extLst>
          </p:cNvPr>
          <p:cNvSpPr txBox="1"/>
          <p:nvPr/>
        </p:nvSpPr>
        <p:spPr>
          <a:xfrm>
            <a:off x="609600" y="1849579"/>
            <a:ext cx="3657600" cy="2533642"/>
          </a:xfrm>
          <a:prstGeom prst="rect">
            <a:avLst/>
          </a:prstGeom>
          <a:noFill/>
        </p:spPr>
        <p:txBody>
          <a:bodyPr wrap="square" rtlCol="0">
            <a:spAutoFit/>
          </a:bodyPr>
          <a:lstStyle/>
          <a:p>
            <a:pPr indent="118530">
              <a:spcAft>
                <a:spcPts val="800"/>
              </a:spcAft>
            </a:pPr>
            <a:r>
              <a:rPr lang="en-US" sz="2400" i="1" dirty="0">
                <a:latin typeface="Calibri (Corpo)"/>
              </a:rPr>
              <a:t>Stream Processing</a:t>
            </a:r>
          </a:p>
          <a:p>
            <a:pPr marL="599002" lvl="1" indent="-361942">
              <a:buFontTx/>
              <a:buChar char="–"/>
            </a:pPr>
            <a:r>
              <a:rPr lang="en-US" sz="2133" i="1" dirty="0">
                <a:solidFill>
                  <a:srgbClr val="984807"/>
                </a:solidFill>
                <a:latin typeface="Calibri (Corpo)"/>
              </a:rPr>
              <a:t>analyzes</a:t>
            </a:r>
            <a:r>
              <a:rPr lang="en-US" sz="2133" dirty="0">
                <a:latin typeface="Calibri (Corpo)"/>
              </a:rPr>
              <a:t> all incoming data</a:t>
            </a:r>
          </a:p>
          <a:p>
            <a:pPr marL="599002" lvl="1" indent="-361942">
              <a:buFontTx/>
              <a:buChar char="–"/>
            </a:pPr>
            <a:r>
              <a:rPr lang="en-US" sz="2133" i="1" dirty="0">
                <a:solidFill>
                  <a:srgbClr val="984807"/>
                </a:solidFill>
                <a:latin typeface="Calibri (Corpo)"/>
              </a:rPr>
              <a:t>fault tolerant</a:t>
            </a:r>
          </a:p>
          <a:p>
            <a:pPr marL="599002" lvl="1" indent="-361942">
              <a:buFontTx/>
              <a:buChar char="–"/>
            </a:pPr>
            <a:r>
              <a:rPr lang="en-US" sz="2133" i="1" dirty="0">
                <a:solidFill>
                  <a:srgbClr val="984807"/>
                </a:solidFill>
                <a:latin typeface="Calibri (Corpo)"/>
              </a:rPr>
              <a:t>scalable</a:t>
            </a:r>
          </a:p>
          <a:p>
            <a:pPr marL="599002" lvl="1" indent="-361942">
              <a:buFontTx/>
              <a:buChar char="–"/>
            </a:pPr>
            <a:r>
              <a:rPr lang="en-US" sz="2133" dirty="0">
                <a:latin typeface="Calibri (Corpo)"/>
              </a:rPr>
              <a:t>supports interactive queries</a:t>
            </a:r>
          </a:p>
          <a:p>
            <a:pPr marL="599002" lvl="1" indent="-361942">
              <a:buFontTx/>
              <a:buChar char="–"/>
            </a:pPr>
            <a:r>
              <a:rPr lang="en-US" sz="2133" dirty="0">
                <a:latin typeface="Calibri (Corpo)"/>
              </a:rPr>
              <a:t>triggers </a:t>
            </a:r>
            <a:r>
              <a:rPr lang="en-US" sz="2133" i="1" dirty="0">
                <a:solidFill>
                  <a:srgbClr val="984807"/>
                </a:solidFill>
                <a:latin typeface="Calibri (Corpo)"/>
              </a:rPr>
              <a:t>events</a:t>
            </a:r>
          </a:p>
        </p:txBody>
      </p:sp>
      <p:cxnSp>
        <p:nvCxnSpPr>
          <p:cNvPr id="17" name="Connettore diritto 16">
            <a:extLst>
              <a:ext uri="{FF2B5EF4-FFF2-40B4-BE49-F238E27FC236}">
                <a16:creationId xmlns:a16="http://schemas.microsoft.com/office/drawing/2014/main" id="{7E872C1D-90AF-4872-AE7A-4C8F5ADA8315}"/>
              </a:ext>
            </a:extLst>
          </p:cNvPr>
          <p:cNvCxnSpPr>
            <a:cxnSpLocks/>
          </p:cNvCxnSpPr>
          <p:nvPr/>
        </p:nvCxnSpPr>
        <p:spPr>
          <a:xfrm rot="5400000">
            <a:off x="2550255" y="3581535"/>
            <a:ext cx="3360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8" name="Connettore diritto 17">
            <a:extLst>
              <a:ext uri="{FF2B5EF4-FFF2-40B4-BE49-F238E27FC236}">
                <a16:creationId xmlns:a16="http://schemas.microsoft.com/office/drawing/2014/main" id="{36D96A6B-0E57-4979-8B70-06F16B3368AC}"/>
              </a:ext>
            </a:extLst>
          </p:cNvPr>
          <p:cNvCxnSpPr>
            <a:cxnSpLocks/>
          </p:cNvCxnSpPr>
          <p:nvPr/>
        </p:nvCxnSpPr>
        <p:spPr>
          <a:xfrm rot="5400000">
            <a:off x="6244799" y="3581535"/>
            <a:ext cx="3360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3072" name="Gruppo 3071">
            <a:extLst>
              <a:ext uri="{FF2B5EF4-FFF2-40B4-BE49-F238E27FC236}">
                <a16:creationId xmlns:a16="http://schemas.microsoft.com/office/drawing/2014/main" id="{9B300132-DF91-47A2-8396-54A51C04EF96}"/>
              </a:ext>
            </a:extLst>
          </p:cNvPr>
          <p:cNvGrpSpPr/>
          <p:nvPr/>
        </p:nvGrpSpPr>
        <p:grpSpPr>
          <a:xfrm>
            <a:off x="1194677" y="5300124"/>
            <a:ext cx="1878811" cy="483457"/>
            <a:chOff x="896008" y="3975092"/>
            <a:chExt cx="1409108" cy="362593"/>
          </a:xfrm>
        </p:grpSpPr>
        <p:sp>
          <p:nvSpPr>
            <p:cNvPr id="14" name="Rettangolo con angoli arrotondati 13">
              <a:extLst>
                <a:ext uri="{FF2B5EF4-FFF2-40B4-BE49-F238E27FC236}">
                  <a16:creationId xmlns:a16="http://schemas.microsoft.com/office/drawing/2014/main" id="{C4C3054D-47F3-4077-839D-1F1ED419B861}"/>
                </a:ext>
              </a:extLst>
            </p:cNvPr>
            <p:cNvSpPr/>
            <p:nvPr/>
          </p:nvSpPr>
          <p:spPr>
            <a:xfrm>
              <a:off x="1143368" y="406040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ttangolo con angoli arrotondati 14">
              <a:extLst>
                <a:ext uri="{FF2B5EF4-FFF2-40B4-BE49-F238E27FC236}">
                  <a16:creationId xmlns:a16="http://schemas.microsoft.com/office/drawing/2014/main" id="{1D337855-AC88-4B38-9C37-FDD6E15DBF8E}"/>
                </a:ext>
              </a:extLst>
            </p:cNvPr>
            <p:cNvSpPr/>
            <p:nvPr/>
          </p:nvSpPr>
          <p:spPr>
            <a:xfrm>
              <a:off x="2204316" y="4094659"/>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Rettangolo con angoli arrotondati 18">
              <a:extLst>
                <a:ext uri="{FF2B5EF4-FFF2-40B4-BE49-F238E27FC236}">
                  <a16:creationId xmlns:a16="http://schemas.microsoft.com/office/drawing/2014/main" id="{3F58C3D4-3961-4D41-AA6B-D09988E9F66A}"/>
                </a:ext>
              </a:extLst>
            </p:cNvPr>
            <p:cNvSpPr/>
            <p:nvPr/>
          </p:nvSpPr>
          <p:spPr>
            <a:xfrm>
              <a:off x="1143367" y="419299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ttangolo con angoli arrotondati 23">
              <a:extLst>
                <a:ext uri="{FF2B5EF4-FFF2-40B4-BE49-F238E27FC236}">
                  <a16:creationId xmlns:a16="http://schemas.microsoft.com/office/drawing/2014/main" id="{F7554B63-1910-4A78-AD7D-8567C53731AD}"/>
                </a:ext>
              </a:extLst>
            </p:cNvPr>
            <p:cNvSpPr/>
            <p:nvPr/>
          </p:nvSpPr>
          <p:spPr>
            <a:xfrm>
              <a:off x="1265478" y="406040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ttangolo con angoli arrotondati 24">
              <a:extLst>
                <a:ext uri="{FF2B5EF4-FFF2-40B4-BE49-F238E27FC236}">
                  <a16:creationId xmlns:a16="http://schemas.microsoft.com/office/drawing/2014/main" id="{CB4CA642-C2C9-4BBF-8ABB-E609D2DD09E1}"/>
                </a:ext>
              </a:extLst>
            </p:cNvPr>
            <p:cNvSpPr/>
            <p:nvPr/>
          </p:nvSpPr>
          <p:spPr>
            <a:xfrm>
              <a:off x="1265477" y="419299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ttangolo con angoli arrotondati 25">
              <a:extLst>
                <a:ext uri="{FF2B5EF4-FFF2-40B4-BE49-F238E27FC236}">
                  <a16:creationId xmlns:a16="http://schemas.microsoft.com/office/drawing/2014/main" id="{4C32DF92-5B1E-458B-8E23-1C90DA007D68}"/>
                </a:ext>
              </a:extLst>
            </p:cNvPr>
            <p:cNvSpPr/>
            <p:nvPr/>
          </p:nvSpPr>
          <p:spPr>
            <a:xfrm>
              <a:off x="896009" y="406040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ttangolo con angoli arrotondati 26">
              <a:extLst>
                <a:ext uri="{FF2B5EF4-FFF2-40B4-BE49-F238E27FC236}">
                  <a16:creationId xmlns:a16="http://schemas.microsoft.com/office/drawing/2014/main" id="{A5EE3000-2020-4DC1-A6A1-B2130E7BE27F}"/>
                </a:ext>
              </a:extLst>
            </p:cNvPr>
            <p:cNvSpPr/>
            <p:nvPr/>
          </p:nvSpPr>
          <p:spPr>
            <a:xfrm>
              <a:off x="896008" y="419299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ttangolo con angoli arrotondati 27">
              <a:extLst>
                <a:ext uri="{FF2B5EF4-FFF2-40B4-BE49-F238E27FC236}">
                  <a16:creationId xmlns:a16="http://schemas.microsoft.com/office/drawing/2014/main" id="{A4BEFD35-B794-427F-B1BA-FDB6AF95A807}"/>
                </a:ext>
              </a:extLst>
            </p:cNvPr>
            <p:cNvSpPr/>
            <p:nvPr/>
          </p:nvSpPr>
          <p:spPr>
            <a:xfrm>
              <a:off x="1018119" y="4060408"/>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Rettangolo con angoli arrotondati 28">
              <a:extLst>
                <a:ext uri="{FF2B5EF4-FFF2-40B4-BE49-F238E27FC236}">
                  <a16:creationId xmlns:a16="http://schemas.microsoft.com/office/drawing/2014/main" id="{39D8CC78-E9B0-4A4D-9EDD-61352F3156C4}"/>
                </a:ext>
              </a:extLst>
            </p:cNvPr>
            <p:cNvSpPr/>
            <p:nvPr/>
          </p:nvSpPr>
          <p:spPr>
            <a:xfrm>
              <a:off x="1018118" y="4192996"/>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2" name="Connettore 2 11">
              <a:extLst>
                <a:ext uri="{FF2B5EF4-FFF2-40B4-BE49-F238E27FC236}">
                  <a16:creationId xmlns:a16="http://schemas.microsoft.com/office/drawing/2014/main" id="{04F61FBB-996A-456E-9C17-DE1E29D84615}"/>
                </a:ext>
              </a:extLst>
            </p:cNvPr>
            <p:cNvCxnSpPr/>
            <p:nvPr/>
          </p:nvCxnSpPr>
          <p:spPr>
            <a:xfrm>
              <a:off x="1371600" y="4153371"/>
              <a:ext cx="2133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Immagine 29">
              <a:extLst>
                <a:ext uri="{FF2B5EF4-FFF2-40B4-BE49-F238E27FC236}">
                  <a16:creationId xmlns:a16="http://schemas.microsoft.com/office/drawing/2014/main" id="{D0FD06CA-4050-4F41-B295-F7C1D355DABD}"/>
                </a:ext>
              </a:extLst>
            </p:cNvPr>
            <p:cNvPicPr>
              <a:picLocks noChangeAspect="1"/>
            </p:cNvPicPr>
            <p:nvPr/>
          </p:nvPicPr>
          <p:blipFill>
            <a:blip r:embed="rId3"/>
            <a:stretch>
              <a:fillRect/>
            </a:stretch>
          </p:blipFill>
          <p:spPr>
            <a:xfrm>
              <a:off x="1584960" y="3975092"/>
              <a:ext cx="333968" cy="362593"/>
            </a:xfrm>
            <a:prstGeom prst="rect">
              <a:avLst/>
            </a:prstGeom>
          </p:spPr>
        </p:pic>
        <p:cxnSp>
          <p:nvCxnSpPr>
            <p:cNvPr id="31" name="Connettore 2 30">
              <a:extLst>
                <a:ext uri="{FF2B5EF4-FFF2-40B4-BE49-F238E27FC236}">
                  <a16:creationId xmlns:a16="http://schemas.microsoft.com/office/drawing/2014/main" id="{44CD64D0-4CAF-4F3D-9D25-9E4F50AE5192}"/>
                </a:ext>
              </a:extLst>
            </p:cNvPr>
            <p:cNvCxnSpPr/>
            <p:nvPr/>
          </p:nvCxnSpPr>
          <p:spPr>
            <a:xfrm>
              <a:off x="1918928" y="4153371"/>
              <a:ext cx="2133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63" name="Gruppo 62">
            <a:extLst>
              <a:ext uri="{FF2B5EF4-FFF2-40B4-BE49-F238E27FC236}">
                <a16:creationId xmlns:a16="http://schemas.microsoft.com/office/drawing/2014/main" id="{052A2BAC-9E4F-4531-962C-DCE2A2CD874E}"/>
              </a:ext>
            </a:extLst>
          </p:cNvPr>
          <p:cNvGrpSpPr/>
          <p:nvPr/>
        </p:nvGrpSpPr>
        <p:grpSpPr>
          <a:xfrm>
            <a:off x="4809107" y="5163532"/>
            <a:ext cx="2502995" cy="889713"/>
            <a:chOff x="3606830" y="3872648"/>
            <a:chExt cx="1877246" cy="667285"/>
          </a:xfrm>
        </p:grpSpPr>
        <p:pic>
          <p:nvPicPr>
            <p:cNvPr id="32" name="Immagine 31">
              <a:extLst>
                <a:ext uri="{FF2B5EF4-FFF2-40B4-BE49-F238E27FC236}">
                  <a16:creationId xmlns:a16="http://schemas.microsoft.com/office/drawing/2014/main" id="{FE53B3C0-425D-421D-8D18-0F0FDBF1C88B}"/>
                </a:ext>
              </a:extLst>
            </p:cNvPr>
            <p:cNvPicPr>
              <a:picLocks noChangeAspect="1"/>
            </p:cNvPicPr>
            <p:nvPr/>
          </p:nvPicPr>
          <p:blipFill>
            <a:blip r:embed="rId4"/>
            <a:stretch>
              <a:fillRect/>
            </a:stretch>
          </p:blipFill>
          <p:spPr>
            <a:xfrm>
              <a:off x="3909155" y="3872648"/>
              <a:ext cx="1427956" cy="667285"/>
            </a:xfrm>
            <a:prstGeom prst="rect">
              <a:avLst/>
            </a:prstGeom>
          </p:spPr>
        </p:pic>
        <p:sp>
          <p:nvSpPr>
            <p:cNvPr id="33" name="Rettangolo con angoli arrotondati 32">
              <a:extLst>
                <a:ext uri="{FF2B5EF4-FFF2-40B4-BE49-F238E27FC236}">
                  <a16:creationId xmlns:a16="http://schemas.microsoft.com/office/drawing/2014/main" id="{48256502-4658-4E18-8B55-F51817C9D6F9}"/>
                </a:ext>
              </a:extLst>
            </p:cNvPr>
            <p:cNvSpPr/>
            <p:nvPr/>
          </p:nvSpPr>
          <p:spPr>
            <a:xfrm>
              <a:off x="3606831" y="399236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4" name="Rettangolo con angoli arrotondati 33">
              <a:extLst>
                <a:ext uri="{FF2B5EF4-FFF2-40B4-BE49-F238E27FC236}">
                  <a16:creationId xmlns:a16="http://schemas.microsoft.com/office/drawing/2014/main" id="{8EAE4EE4-A9C4-4618-9713-044C33E6936C}"/>
                </a:ext>
              </a:extLst>
            </p:cNvPr>
            <p:cNvSpPr/>
            <p:nvPr/>
          </p:nvSpPr>
          <p:spPr>
            <a:xfrm>
              <a:off x="3606830" y="412494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ttangolo con angoli arrotondati 34">
              <a:extLst>
                <a:ext uri="{FF2B5EF4-FFF2-40B4-BE49-F238E27FC236}">
                  <a16:creationId xmlns:a16="http://schemas.microsoft.com/office/drawing/2014/main" id="{C3597C03-D756-4A65-8F5A-B43F5500F8B4}"/>
                </a:ext>
              </a:extLst>
            </p:cNvPr>
            <p:cNvSpPr/>
            <p:nvPr/>
          </p:nvSpPr>
          <p:spPr>
            <a:xfrm>
              <a:off x="3728941" y="399236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Rettangolo con angoli arrotondati 35">
              <a:extLst>
                <a:ext uri="{FF2B5EF4-FFF2-40B4-BE49-F238E27FC236}">
                  <a16:creationId xmlns:a16="http://schemas.microsoft.com/office/drawing/2014/main" id="{4502AA33-F33D-4787-919B-4CDF3E8FA392}"/>
                </a:ext>
              </a:extLst>
            </p:cNvPr>
            <p:cNvSpPr/>
            <p:nvPr/>
          </p:nvSpPr>
          <p:spPr>
            <a:xfrm>
              <a:off x="3728940" y="412494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Rettangolo con angoli arrotondati 36">
              <a:extLst>
                <a:ext uri="{FF2B5EF4-FFF2-40B4-BE49-F238E27FC236}">
                  <a16:creationId xmlns:a16="http://schemas.microsoft.com/office/drawing/2014/main" id="{FC26B843-5D0F-4728-95AF-690476E33307}"/>
                </a:ext>
              </a:extLst>
            </p:cNvPr>
            <p:cNvSpPr/>
            <p:nvPr/>
          </p:nvSpPr>
          <p:spPr>
            <a:xfrm>
              <a:off x="3606831" y="424756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ttangolo con angoli arrotondati 37">
              <a:extLst>
                <a:ext uri="{FF2B5EF4-FFF2-40B4-BE49-F238E27FC236}">
                  <a16:creationId xmlns:a16="http://schemas.microsoft.com/office/drawing/2014/main" id="{8CEA70A5-1237-4A4B-933F-6E27EF7C9163}"/>
                </a:ext>
              </a:extLst>
            </p:cNvPr>
            <p:cNvSpPr/>
            <p:nvPr/>
          </p:nvSpPr>
          <p:spPr>
            <a:xfrm>
              <a:off x="3606830" y="438014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9" name="Rettangolo con angoli arrotondati 38">
              <a:extLst>
                <a:ext uri="{FF2B5EF4-FFF2-40B4-BE49-F238E27FC236}">
                  <a16:creationId xmlns:a16="http://schemas.microsoft.com/office/drawing/2014/main" id="{67BE2158-EC73-422F-BDB2-7611963792F9}"/>
                </a:ext>
              </a:extLst>
            </p:cNvPr>
            <p:cNvSpPr/>
            <p:nvPr/>
          </p:nvSpPr>
          <p:spPr>
            <a:xfrm>
              <a:off x="3728941" y="4247561"/>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Rettangolo con angoli arrotondati 39">
              <a:extLst>
                <a:ext uri="{FF2B5EF4-FFF2-40B4-BE49-F238E27FC236}">
                  <a16:creationId xmlns:a16="http://schemas.microsoft.com/office/drawing/2014/main" id="{6B32593B-B3DE-4990-8265-C33308B2347A}"/>
                </a:ext>
              </a:extLst>
            </p:cNvPr>
            <p:cNvSpPr/>
            <p:nvPr/>
          </p:nvSpPr>
          <p:spPr>
            <a:xfrm>
              <a:off x="3728940" y="4380149"/>
              <a:ext cx="50297" cy="593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1" name="Rettangolo con angoli arrotondati 40">
              <a:extLst>
                <a:ext uri="{FF2B5EF4-FFF2-40B4-BE49-F238E27FC236}">
                  <a16:creationId xmlns:a16="http://schemas.microsoft.com/office/drawing/2014/main" id="{5A8582CD-14B1-43FF-A75F-6C003894E525}"/>
                </a:ext>
              </a:extLst>
            </p:cNvPr>
            <p:cNvSpPr/>
            <p:nvPr/>
          </p:nvSpPr>
          <p:spPr>
            <a:xfrm>
              <a:off x="5383276" y="4051735"/>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Rettangolo con angoli arrotondati 41">
              <a:extLst>
                <a:ext uri="{FF2B5EF4-FFF2-40B4-BE49-F238E27FC236}">
                  <a16:creationId xmlns:a16="http://schemas.microsoft.com/office/drawing/2014/main" id="{301BC7BA-E609-4460-B019-9B5DD0AFD7E2}"/>
                </a:ext>
              </a:extLst>
            </p:cNvPr>
            <p:cNvSpPr/>
            <p:nvPr/>
          </p:nvSpPr>
          <p:spPr>
            <a:xfrm>
              <a:off x="5383276" y="4239148"/>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grpSp>
        <p:nvGrpSpPr>
          <p:cNvPr id="3073" name="Gruppo 3072">
            <a:extLst>
              <a:ext uri="{FF2B5EF4-FFF2-40B4-BE49-F238E27FC236}">
                <a16:creationId xmlns:a16="http://schemas.microsoft.com/office/drawing/2014/main" id="{3CB1DBAC-CD9F-4EA7-B5E0-336339E3B7FE}"/>
              </a:ext>
            </a:extLst>
          </p:cNvPr>
          <p:cNvGrpSpPr/>
          <p:nvPr/>
        </p:nvGrpSpPr>
        <p:grpSpPr>
          <a:xfrm>
            <a:off x="8769183" y="4982292"/>
            <a:ext cx="2271372" cy="1172931"/>
            <a:chOff x="6576887" y="3736719"/>
            <a:chExt cx="1703529" cy="879698"/>
          </a:xfrm>
        </p:grpSpPr>
        <p:cxnSp>
          <p:nvCxnSpPr>
            <p:cNvPr id="51" name="Connettore 2 50">
              <a:extLst>
                <a:ext uri="{FF2B5EF4-FFF2-40B4-BE49-F238E27FC236}">
                  <a16:creationId xmlns:a16="http://schemas.microsoft.com/office/drawing/2014/main" id="{C37B4116-D3DB-49C7-90DE-295A1DEA69FB}"/>
                </a:ext>
              </a:extLst>
            </p:cNvPr>
            <p:cNvCxnSpPr/>
            <p:nvPr/>
          </p:nvCxnSpPr>
          <p:spPr>
            <a:xfrm>
              <a:off x="6967659" y="4207936"/>
              <a:ext cx="2133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2" name="Immagine 51">
              <a:extLst>
                <a:ext uri="{FF2B5EF4-FFF2-40B4-BE49-F238E27FC236}">
                  <a16:creationId xmlns:a16="http://schemas.microsoft.com/office/drawing/2014/main" id="{4C46F282-F231-4DAA-9419-F98180773611}"/>
                </a:ext>
              </a:extLst>
            </p:cNvPr>
            <p:cNvPicPr>
              <a:picLocks noChangeAspect="1"/>
            </p:cNvPicPr>
            <p:nvPr/>
          </p:nvPicPr>
          <p:blipFill>
            <a:blip r:embed="rId3"/>
            <a:stretch>
              <a:fillRect/>
            </a:stretch>
          </p:blipFill>
          <p:spPr>
            <a:xfrm>
              <a:off x="7181019" y="4029657"/>
              <a:ext cx="333968" cy="362593"/>
            </a:xfrm>
            <a:prstGeom prst="rect">
              <a:avLst/>
            </a:prstGeom>
          </p:spPr>
        </p:pic>
        <p:cxnSp>
          <p:nvCxnSpPr>
            <p:cNvPr id="53" name="Connettore 2 52">
              <a:extLst>
                <a:ext uri="{FF2B5EF4-FFF2-40B4-BE49-F238E27FC236}">
                  <a16:creationId xmlns:a16="http://schemas.microsoft.com/office/drawing/2014/main" id="{916AD016-AE96-415C-8AE6-71F1D5625581}"/>
                </a:ext>
              </a:extLst>
            </p:cNvPr>
            <p:cNvCxnSpPr>
              <a:cxnSpLocks/>
            </p:cNvCxnSpPr>
            <p:nvPr/>
          </p:nvCxnSpPr>
          <p:spPr>
            <a:xfrm flipV="1">
              <a:off x="7569639" y="4051735"/>
              <a:ext cx="187521" cy="119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Connettore 2 54">
              <a:extLst>
                <a:ext uri="{FF2B5EF4-FFF2-40B4-BE49-F238E27FC236}">
                  <a16:creationId xmlns:a16="http://schemas.microsoft.com/office/drawing/2014/main" id="{646DA176-C3F0-4A20-838C-12D6E7DE9724}"/>
                </a:ext>
              </a:extLst>
            </p:cNvPr>
            <p:cNvCxnSpPr>
              <a:cxnSpLocks/>
            </p:cNvCxnSpPr>
            <p:nvPr/>
          </p:nvCxnSpPr>
          <p:spPr>
            <a:xfrm>
              <a:off x="7576605" y="4259772"/>
              <a:ext cx="187521" cy="119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7" name="Immagine 56">
              <a:extLst>
                <a:ext uri="{FF2B5EF4-FFF2-40B4-BE49-F238E27FC236}">
                  <a16:creationId xmlns:a16="http://schemas.microsoft.com/office/drawing/2014/main" id="{24DD2125-5191-40CE-8E4F-346E972B327E}"/>
                </a:ext>
              </a:extLst>
            </p:cNvPr>
            <p:cNvPicPr>
              <a:picLocks noChangeAspect="1"/>
            </p:cNvPicPr>
            <p:nvPr/>
          </p:nvPicPr>
          <p:blipFill>
            <a:blip r:embed="rId5"/>
            <a:stretch>
              <a:fillRect/>
            </a:stretch>
          </p:blipFill>
          <p:spPr>
            <a:xfrm>
              <a:off x="7864487" y="4237825"/>
              <a:ext cx="378592" cy="378592"/>
            </a:xfrm>
            <a:prstGeom prst="rect">
              <a:avLst/>
            </a:prstGeom>
          </p:spPr>
        </p:pic>
        <p:pic>
          <p:nvPicPr>
            <p:cNvPr id="61" name="Immagine 60">
              <a:extLst>
                <a:ext uri="{FF2B5EF4-FFF2-40B4-BE49-F238E27FC236}">
                  <a16:creationId xmlns:a16="http://schemas.microsoft.com/office/drawing/2014/main" id="{AC7399E0-61F4-423E-809A-AFA54A4425B0}"/>
                </a:ext>
              </a:extLst>
            </p:cNvPr>
            <p:cNvPicPr>
              <a:picLocks noChangeAspect="1"/>
            </p:cNvPicPr>
            <p:nvPr/>
          </p:nvPicPr>
          <p:blipFill>
            <a:blip r:embed="rId6"/>
            <a:stretch>
              <a:fillRect/>
            </a:stretch>
          </p:blipFill>
          <p:spPr>
            <a:xfrm>
              <a:off x="7810368" y="3736719"/>
              <a:ext cx="470048" cy="456277"/>
            </a:xfrm>
            <a:prstGeom prst="rect">
              <a:avLst/>
            </a:prstGeom>
          </p:spPr>
        </p:pic>
        <p:sp>
          <p:nvSpPr>
            <p:cNvPr id="66" name="Rettangolo con angoli arrotondati 65">
              <a:extLst>
                <a:ext uri="{FF2B5EF4-FFF2-40B4-BE49-F238E27FC236}">
                  <a16:creationId xmlns:a16="http://schemas.microsoft.com/office/drawing/2014/main" id="{BD17648D-0D4C-40FB-9AF1-9878AB553528}"/>
                </a:ext>
              </a:extLst>
            </p:cNvPr>
            <p:cNvSpPr/>
            <p:nvPr/>
          </p:nvSpPr>
          <p:spPr>
            <a:xfrm>
              <a:off x="6760179" y="4065502"/>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7" name="Rettangolo con angoli arrotondati 66">
              <a:extLst>
                <a:ext uri="{FF2B5EF4-FFF2-40B4-BE49-F238E27FC236}">
                  <a16:creationId xmlns:a16="http://schemas.microsoft.com/office/drawing/2014/main" id="{975E9837-99AF-4479-A27F-A584E467F128}"/>
                </a:ext>
              </a:extLst>
            </p:cNvPr>
            <p:cNvSpPr/>
            <p:nvPr/>
          </p:nvSpPr>
          <p:spPr>
            <a:xfrm>
              <a:off x="6760179" y="4252915"/>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8" name="Rettangolo con angoli arrotondati 67">
              <a:extLst>
                <a:ext uri="{FF2B5EF4-FFF2-40B4-BE49-F238E27FC236}">
                  <a16:creationId xmlns:a16="http://schemas.microsoft.com/office/drawing/2014/main" id="{D5FD19C1-7FB0-4882-85D9-7B8DCDE5E2FB}"/>
                </a:ext>
              </a:extLst>
            </p:cNvPr>
            <p:cNvSpPr/>
            <p:nvPr/>
          </p:nvSpPr>
          <p:spPr>
            <a:xfrm>
              <a:off x="6576887" y="4065652"/>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9" name="Rettangolo con angoli arrotondati 68">
              <a:extLst>
                <a:ext uri="{FF2B5EF4-FFF2-40B4-BE49-F238E27FC236}">
                  <a16:creationId xmlns:a16="http://schemas.microsoft.com/office/drawing/2014/main" id="{8685BC5B-A498-4431-BFD2-6CF2F491A524}"/>
                </a:ext>
              </a:extLst>
            </p:cNvPr>
            <p:cNvSpPr/>
            <p:nvPr/>
          </p:nvSpPr>
          <p:spPr>
            <a:xfrm>
              <a:off x="6576887" y="4253065"/>
              <a:ext cx="100800" cy="122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350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
                                  </p:stCondLst>
                                  <p:childTnLst>
                                    <p:set>
                                      <p:cBhvr>
                                        <p:cTn id="9" dur="1" fill="hold">
                                          <p:stCondLst>
                                            <p:cond delay="0"/>
                                          </p:stCondLst>
                                        </p:cTn>
                                        <p:tgtEl>
                                          <p:spTgt spid="3072"/>
                                        </p:tgtEl>
                                        <p:attrNameLst>
                                          <p:attrName>style.visibility</p:attrName>
                                        </p:attrNameLst>
                                      </p:cBhvr>
                                      <p:to>
                                        <p:strVal val="visible"/>
                                      </p:to>
                                    </p:set>
                                    <p:animEffect transition="in" filter="fade">
                                      <p:cBhvr>
                                        <p:cTn id="10" dur="500"/>
                                        <p:tgtEl>
                                          <p:spTgt spid="30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3073"/>
                                        </p:tgtEl>
                                        <p:attrNameLst>
                                          <p:attrName>style.visibility</p:attrName>
                                        </p:attrNameLst>
                                      </p:cBhvr>
                                      <p:to>
                                        <p:strVal val="visible"/>
                                      </p:to>
                                    </p:set>
                                    <p:animEffect transition="in" filter="fade">
                                      <p:cBhvr>
                                        <p:cTn id="32" dur="5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49E02C-242A-44C9-A548-4E203140005E}"/>
              </a:ext>
            </a:extLst>
          </p:cNvPr>
          <p:cNvSpPr>
            <a:spLocks noGrp="1"/>
          </p:cNvSpPr>
          <p:nvPr>
            <p:ph type="title"/>
          </p:nvPr>
        </p:nvSpPr>
        <p:spPr/>
        <p:txBody>
          <a:bodyPr/>
          <a:lstStyle/>
          <a:p>
            <a:r>
              <a:rPr lang="en-US" noProof="0" dirty="0"/>
              <a:t>Commercial Solutions</a:t>
            </a:r>
          </a:p>
        </p:txBody>
      </p:sp>
      <p:sp>
        <p:nvSpPr>
          <p:cNvPr id="3" name="Segnaposto testo 2">
            <a:extLst>
              <a:ext uri="{FF2B5EF4-FFF2-40B4-BE49-F238E27FC236}">
                <a16:creationId xmlns:a16="http://schemas.microsoft.com/office/drawing/2014/main" id="{421D5D99-4D36-45E4-97EE-84F9C12B225F}"/>
              </a:ext>
            </a:extLst>
          </p:cNvPr>
          <p:cNvSpPr>
            <a:spLocks noGrp="1"/>
          </p:cNvSpPr>
          <p:nvPr>
            <p:ph type="body" idx="1"/>
          </p:nvPr>
        </p:nvSpPr>
        <p:spPr/>
        <p:txBody>
          <a:bodyPr/>
          <a:lstStyle/>
          <a:p>
            <a:r>
              <a:rPr lang="en-US" dirty="0"/>
              <a:t>Examples on the market</a:t>
            </a:r>
          </a:p>
        </p:txBody>
      </p:sp>
      <p:sp>
        <p:nvSpPr>
          <p:cNvPr id="5" name="Segnaposto piè di pagina 4">
            <a:extLst>
              <a:ext uri="{FF2B5EF4-FFF2-40B4-BE49-F238E27FC236}">
                <a16:creationId xmlns:a16="http://schemas.microsoft.com/office/drawing/2014/main" id="{5A32C2A1-707F-44B0-B32C-988377778CBD}"/>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55DB988A-CE9C-4E71-8057-C170CBC1E86F}"/>
              </a:ext>
            </a:extLst>
          </p:cNvPr>
          <p:cNvSpPr>
            <a:spLocks noGrp="1"/>
          </p:cNvSpPr>
          <p:nvPr>
            <p:ph type="sldNum" sz="quarter" idx="12"/>
          </p:nvPr>
        </p:nvSpPr>
        <p:spPr/>
        <p:txBody>
          <a:bodyPr/>
          <a:lstStyle/>
          <a:p>
            <a:pPr>
              <a:defRPr/>
            </a:pPr>
            <a:fld id="{6FA0980B-2DE9-40AD-8A4E-40673DB95E95}" type="slidenum">
              <a:rPr lang="it-IT" altLang="it-IT" smtClean="0"/>
              <a:pPr>
                <a:defRPr/>
              </a:pPr>
              <a:t>28</a:t>
            </a:fld>
            <a:endParaRPr lang="it-IT" altLang="it-IT"/>
          </a:p>
        </p:txBody>
      </p:sp>
    </p:spTree>
    <p:extLst>
      <p:ext uri="{BB962C8B-B14F-4D97-AF65-F5344CB8AC3E}">
        <p14:creationId xmlns:p14="http://schemas.microsoft.com/office/powerpoint/2010/main" val="344684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E6CA7809-C276-48C6-BEE7-8A2F135F7382}"/>
              </a:ext>
            </a:extLst>
          </p:cNvPr>
          <p:cNvSpPr>
            <a:spLocks noGrp="1"/>
          </p:cNvSpPr>
          <p:nvPr>
            <p:ph type="title"/>
          </p:nvPr>
        </p:nvSpPr>
        <p:spPr/>
        <p:txBody>
          <a:bodyPr/>
          <a:lstStyle/>
          <a:p>
            <a:r>
              <a:rPr lang="en-US" dirty="0"/>
              <a:t>Common Features</a:t>
            </a:r>
          </a:p>
        </p:txBody>
      </p:sp>
      <p:sp>
        <p:nvSpPr>
          <p:cNvPr id="11" name="Segnaposto contenuto 10">
            <a:extLst>
              <a:ext uri="{FF2B5EF4-FFF2-40B4-BE49-F238E27FC236}">
                <a16:creationId xmlns:a16="http://schemas.microsoft.com/office/drawing/2014/main" id="{1846FEB2-C529-46BC-8C01-1624E379E669}"/>
              </a:ext>
            </a:extLst>
          </p:cNvPr>
          <p:cNvSpPr>
            <a:spLocks noGrp="1"/>
          </p:cNvSpPr>
          <p:nvPr>
            <p:ph idx="1"/>
          </p:nvPr>
        </p:nvSpPr>
        <p:spPr>
          <a:xfrm>
            <a:off x="609601" y="1155700"/>
            <a:ext cx="7716663" cy="4969933"/>
          </a:xfrm>
        </p:spPr>
        <p:txBody>
          <a:bodyPr/>
          <a:lstStyle/>
          <a:p>
            <a:pPr marL="0" indent="0">
              <a:spcAft>
                <a:spcPts val="800"/>
              </a:spcAft>
              <a:buNone/>
            </a:pPr>
            <a:r>
              <a:rPr lang="en-US" sz="3200" dirty="0" err="1"/>
              <a:t>IIoT</a:t>
            </a:r>
            <a:r>
              <a:rPr lang="en-US" sz="3200" dirty="0"/>
              <a:t> solutions are composed of </a:t>
            </a:r>
            <a:r>
              <a:rPr lang="en-US" sz="3200" i="1" dirty="0">
                <a:solidFill>
                  <a:srgbClr val="7B1A00"/>
                </a:solidFill>
              </a:rPr>
              <a:t>two parts</a:t>
            </a:r>
          </a:p>
          <a:p>
            <a:pPr marL="840296" lvl="1" indent="-359824">
              <a:buFont typeface="+mj-lt"/>
              <a:buAutoNum type="arabicPeriod"/>
            </a:pPr>
            <a:r>
              <a:rPr lang="en-US" dirty="0"/>
              <a:t>access to a </a:t>
            </a:r>
            <a:r>
              <a:rPr lang="en-US" i="1" dirty="0">
                <a:solidFill>
                  <a:srgbClr val="7B1A00"/>
                </a:solidFill>
              </a:rPr>
              <a:t>cloud dashboard </a:t>
            </a:r>
            <a:r>
              <a:rPr lang="en-US" dirty="0"/>
              <a:t>to</a:t>
            </a:r>
          </a:p>
          <a:p>
            <a:pPr marL="1191654" lvl="2" indent="-230712">
              <a:buFont typeface="Calibri" panose="020F0502020204030204" pitchFamily="34" charset="0"/>
              <a:buChar char="–"/>
            </a:pPr>
            <a:r>
              <a:rPr lang="en-US" sz="2133" i="1" dirty="0">
                <a:solidFill>
                  <a:srgbClr val="7B1A00"/>
                </a:solidFill>
              </a:rPr>
              <a:t>configure</a:t>
            </a:r>
            <a:r>
              <a:rPr lang="en-US" sz="2133" dirty="0"/>
              <a:t> the service</a:t>
            </a:r>
          </a:p>
          <a:p>
            <a:pPr marL="1191654" lvl="2" indent="-230712">
              <a:buFont typeface="Calibri" panose="020F0502020204030204" pitchFamily="34" charset="0"/>
              <a:buChar char="–"/>
            </a:pPr>
            <a:r>
              <a:rPr lang="en-US" sz="2133" i="1" dirty="0">
                <a:solidFill>
                  <a:srgbClr val="7B1A00"/>
                </a:solidFill>
              </a:rPr>
              <a:t>pair</a:t>
            </a:r>
            <a:r>
              <a:rPr lang="en-US" sz="2133" dirty="0"/>
              <a:t> the </a:t>
            </a:r>
            <a:r>
              <a:rPr lang="en-US" sz="2133" dirty="0" err="1"/>
              <a:t>IIoT</a:t>
            </a:r>
            <a:r>
              <a:rPr lang="en-US" sz="2133" dirty="0"/>
              <a:t> gateways</a:t>
            </a:r>
          </a:p>
          <a:p>
            <a:pPr marL="1191654" lvl="2" indent="-230712">
              <a:buFont typeface="Calibri" panose="020F0502020204030204" pitchFamily="34" charset="0"/>
              <a:buChar char="–"/>
            </a:pPr>
            <a:r>
              <a:rPr lang="en-US" sz="2133" i="1" dirty="0">
                <a:solidFill>
                  <a:srgbClr val="7B1A00"/>
                </a:solidFill>
              </a:rPr>
              <a:t>visualize</a:t>
            </a:r>
            <a:r>
              <a:rPr lang="en-US" sz="2133" dirty="0"/>
              <a:t> stored data</a:t>
            </a:r>
          </a:p>
          <a:p>
            <a:pPr marL="1191654" lvl="2" indent="-230712">
              <a:spcAft>
                <a:spcPts val="2400"/>
              </a:spcAft>
              <a:buFont typeface="Calibri" panose="020F0502020204030204" pitchFamily="34" charset="0"/>
              <a:buChar char="–"/>
            </a:pPr>
            <a:r>
              <a:rPr lang="en-US" sz="2133" dirty="0"/>
              <a:t>perform </a:t>
            </a:r>
            <a:r>
              <a:rPr lang="en-US" sz="2133" i="1" dirty="0">
                <a:solidFill>
                  <a:srgbClr val="7B1A00"/>
                </a:solidFill>
              </a:rPr>
              <a:t>data analysis</a:t>
            </a:r>
          </a:p>
          <a:p>
            <a:pPr marL="840296" lvl="1" indent="-359824">
              <a:buFont typeface="+mj-lt"/>
              <a:buAutoNum type="arabicPeriod"/>
            </a:pPr>
            <a:r>
              <a:rPr lang="en-US" dirty="0"/>
              <a:t>a set of </a:t>
            </a:r>
            <a:r>
              <a:rPr lang="en-US" i="1" dirty="0" err="1">
                <a:solidFill>
                  <a:srgbClr val="7B1A00"/>
                </a:solidFill>
              </a:rPr>
              <a:t>IIoT</a:t>
            </a:r>
            <a:r>
              <a:rPr lang="en-US" i="1" dirty="0">
                <a:solidFill>
                  <a:srgbClr val="7B1A00"/>
                </a:solidFill>
              </a:rPr>
              <a:t> gateways</a:t>
            </a:r>
          </a:p>
          <a:p>
            <a:pPr marL="1191654" lvl="2" indent="-230712">
              <a:buFont typeface="Calibri" panose="020F0502020204030204" pitchFamily="34" charset="0"/>
              <a:buChar char="–"/>
            </a:pPr>
            <a:r>
              <a:rPr lang="en-US" sz="1867" i="1" dirty="0">
                <a:solidFill>
                  <a:srgbClr val="7B1A00"/>
                </a:solidFill>
              </a:rPr>
              <a:t>data collection </a:t>
            </a:r>
            <a:r>
              <a:rPr lang="en-US" sz="1867" dirty="0"/>
              <a:t>from PLCs</a:t>
            </a:r>
          </a:p>
          <a:p>
            <a:pPr marL="1191654" lvl="2" indent="-230712">
              <a:buFont typeface="Calibri" panose="020F0502020204030204" pitchFamily="34" charset="0"/>
              <a:buChar char="–"/>
            </a:pPr>
            <a:r>
              <a:rPr lang="en-US" sz="1867" dirty="0"/>
              <a:t>small local data buffer</a:t>
            </a:r>
          </a:p>
          <a:p>
            <a:pPr marL="1191654" lvl="2" indent="-230712">
              <a:buFont typeface="Calibri" panose="020F0502020204030204" pitchFamily="34" charset="0"/>
              <a:buChar char="–"/>
            </a:pPr>
            <a:r>
              <a:rPr lang="en-US" sz="1867" dirty="0"/>
              <a:t>data is sent to cloud</a:t>
            </a:r>
          </a:p>
          <a:p>
            <a:pPr marL="1752556" lvl="2" indent="-609585">
              <a:buFont typeface="+mj-lt"/>
              <a:buAutoNum type="arabicPeriod"/>
            </a:pPr>
            <a:endParaRPr lang="en-US" sz="1867" dirty="0"/>
          </a:p>
        </p:txBody>
      </p:sp>
      <p:sp>
        <p:nvSpPr>
          <p:cNvPr id="5" name="Segnaposto piè di pagina 4">
            <a:extLst>
              <a:ext uri="{FF2B5EF4-FFF2-40B4-BE49-F238E27FC236}">
                <a16:creationId xmlns:a16="http://schemas.microsoft.com/office/drawing/2014/main" id="{D7686371-6588-49AF-B8B6-FA81C2CBF4CD}"/>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50AFEE7F-2BCC-4CDE-ADCA-1FD19C52C957}"/>
              </a:ext>
            </a:extLst>
          </p:cNvPr>
          <p:cNvSpPr>
            <a:spLocks noGrp="1"/>
          </p:cNvSpPr>
          <p:nvPr>
            <p:ph type="sldNum" sz="quarter" idx="12"/>
          </p:nvPr>
        </p:nvSpPr>
        <p:spPr/>
        <p:txBody>
          <a:bodyPr/>
          <a:lstStyle/>
          <a:p>
            <a:pPr>
              <a:defRPr/>
            </a:pPr>
            <a:fld id="{6FA0980B-2DE9-40AD-8A4E-40673DB95E95}" type="slidenum">
              <a:rPr lang="it-IT" altLang="it-IT" smtClean="0"/>
              <a:pPr>
                <a:defRPr/>
              </a:pPr>
              <a:t>29</a:t>
            </a:fld>
            <a:endParaRPr lang="it-IT" altLang="it-IT" dirty="0"/>
          </a:p>
        </p:txBody>
      </p:sp>
      <p:pic>
        <p:nvPicPr>
          <p:cNvPr id="2050" name="Picture 2" descr="https://ewon.biz/images/librariesprovider10/default-album/flexy/flexy-2052725f70422ce670692f4ff00001bbfd4.png?sfvrsn=c3eb90d6_0">
            <a:extLst>
              <a:ext uri="{FF2B5EF4-FFF2-40B4-BE49-F238E27FC236}">
                <a16:creationId xmlns:a16="http://schemas.microsoft.com/office/drawing/2014/main" id="{F5FBB222-4421-4ECB-B90D-37854084F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25663" flipH="1">
            <a:off x="8743815" y="4904897"/>
            <a:ext cx="1087427" cy="1087427"/>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AE76CED3-FED4-4F2C-88F9-EE728B268348}"/>
              </a:ext>
            </a:extLst>
          </p:cNvPr>
          <p:cNvPicPr>
            <a:picLocks noChangeAspect="1"/>
          </p:cNvPicPr>
          <p:nvPr/>
        </p:nvPicPr>
        <p:blipFill>
          <a:blip r:embed="rId4"/>
          <a:stretch>
            <a:fillRect/>
          </a:stretch>
        </p:blipFill>
        <p:spPr>
          <a:xfrm>
            <a:off x="7624293" y="5091011"/>
            <a:ext cx="983519" cy="715200"/>
          </a:xfrm>
          <a:prstGeom prst="rect">
            <a:avLst/>
          </a:prstGeom>
        </p:spPr>
      </p:pic>
      <p:pic>
        <p:nvPicPr>
          <p:cNvPr id="12" name="Immagine 143">
            <a:extLst>
              <a:ext uri="{FF2B5EF4-FFF2-40B4-BE49-F238E27FC236}">
                <a16:creationId xmlns:a16="http://schemas.microsoft.com/office/drawing/2014/main" id="{3E9FEA6E-4E39-4060-9934-D5C191EF5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5835" y="5004494"/>
            <a:ext cx="1279108" cy="101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ccia bidirezionale verticale 14">
            <a:extLst>
              <a:ext uri="{FF2B5EF4-FFF2-40B4-BE49-F238E27FC236}">
                <a16:creationId xmlns:a16="http://schemas.microsoft.com/office/drawing/2014/main" id="{17DA1488-263E-4624-8417-4F89F6476085}"/>
              </a:ext>
            </a:extLst>
          </p:cNvPr>
          <p:cNvSpPr/>
          <p:nvPr/>
        </p:nvSpPr>
        <p:spPr>
          <a:xfrm>
            <a:off x="8843271" y="3839783"/>
            <a:ext cx="581891" cy="101656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052" name="Picture 4" descr="https://www.autopi.io/static/img/screendumps/dashboard.png">
            <a:extLst>
              <a:ext uri="{FF2B5EF4-FFF2-40B4-BE49-F238E27FC236}">
                <a16:creationId xmlns:a16="http://schemas.microsoft.com/office/drawing/2014/main" id="{32D0582D-BA11-4DCF-A9C4-2442E1162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508" y="1867398"/>
            <a:ext cx="3103417" cy="177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75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50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50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nodeType="withEffect">
                                  <p:stCondLst>
                                    <p:cond delay="50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7" end="7"/>
                                            </p:txEl>
                                          </p:spTgt>
                                        </p:tgtEl>
                                        <p:attrNameLst>
                                          <p:attrName>style.visibility</p:attrName>
                                        </p:attrNameLst>
                                      </p:cBhvr>
                                      <p:to>
                                        <p:strVal val="visible"/>
                                      </p:to>
                                    </p:set>
                                    <p:animEffect transition="in" filter="fade">
                                      <p:cBhvr>
                                        <p:cTn id="30" dur="500"/>
                                        <p:tgtEl>
                                          <p:spTgt spid="11">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animEffect transition="in" filter="fade">
                                      <p:cBhvr>
                                        <p:cTn id="33" dur="500"/>
                                        <p:tgtEl>
                                          <p:spTgt spid="11">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9" end="9"/>
                                            </p:txEl>
                                          </p:spTgt>
                                        </p:tgtEl>
                                        <p:attrNameLst>
                                          <p:attrName>style.visibility</p:attrName>
                                        </p:attrNameLst>
                                      </p:cBhvr>
                                      <p:to>
                                        <p:strVal val="visible"/>
                                      </p:to>
                                    </p:set>
                                    <p:animEffect transition="in" filter="fade">
                                      <p:cBhvr>
                                        <p:cTn id="36" dur="500"/>
                                        <p:tgtEl>
                                          <p:spTgt spid="11">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2050"/>
                                        </p:tgtEl>
                                        <p:attrNameLst>
                                          <p:attrName>style.visibility</p:attrName>
                                        </p:attrNameLst>
                                      </p:cBhvr>
                                      <p:to>
                                        <p:strVal val="visible"/>
                                      </p:to>
                                    </p:set>
                                    <p:animEffect transition="in" filter="fade">
                                      <p:cBhvr>
                                        <p:cTn id="45" dur="500"/>
                                        <p:tgtEl>
                                          <p:spTgt spid="2050"/>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EC64C6E3-9A5F-4189-981B-0B50CFE3F023}"/>
              </a:ext>
            </a:extLst>
          </p:cNvPr>
          <p:cNvSpPr>
            <a:spLocks noGrp="1"/>
          </p:cNvSpPr>
          <p:nvPr>
            <p:ph type="title"/>
          </p:nvPr>
        </p:nvSpPr>
        <p:spPr/>
        <p:txBody>
          <a:bodyPr/>
          <a:lstStyle/>
          <a:p>
            <a:r>
              <a:rPr lang="en-US" dirty="0"/>
              <a:t>IoT in Industry 4.0</a:t>
            </a:r>
            <a:endParaRPr lang="en-US" noProof="0" dirty="0"/>
          </a:p>
        </p:txBody>
      </p:sp>
      <p:sp>
        <p:nvSpPr>
          <p:cNvPr id="10" name="Segnaposto testo 9">
            <a:extLst>
              <a:ext uri="{FF2B5EF4-FFF2-40B4-BE49-F238E27FC236}">
                <a16:creationId xmlns:a16="http://schemas.microsoft.com/office/drawing/2014/main" id="{68D5A250-CB1D-44D1-9E0C-3018EC9DEF60}"/>
              </a:ext>
            </a:extLst>
          </p:cNvPr>
          <p:cNvSpPr>
            <a:spLocks noGrp="1"/>
          </p:cNvSpPr>
          <p:nvPr>
            <p:ph type="body" idx="1"/>
          </p:nvPr>
        </p:nvSpPr>
        <p:spPr/>
        <p:txBody>
          <a:bodyPr/>
          <a:lstStyle/>
          <a:p>
            <a:r>
              <a:rPr lang="en-US" dirty="0"/>
              <a:t>The communication and </a:t>
            </a:r>
            <a:r>
              <a:rPr lang="en-US" dirty="0" err="1"/>
              <a:t>IIoT</a:t>
            </a:r>
            <a:endParaRPr lang="en-US" dirty="0"/>
          </a:p>
        </p:txBody>
      </p:sp>
      <p:sp>
        <p:nvSpPr>
          <p:cNvPr id="5" name="Segnaposto piè di pagina 4">
            <a:extLst>
              <a:ext uri="{FF2B5EF4-FFF2-40B4-BE49-F238E27FC236}">
                <a16:creationId xmlns:a16="http://schemas.microsoft.com/office/drawing/2014/main" id="{13FB9F73-9705-43CF-B90C-B39C42E81628}"/>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581A2F0D-4B76-474C-81EE-3FFD101D8750}"/>
              </a:ext>
            </a:extLst>
          </p:cNvPr>
          <p:cNvSpPr>
            <a:spLocks noGrp="1"/>
          </p:cNvSpPr>
          <p:nvPr>
            <p:ph type="sldNum" sz="quarter" idx="12"/>
          </p:nvPr>
        </p:nvSpPr>
        <p:spPr/>
        <p:txBody>
          <a:bodyPr/>
          <a:lstStyle/>
          <a:p>
            <a:pPr>
              <a:defRPr/>
            </a:pPr>
            <a:fld id="{43CD341D-7438-4FA4-973F-6F9EECBD14B9}" type="slidenum">
              <a:rPr lang="it-IT" altLang="it-IT" smtClean="0"/>
              <a:pPr>
                <a:defRPr/>
              </a:pPr>
              <a:t>3</a:t>
            </a:fld>
            <a:endParaRPr lang="it-IT" altLang="it-IT"/>
          </a:p>
        </p:txBody>
      </p:sp>
    </p:spTree>
    <p:extLst>
      <p:ext uri="{BB962C8B-B14F-4D97-AF65-F5344CB8AC3E}">
        <p14:creationId xmlns:p14="http://schemas.microsoft.com/office/powerpoint/2010/main" val="4254408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F862E5-2E49-45DC-81AE-2DE61058D5E1}"/>
              </a:ext>
            </a:extLst>
          </p:cNvPr>
          <p:cNvSpPr>
            <a:spLocks noGrp="1"/>
          </p:cNvSpPr>
          <p:nvPr>
            <p:ph type="title"/>
          </p:nvPr>
        </p:nvSpPr>
        <p:spPr/>
        <p:txBody>
          <a:bodyPr/>
          <a:lstStyle/>
          <a:p>
            <a:r>
              <a:rPr lang="en-US" sz="4267" dirty="0"/>
              <a:t>Siemens MindSphere</a:t>
            </a:r>
          </a:p>
        </p:txBody>
      </p:sp>
      <p:sp>
        <p:nvSpPr>
          <p:cNvPr id="10" name="Segnaposto contenuto 9">
            <a:extLst>
              <a:ext uri="{FF2B5EF4-FFF2-40B4-BE49-F238E27FC236}">
                <a16:creationId xmlns:a16="http://schemas.microsoft.com/office/drawing/2014/main" id="{989AF0DB-2E9E-4A31-971A-8C905688A645}"/>
              </a:ext>
            </a:extLst>
          </p:cNvPr>
          <p:cNvSpPr>
            <a:spLocks noGrp="1"/>
          </p:cNvSpPr>
          <p:nvPr>
            <p:ph idx="1"/>
          </p:nvPr>
        </p:nvSpPr>
        <p:spPr/>
        <p:txBody>
          <a:bodyPr/>
          <a:lstStyle/>
          <a:p>
            <a:pPr marL="0" indent="0">
              <a:buNone/>
            </a:pPr>
            <a:r>
              <a:rPr lang="en-US" sz="2400" dirty="0"/>
              <a:t>IoT operating system from </a:t>
            </a:r>
            <a:r>
              <a:rPr lang="en-US" sz="2667" i="1" dirty="0"/>
              <a:t>Cloud dashboard</a:t>
            </a:r>
          </a:p>
          <a:p>
            <a:pPr marL="719649" lvl="1" indent="-359824"/>
            <a:r>
              <a:rPr lang="en-US" sz="2133" dirty="0"/>
              <a:t>concept of </a:t>
            </a:r>
            <a:r>
              <a:rPr lang="en-US" sz="2133" i="1" dirty="0">
                <a:solidFill>
                  <a:srgbClr val="7B1A00"/>
                </a:solidFill>
              </a:rPr>
              <a:t>apps</a:t>
            </a:r>
            <a:r>
              <a:rPr lang="en-US" sz="2133" dirty="0"/>
              <a:t> executed in the cloud</a:t>
            </a:r>
          </a:p>
          <a:p>
            <a:pPr marL="719649" lvl="1" indent="-359824"/>
            <a:r>
              <a:rPr lang="en-US" sz="2133" dirty="0"/>
              <a:t>advanced </a:t>
            </a:r>
            <a:r>
              <a:rPr lang="en-US" sz="2133" i="1" dirty="0">
                <a:solidFill>
                  <a:srgbClr val="7B1A00"/>
                </a:solidFill>
              </a:rPr>
              <a:t>data analytics</a:t>
            </a:r>
          </a:p>
          <a:p>
            <a:pPr marL="719649" lvl="1" indent="-359824"/>
            <a:r>
              <a:rPr lang="en-US" sz="2133" i="1" dirty="0">
                <a:solidFill>
                  <a:srgbClr val="7B1A00"/>
                </a:solidFill>
              </a:rPr>
              <a:t>fast development </a:t>
            </a:r>
            <a:r>
              <a:rPr lang="en-US" sz="2133" dirty="0"/>
              <a:t>of industrial solutions</a:t>
            </a:r>
          </a:p>
          <a:p>
            <a:pPr marL="719649" lvl="1" indent="-359824"/>
            <a:r>
              <a:rPr lang="en-US" sz="2133" dirty="0"/>
              <a:t>data </a:t>
            </a:r>
            <a:r>
              <a:rPr lang="en-US" sz="2133" i="1" dirty="0">
                <a:solidFill>
                  <a:srgbClr val="7B1A00"/>
                </a:solidFill>
              </a:rPr>
              <a:t>visualization</a:t>
            </a:r>
          </a:p>
          <a:p>
            <a:pPr marL="719649" lvl="1" indent="-359824"/>
            <a:r>
              <a:rPr lang="en-US" sz="2133" i="1" dirty="0">
                <a:solidFill>
                  <a:srgbClr val="7B1A00"/>
                </a:solidFill>
              </a:rPr>
              <a:t>machine learning </a:t>
            </a:r>
            <a:r>
              <a:rPr lang="en-US" sz="2133" dirty="0"/>
              <a:t>app</a:t>
            </a:r>
          </a:p>
        </p:txBody>
      </p:sp>
      <p:sp>
        <p:nvSpPr>
          <p:cNvPr id="5" name="Segnaposto piè di pagina 4">
            <a:extLst>
              <a:ext uri="{FF2B5EF4-FFF2-40B4-BE49-F238E27FC236}">
                <a16:creationId xmlns:a16="http://schemas.microsoft.com/office/drawing/2014/main" id="{117B1934-B33C-488C-AD78-A63036837723}"/>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838CC6B5-7C9B-475B-9F7F-B4CE9EC99BA0}"/>
              </a:ext>
            </a:extLst>
          </p:cNvPr>
          <p:cNvSpPr>
            <a:spLocks noGrp="1"/>
          </p:cNvSpPr>
          <p:nvPr>
            <p:ph type="sldNum" sz="quarter" idx="12"/>
          </p:nvPr>
        </p:nvSpPr>
        <p:spPr/>
        <p:txBody>
          <a:bodyPr/>
          <a:lstStyle/>
          <a:p>
            <a:pPr>
              <a:defRPr/>
            </a:pPr>
            <a:fld id="{43CD341D-7438-4FA4-973F-6F9EECBD14B9}" type="slidenum">
              <a:rPr lang="it-IT" altLang="it-IT" smtClean="0"/>
              <a:pPr>
                <a:defRPr/>
              </a:pPr>
              <a:t>30</a:t>
            </a:fld>
            <a:endParaRPr lang="it-IT" altLang="it-IT"/>
          </a:p>
        </p:txBody>
      </p:sp>
      <p:sp>
        <p:nvSpPr>
          <p:cNvPr id="12" name="Segnaposto contenuto 11">
            <a:extLst>
              <a:ext uri="{FF2B5EF4-FFF2-40B4-BE49-F238E27FC236}">
                <a16:creationId xmlns:a16="http://schemas.microsoft.com/office/drawing/2014/main" id="{0755D3E4-886D-47B3-924A-89FD84555934}"/>
              </a:ext>
            </a:extLst>
          </p:cNvPr>
          <p:cNvSpPr>
            <a:spLocks noGrp="1"/>
          </p:cNvSpPr>
          <p:nvPr>
            <p:ph sz="quarter" idx="4294967295"/>
          </p:nvPr>
        </p:nvSpPr>
        <p:spPr>
          <a:xfrm>
            <a:off x="6802438" y="1708150"/>
            <a:ext cx="5389562" cy="4270375"/>
          </a:xfrm>
        </p:spPr>
        <p:txBody>
          <a:bodyPr/>
          <a:lstStyle/>
          <a:p>
            <a:pPr marL="0" indent="0">
              <a:buNone/>
            </a:pPr>
            <a:r>
              <a:rPr lang="en-US" sz="2667" i="1" dirty="0"/>
              <a:t>Many data sources</a:t>
            </a:r>
          </a:p>
          <a:p>
            <a:pPr marL="719649" lvl="1" indent="-359824"/>
            <a:r>
              <a:rPr lang="en-US" sz="2133" dirty="0" err="1"/>
              <a:t>MindConnect</a:t>
            </a:r>
            <a:r>
              <a:rPr lang="en-US" sz="2133" dirty="0"/>
              <a:t> Nano</a:t>
            </a:r>
          </a:p>
          <a:p>
            <a:pPr marL="719649" lvl="1" indent="-359824"/>
            <a:r>
              <a:rPr lang="en-US" sz="2133" dirty="0" err="1"/>
              <a:t>MindConnect</a:t>
            </a:r>
            <a:r>
              <a:rPr lang="en-US" sz="2133" dirty="0"/>
              <a:t> IoT2040</a:t>
            </a:r>
          </a:p>
          <a:p>
            <a:pPr marL="719649" lvl="1" indent="-359824"/>
            <a:r>
              <a:rPr lang="en-US" sz="2133" dirty="0" err="1"/>
              <a:t>MindConnect</a:t>
            </a:r>
            <a:r>
              <a:rPr lang="en-US" sz="2133" dirty="0"/>
              <a:t> Lib</a:t>
            </a:r>
          </a:p>
          <a:p>
            <a:pPr marL="719649" lvl="1" indent="-359824"/>
            <a:r>
              <a:rPr lang="en-US" sz="2133" dirty="0" err="1"/>
              <a:t>MindConnect</a:t>
            </a:r>
            <a:r>
              <a:rPr lang="en-US" sz="2133" dirty="0"/>
              <a:t> IoT Extension</a:t>
            </a:r>
          </a:p>
        </p:txBody>
      </p:sp>
      <p:pic>
        <p:nvPicPr>
          <p:cNvPr id="13" name="Immagine 12">
            <a:extLst>
              <a:ext uri="{FF2B5EF4-FFF2-40B4-BE49-F238E27FC236}">
                <a16:creationId xmlns:a16="http://schemas.microsoft.com/office/drawing/2014/main" id="{0831B459-A1CC-4BAE-9937-3420AB740742}"/>
              </a:ext>
            </a:extLst>
          </p:cNvPr>
          <p:cNvPicPr>
            <a:picLocks noChangeAspect="1"/>
          </p:cNvPicPr>
          <p:nvPr/>
        </p:nvPicPr>
        <p:blipFill>
          <a:blip r:embed="rId3"/>
          <a:stretch>
            <a:fillRect/>
          </a:stretch>
        </p:blipFill>
        <p:spPr>
          <a:xfrm>
            <a:off x="1357886" y="4225503"/>
            <a:ext cx="3280745" cy="1842355"/>
          </a:xfrm>
          <a:prstGeom prst="rect">
            <a:avLst/>
          </a:prstGeom>
        </p:spPr>
      </p:pic>
      <p:graphicFrame>
        <p:nvGraphicFramePr>
          <p:cNvPr id="15" name="Oggetto 14">
            <a:extLst>
              <a:ext uri="{FF2B5EF4-FFF2-40B4-BE49-F238E27FC236}">
                <a16:creationId xmlns:a16="http://schemas.microsoft.com/office/drawing/2014/main" id="{7D757461-5FBC-4B6A-9BC7-6B667E63A6B4}"/>
              </a:ext>
            </a:extLst>
          </p:cNvPr>
          <p:cNvGraphicFramePr>
            <a:graphicFrameLocks noChangeAspect="1"/>
          </p:cNvGraphicFramePr>
          <p:nvPr/>
        </p:nvGraphicFramePr>
        <p:xfrm>
          <a:off x="6144688" y="4519185"/>
          <a:ext cx="5386917" cy="1260179"/>
        </p:xfrm>
        <a:graphic>
          <a:graphicData uri="http://schemas.openxmlformats.org/presentationml/2006/ole">
            <mc:AlternateContent xmlns:mc="http://schemas.openxmlformats.org/markup-compatibility/2006">
              <mc:Choice xmlns:v="urn:schemas-microsoft-com:vml" Requires="v">
                <p:oleObj r:id="rId4" imgW="9853920" imgH="2298240" progId="">
                  <p:embed/>
                </p:oleObj>
              </mc:Choice>
              <mc:Fallback>
                <p:oleObj r:id="rId4" imgW="9853920" imgH="2298240" progId="">
                  <p:embed/>
                  <p:pic>
                    <p:nvPicPr>
                      <p:cNvPr id="15" name="Oggetto 14">
                        <a:extLst>
                          <a:ext uri="{FF2B5EF4-FFF2-40B4-BE49-F238E27FC236}">
                            <a16:creationId xmlns:a16="http://schemas.microsoft.com/office/drawing/2014/main" id="{7D757461-5FBC-4B6A-9BC7-6B667E63A6B4}"/>
                          </a:ext>
                        </a:extLst>
                      </p:cNvPr>
                      <p:cNvPicPr/>
                      <p:nvPr/>
                    </p:nvPicPr>
                    <p:blipFill>
                      <a:blip r:embed="rId5"/>
                      <a:stretch>
                        <a:fillRect/>
                      </a:stretch>
                    </p:blipFill>
                    <p:spPr>
                      <a:xfrm>
                        <a:off x="6144688" y="4519185"/>
                        <a:ext cx="5386917" cy="1260179"/>
                      </a:xfrm>
                      <a:prstGeom prst="rect">
                        <a:avLst/>
                      </a:prstGeom>
                    </p:spPr>
                  </p:pic>
                </p:oleObj>
              </mc:Fallback>
            </mc:AlternateContent>
          </a:graphicData>
        </a:graphic>
      </p:graphicFrame>
      <p:pic>
        <p:nvPicPr>
          <p:cNvPr id="11" name="Picture 2" descr="Risultati immagini per siemens logo">
            <a:extLst>
              <a:ext uri="{FF2B5EF4-FFF2-40B4-BE49-F238E27FC236}">
                <a16:creationId xmlns:a16="http://schemas.microsoft.com/office/drawing/2014/main" id="{724C7FA7-51F2-40EB-BEB5-DE09ED7F33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566" y="3429000"/>
            <a:ext cx="1746872" cy="47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3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contenuto 9">
            <a:extLst>
              <a:ext uri="{FF2B5EF4-FFF2-40B4-BE49-F238E27FC236}">
                <a16:creationId xmlns:a16="http://schemas.microsoft.com/office/drawing/2014/main" id="{989AF0DB-2E9E-4A31-971A-8C905688A645}"/>
              </a:ext>
            </a:extLst>
          </p:cNvPr>
          <p:cNvSpPr>
            <a:spLocks noGrp="1"/>
          </p:cNvSpPr>
          <p:nvPr>
            <p:ph sz="half" idx="1"/>
          </p:nvPr>
        </p:nvSpPr>
        <p:spPr/>
        <p:txBody>
          <a:bodyPr/>
          <a:lstStyle/>
          <a:p>
            <a:pPr marL="0" indent="0">
              <a:buNone/>
            </a:pPr>
            <a:r>
              <a:rPr lang="en-US" sz="2400" dirty="0"/>
              <a:t>The                              company has its own solution </a:t>
            </a:r>
            <a:r>
              <a:rPr lang="en-US" sz="2667" i="1" dirty="0"/>
              <a:t>M2Web</a:t>
            </a:r>
          </a:p>
          <a:p>
            <a:pPr marL="719649" lvl="1" indent="-359824"/>
            <a:r>
              <a:rPr lang="en-US" sz="2133" dirty="0"/>
              <a:t>provides secure access to PLCs, HMI, …</a:t>
            </a:r>
          </a:p>
          <a:p>
            <a:pPr marL="719649" lvl="1" indent="-359824"/>
            <a:r>
              <a:rPr lang="en-US" sz="2133" dirty="0"/>
              <a:t>pc, mobile, tablet supported</a:t>
            </a:r>
          </a:p>
          <a:p>
            <a:pPr marL="719649" lvl="1" indent="-359824"/>
            <a:r>
              <a:rPr lang="en-US" sz="2133" dirty="0"/>
              <a:t>access through </a:t>
            </a:r>
            <a:r>
              <a:rPr lang="en-US" sz="2133" dirty="0" err="1"/>
              <a:t>Vpn</a:t>
            </a:r>
            <a:endParaRPr lang="en-US" sz="2133" dirty="0"/>
          </a:p>
          <a:p>
            <a:pPr marL="719649" lvl="1" indent="-359824"/>
            <a:r>
              <a:rPr lang="en-US" sz="2133" dirty="0"/>
              <a:t>Monitor and control PLCs</a:t>
            </a:r>
          </a:p>
        </p:txBody>
      </p:sp>
      <p:sp>
        <p:nvSpPr>
          <p:cNvPr id="12" name="Segnaposto contenuto 11">
            <a:extLst>
              <a:ext uri="{FF2B5EF4-FFF2-40B4-BE49-F238E27FC236}">
                <a16:creationId xmlns:a16="http://schemas.microsoft.com/office/drawing/2014/main" id="{0755D3E4-886D-47B3-924A-89FD84555934}"/>
              </a:ext>
            </a:extLst>
          </p:cNvPr>
          <p:cNvSpPr>
            <a:spLocks noGrp="1"/>
          </p:cNvSpPr>
          <p:nvPr>
            <p:ph sz="half" idx="2"/>
          </p:nvPr>
        </p:nvSpPr>
        <p:spPr/>
        <p:txBody>
          <a:bodyPr/>
          <a:lstStyle/>
          <a:p>
            <a:pPr marL="0" indent="0">
              <a:buNone/>
            </a:pPr>
            <a:r>
              <a:rPr lang="en-US" sz="2667" i="1" dirty="0"/>
              <a:t>Flexy M2M Data Gateway</a:t>
            </a:r>
          </a:p>
          <a:p>
            <a:pPr marL="719649" lvl="1" indent="-359824"/>
            <a:r>
              <a:rPr lang="en-US" sz="2133" dirty="0"/>
              <a:t>PLC form factor</a:t>
            </a:r>
          </a:p>
          <a:p>
            <a:pPr marL="719649" lvl="1" indent="-359824"/>
            <a:r>
              <a:rPr lang="en-US" sz="2133" dirty="0"/>
              <a:t>support for </a:t>
            </a:r>
            <a:r>
              <a:rPr lang="en-US" sz="2133" i="1" dirty="0">
                <a:solidFill>
                  <a:srgbClr val="7B1A00"/>
                </a:solidFill>
              </a:rPr>
              <a:t>many PLC brands </a:t>
            </a:r>
            <a:r>
              <a:rPr lang="en-US" sz="2133" dirty="0"/>
              <a:t>to collect data (Siemens, ABB, Omron, …)</a:t>
            </a:r>
          </a:p>
          <a:p>
            <a:pPr marL="719649" lvl="1" indent="-359824"/>
            <a:r>
              <a:rPr lang="en-US" sz="2133" dirty="0"/>
              <a:t>support for </a:t>
            </a:r>
            <a:r>
              <a:rPr lang="en-US" sz="2133" i="1" dirty="0">
                <a:solidFill>
                  <a:srgbClr val="7B1A00"/>
                </a:solidFill>
              </a:rPr>
              <a:t>many cloud services </a:t>
            </a:r>
            <a:r>
              <a:rPr lang="en-US" sz="2133" dirty="0"/>
              <a:t>to store data (MindSphere, AWS, Azure, …)</a:t>
            </a:r>
          </a:p>
        </p:txBody>
      </p:sp>
      <p:sp>
        <p:nvSpPr>
          <p:cNvPr id="2" name="Titolo 1">
            <a:extLst>
              <a:ext uri="{FF2B5EF4-FFF2-40B4-BE49-F238E27FC236}">
                <a16:creationId xmlns:a16="http://schemas.microsoft.com/office/drawing/2014/main" id="{D6F862E5-2E49-45DC-81AE-2DE61058D5E1}"/>
              </a:ext>
            </a:extLst>
          </p:cNvPr>
          <p:cNvSpPr>
            <a:spLocks noGrp="1"/>
          </p:cNvSpPr>
          <p:nvPr>
            <p:ph type="title"/>
          </p:nvPr>
        </p:nvSpPr>
        <p:spPr/>
        <p:txBody>
          <a:bodyPr/>
          <a:lstStyle/>
          <a:p>
            <a:r>
              <a:rPr lang="en-US" sz="4267" dirty="0" err="1"/>
              <a:t>eWON</a:t>
            </a:r>
            <a:endParaRPr lang="en-US" sz="4267" dirty="0"/>
          </a:p>
        </p:txBody>
      </p:sp>
      <p:sp>
        <p:nvSpPr>
          <p:cNvPr id="5" name="Segnaposto piè di pagina 4">
            <a:extLst>
              <a:ext uri="{FF2B5EF4-FFF2-40B4-BE49-F238E27FC236}">
                <a16:creationId xmlns:a16="http://schemas.microsoft.com/office/drawing/2014/main" id="{117B1934-B33C-488C-AD78-A63036837723}"/>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838CC6B5-7C9B-475B-9F7F-B4CE9EC99BA0}"/>
              </a:ext>
            </a:extLst>
          </p:cNvPr>
          <p:cNvSpPr>
            <a:spLocks noGrp="1"/>
          </p:cNvSpPr>
          <p:nvPr>
            <p:ph type="sldNum" sz="quarter" idx="12"/>
          </p:nvPr>
        </p:nvSpPr>
        <p:spPr/>
        <p:txBody>
          <a:bodyPr/>
          <a:lstStyle/>
          <a:p>
            <a:pPr>
              <a:defRPr/>
            </a:pPr>
            <a:fld id="{43CD341D-7438-4FA4-973F-6F9EECBD14B9}" type="slidenum">
              <a:rPr lang="it-IT" altLang="it-IT" smtClean="0"/>
              <a:pPr>
                <a:defRPr/>
              </a:pPr>
              <a:t>31</a:t>
            </a:fld>
            <a:endParaRPr lang="it-IT" altLang="it-IT" dirty="0"/>
          </a:p>
        </p:txBody>
      </p:sp>
      <p:pic>
        <p:nvPicPr>
          <p:cNvPr id="7" name="Immagine 6">
            <a:extLst>
              <a:ext uri="{FF2B5EF4-FFF2-40B4-BE49-F238E27FC236}">
                <a16:creationId xmlns:a16="http://schemas.microsoft.com/office/drawing/2014/main" id="{7F446ABD-7E3C-457D-9B5A-5CEA22445C34}"/>
              </a:ext>
            </a:extLst>
          </p:cNvPr>
          <p:cNvPicPr>
            <a:picLocks noChangeAspect="1"/>
          </p:cNvPicPr>
          <p:nvPr/>
        </p:nvPicPr>
        <p:blipFill>
          <a:blip r:embed="rId3"/>
          <a:stretch>
            <a:fillRect/>
          </a:stretch>
        </p:blipFill>
        <p:spPr>
          <a:xfrm>
            <a:off x="1261450" y="4149477"/>
            <a:ext cx="3320805" cy="2053556"/>
          </a:xfrm>
          <a:prstGeom prst="rect">
            <a:avLst/>
          </a:prstGeom>
        </p:spPr>
      </p:pic>
      <p:pic>
        <p:nvPicPr>
          <p:cNvPr id="14" name="Picture 2" descr="https://ewon.biz/images/librariesprovider10/default-album/flexy/flexy-2052725f70422ce670692f4ff00001bbfd4.png?sfvrsn=c3eb90d6_0">
            <a:extLst>
              <a:ext uri="{FF2B5EF4-FFF2-40B4-BE49-F238E27FC236}">
                <a16:creationId xmlns:a16="http://schemas.microsoft.com/office/drawing/2014/main" id="{C7ED56DE-E315-41E8-81F6-16492CE6E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904278" y="4095517"/>
            <a:ext cx="2107516" cy="210751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www.hms-networks.com/images/default-source/default-album/hms-connecting-devices.png?sfvrsn=e4edf8d6_2">
            <a:extLst>
              <a:ext uri="{FF2B5EF4-FFF2-40B4-BE49-F238E27FC236}">
                <a16:creationId xmlns:a16="http://schemas.microsoft.com/office/drawing/2014/main" id="{BC180CFD-8912-400B-8808-317E567C1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180" y="1299657"/>
            <a:ext cx="2358717" cy="56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3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fade">
                                      <p:cBhvr>
                                        <p:cTn id="31" dur="500"/>
                                        <p:tgtEl>
                                          <p:spTgt spid="12">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2" end="2"/>
                                            </p:txEl>
                                          </p:spTgt>
                                        </p:tgtEl>
                                        <p:attrNameLst>
                                          <p:attrName>style.visibility</p:attrName>
                                        </p:attrNameLst>
                                      </p:cBhvr>
                                      <p:to>
                                        <p:strVal val="visible"/>
                                      </p:to>
                                    </p:set>
                                    <p:animEffect transition="in" filter="fade">
                                      <p:cBhvr>
                                        <p:cTn id="34" dur="500"/>
                                        <p:tgtEl>
                                          <p:spTgt spid="12">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contenuto 9">
            <a:extLst>
              <a:ext uri="{FF2B5EF4-FFF2-40B4-BE49-F238E27FC236}">
                <a16:creationId xmlns:a16="http://schemas.microsoft.com/office/drawing/2014/main" id="{989AF0DB-2E9E-4A31-971A-8C905688A645}"/>
              </a:ext>
            </a:extLst>
          </p:cNvPr>
          <p:cNvSpPr>
            <a:spLocks noGrp="1"/>
          </p:cNvSpPr>
          <p:nvPr>
            <p:ph sz="half" idx="1"/>
          </p:nvPr>
        </p:nvSpPr>
        <p:spPr/>
        <p:txBody>
          <a:bodyPr/>
          <a:lstStyle/>
          <a:p>
            <a:pPr marL="0" indent="0">
              <a:buNone/>
            </a:pPr>
            <a:r>
              <a:rPr lang="en-US" sz="2400" dirty="0"/>
              <a:t>IoT monitoring solution from</a:t>
            </a:r>
            <a:endParaRPr lang="en-US" sz="2400" i="1" dirty="0"/>
          </a:p>
          <a:p>
            <a:pPr marL="0" indent="0">
              <a:buNone/>
            </a:pPr>
            <a:endParaRPr lang="en-US" sz="2667" i="1" dirty="0"/>
          </a:p>
          <a:p>
            <a:pPr marL="0" indent="0">
              <a:buNone/>
            </a:pPr>
            <a:r>
              <a:rPr lang="en-US" sz="2667" i="1" dirty="0"/>
              <a:t>Cloud dashboard</a:t>
            </a:r>
          </a:p>
          <a:p>
            <a:pPr marL="719649" lvl="1" indent="-359824"/>
            <a:r>
              <a:rPr lang="en-US" sz="2133" i="1" dirty="0">
                <a:solidFill>
                  <a:srgbClr val="7B1A00"/>
                </a:solidFill>
              </a:rPr>
              <a:t>monitor and control </a:t>
            </a:r>
            <a:r>
              <a:rPr lang="en-US" sz="2133" dirty="0"/>
              <a:t>IoT devices</a:t>
            </a:r>
          </a:p>
          <a:p>
            <a:pPr marL="719649" lvl="1" indent="-359824"/>
            <a:r>
              <a:rPr lang="en-US" sz="2133" dirty="0"/>
              <a:t>can also </a:t>
            </a:r>
            <a:r>
              <a:rPr lang="en-US" sz="2133" i="1" dirty="0">
                <a:solidFill>
                  <a:srgbClr val="7B1A00"/>
                </a:solidFill>
              </a:rPr>
              <a:t>aggregate</a:t>
            </a:r>
            <a:r>
              <a:rPr lang="en-US" sz="2133" dirty="0"/>
              <a:t> data</a:t>
            </a:r>
          </a:p>
          <a:p>
            <a:pPr marL="719649" lvl="1" indent="-359824"/>
            <a:r>
              <a:rPr lang="en-US" sz="2133" i="1" dirty="0">
                <a:solidFill>
                  <a:srgbClr val="7B1A00"/>
                </a:solidFill>
              </a:rPr>
              <a:t>customizable </a:t>
            </a:r>
            <a:r>
              <a:rPr lang="en-US" sz="2133" dirty="0"/>
              <a:t>solution</a:t>
            </a:r>
          </a:p>
        </p:txBody>
      </p:sp>
      <p:sp>
        <p:nvSpPr>
          <p:cNvPr id="12" name="Segnaposto contenuto 11">
            <a:extLst>
              <a:ext uri="{FF2B5EF4-FFF2-40B4-BE49-F238E27FC236}">
                <a16:creationId xmlns:a16="http://schemas.microsoft.com/office/drawing/2014/main" id="{0755D3E4-886D-47B3-924A-89FD84555934}"/>
              </a:ext>
            </a:extLst>
          </p:cNvPr>
          <p:cNvSpPr>
            <a:spLocks noGrp="1"/>
          </p:cNvSpPr>
          <p:nvPr>
            <p:ph sz="half" idx="2"/>
          </p:nvPr>
        </p:nvSpPr>
        <p:spPr/>
        <p:txBody>
          <a:bodyPr/>
          <a:lstStyle/>
          <a:p>
            <a:pPr marL="0" indent="0">
              <a:buNone/>
            </a:pPr>
            <a:r>
              <a:rPr lang="en-US" sz="2667" i="1" dirty="0"/>
              <a:t>BOX-IO Gateway</a:t>
            </a:r>
          </a:p>
          <a:p>
            <a:pPr marL="719649" lvl="1" indent="-359824"/>
            <a:r>
              <a:rPr lang="en-US" sz="2133" dirty="0"/>
              <a:t>various </a:t>
            </a:r>
            <a:r>
              <a:rPr lang="en-US" sz="2133" i="1" dirty="0">
                <a:solidFill>
                  <a:srgbClr val="7B1A00"/>
                </a:solidFill>
              </a:rPr>
              <a:t>IT/OT protocols </a:t>
            </a:r>
            <a:r>
              <a:rPr lang="en-US" sz="2133" dirty="0"/>
              <a:t>supported</a:t>
            </a:r>
          </a:p>
          <a:p>
            <a:pPr marL="1253035" lvl="2" indent="-359824"/>
            <a:r>
              <a:rPr lang="en-US" sz="1867" dirty="0" err="1"/>
              <a:t>zigbee</a:t>
            </a:r>
            <a:r>
              <a:rPr lang="en-US" sz="1867" dirty="0"/>
              <a:t>, </a:t>
            </a:r>
            <a:r>
              <a:rPr lang="en-US" sz="1867" dirty="0" err="1"/>
              <a:t>modbus</a:t>
            </a:r>
            <a:r>
              <a:rPr lang="en-US" sz="1867" dirty="0"/>
              <a:t>, ethernet, </a:t>
            </a:r>
            <a:r>
              <a:rPr lang="en-US" sz="1867" dirty="0" err="1"/>
              <a:t>wifi</a:t>
            </a:r>
            <a:endParaRPr lang="en-US" sz="1867" dirty="0"/>
          </a:p>
          <a:p>
            <a:pPr marL="719649" lvl="1" indent="-359824"/>
            <a:r>
              <a:rPr lang="en-US" sz="2133" dirty="0"/>
              <a:t>broad range of </a:t>
            </a:r>
            <a:r>
              <a:rPr lang="en-US" sz="2133" i="1" dirty="0">
                <a:solidFill>
                  <a:srgbClr val="7B1A00"/>
                </a:solidFill>
              </a:rPr>
              <a:t>sensors/actuators </a:t>
            </a:r>
            <a:r>
              <a:rPr lang="en-US" sz="2133" dirty="0"/>
              <a:t>supported</a:t>
            </a:r>
          </a:p>
          <a:p>
            <a:pPr marL="719649" lvl="1" indent="-359824"/>
            <a:r>
              <a:rPr lang="en-US" sz="2133" i="1" dirty="0">
                <a:solidFill>
                  <a:srgbClr val="7B1A00"/>
                </a:solidFill>
              </a:rPr>
              <a:t>local </a:t>
            </a:r>
            <a:r>
              <a:rPr lang="en-US" sz="2133" dirty="0"/>
              <a:t>buffering</a:t>
            </a:r>
            <a:r>
              <a:rPr lang="en-US" sz="2133" i="1" dirty="0">
                <a:solidFill>
                  <a:srgbClr val="7B1A00"/>
                </a:solidFill>
              </a:rPr>
              <a:t> </a:t>
            </a:r>
            <a:r>
              <a:rPr lang="en-US" sz="2133" dirty="0"/>
              <a:t>storage</a:t>
            </a:r>
          </a:p>
          <a:p>
            <a:pPr marL="719649" lvl="1" indent="-359824"/>
            <a:r>
              <a:rPr lang="en-US" sz="2133" dirty="0"/>
              <a:t>easily </a:t>
            </a:r>
            <a:r>
              <a:rPr lang="en-US" sz="2133" i="1" dirty="0">
                <a:solidFill>
                  <a:srgbClr val="7B1A00"/>
                </a:solidFill>
              </a:rPr>
              <a:t>extensible</a:t>
            </a:r>
          </a:p>
          <a:p>
            <a:pPr marL="719649" lvl="1" indent="-359824"/>
            <a:r>
              <a:rPr lang="en-US" sz="2133" dirty="0"/>
              <a:t>embedded </a:t>
            </a:r>
            <a:r>
              <a:rPr lang="en-US" sz="2133" i="1" dirty="0">
                <a:solidFill>
                  <a:srgbClr val="7B1A00"/>
                </a:solidFill>
              </a:rPr>
              <a:t>gateway</a:t>
            </a:r>
            <a:br>
              <a:rPr lang="en-US" sz="2133" dirty="0"/>
            </a:br>
            <a:r>
              <a:rPr lang="en-US" sz="2133" dirty="0"/>
              <a:t>or embedded</a:t>
            </a:r>
            <a:br>
              <a:rPr lang="en-US" sz="2133" dirty="0"/>
            </a:br>
            <a:r>
              <a:rPr lang="en-US" sz="2133" i="1" dirty="0">
                <a:solidFill>
                  <a:srgbClr val="7B1A00"/>
                </a:solidFill>
              </a:rPr>
              <a:t>software</a:t>
            </a:r>
          </a:p>
        </p:txBody>
      </p:sp>
      <p:sp>
        <p:nvSpPr>
          <p:cNvPr id="2" name="Titolo 1">
            <a:extLst>
              <a:ext uri="{FF2B5EF4-FFF2-40B4-BE49-F238E27FC236}">
                <a16:creationId xmlns:a16="http://schemas.microsoft.com/office/drawing/2014/main" id="{D6F862E5-2E49-45DC-81AE-2DE61058D5E1}"/>
              </a:ext>
            </a:extLst>
          </p:cNvPr>
          <p:cNvSpPr>
            <a:spLocks noGrp="1"/>
          </p:cNvSpPr>
          <p:nvPr>
            <p:ph type="title"/>
          </p:nvPr>
        </p:nvSpPr>
        <p:spPr/>
        <p:txBody>
          <a:bodyPr/>
          <a:lstStyle/>
          <a:p>
            <a:r>
              <a:rPr lang="en-US" sz="4267" dirty="0"/>
              <a:t>Commercial Solutions - BOX-IO</a:t>
            </a:r>
          </a:p>
        </p:txBody>
      </p:sp>
      <p:sp>
        <p:nvSpPr>
          <p:cNvPr id="5" name="Segnaposto piè di pagina 4">
            <a:extLst>
              <a:ext uri="{FF2B5EF4-FFF2-40B4-BE49-F238E27FC236}">
                <a16:creationId xmlns:a16="http://schemas.microsoft.com/office/drawing/2014/main" id="{117B1934-B33C-488C-AD78-A63036837723}"/>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838CC6B5-7C9B-475B-9F7F-B4CE9EC99BA0}"/>
              </a:ext>
            </a:extLst>
          </p:cNvPr>
          <p:cNvSpPr>
            <a:spLocks noGrp="1"/>
          </p:cNvSpPr>
          <p:nvPr>
            <p:ph type="sldNum" sz="quarter" idx="12"/>
          </p:nvPr>
        </p:nvSpPr>
        <p:spPr/>
        <p:txBody>
          <a:bodyPr/>
          <a:lstStyle/>
          <a:p>
            <a:pPr>
              <a:defRPr/>
            </a:pPr>
            <a:fld id="{43CD341D-7438-4FA4-973F-6F9EECBD14B9}" type="slidenum">
              <a:rPr lang="it-IT" altLang="it-IT" smtClean="0"/>
              <a:pPr>
                <a:defRPr/>
              </a:pPr>
              <a:t>32</a:t>
            </a:fld>
            <a:endParaRPr lang="it-IT" altLang="it-IT"/>
          </a:p>
        </p:txBody>
      </p:sp>
      <p:pic>
        <p:nvPicPr>
          <p:cNvPr id="3076" name="Picture 4" descr="https://www.box-io.com/images/stories/virtuemart/product/graficoBox.jpg">
            <a:extLst>
              <a:ext uri="{FF2B5EF4-FFF2-40B4-BE49-F238E27FC236}">
                <a16:creationId xmlns:a16="http://schemas.microsoft.com/office/drawing/2014/main" id="{7D1D3A66-E54E-4C59-8B5D-80942A613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819" y="3960124"/>
            <a:ext cx="3695639" cy="184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43">
            <a:extLst>
              <a:ext uri="{FF2B5EF4-FFF2-40B4-BE49-F238E27FC236}">
                <a16:creationId xmlns:a16="http://schemas.microsoft.com/office/drawing/2014/main" id="{02E051F9-52D9-4CB1-A5F6-34489A2B0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600" y="4127207"/>
            <a:ext cx="2329261" cy="185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5" descr="https://static.wixstatic.com/media/ea390a_e6bc95e26b7b4c4eb2bab38c6b72c38e.png">
            <a:extLst>
              <a:ext uri="{FF2B5EF4-FFF2-40B4-BE49-F238E27FC236}">
                <a16:creationId xmlns:a16="http://schemas.microsoft.com/office/drawing/2014/main" id="{A9DF7947-3BDF-45DB-8AAD-643FC766A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7124" y="1719147"/>
            <a:ext cx="1791091" cy="5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10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fade">
                                      <p:cBhvr>
                                        <p:cTn id="18" dur="500"/>
                                        <p:tgtEl>
                                          <p:spTgt spid="10">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Effect transition="in" filter="fade">
                                      <p:cBhvr>
                                        <p:cTn id="21" dur="500"/>
                                        <p:tgtEl>
                                          <p:spTgt spid="10">
                                            <p:txEl>
                                              <p:pRg st="5" end="5"/>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animEffect transition="in" filter="fade">
                                      <p:cBhvr>
                                        <p:cTn id="39" dur="500"/>
                                        <p:tgtEl>
                                          <p:spTgt spid="1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animEffect transition="in" filter="fade">
                                      <p:cBhvr>
                                        <p:cTn id="45" dur="500"/>
                                        <p:tgtEl>
                                          <p:spTgt spid="12">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xEl>
                                              <p:pRg st="6" end="6"/>
                                            </p:txEl>
                                          </p:spTgt>
                                        </p:tgtEl>
                                        <p:attrNameLst>
                                          <p:attrName>style.visibility</p:attrName>
                                        </p:attrNameLst>
                                      </p:cBhvr>
                                      <p:to>
                                        <p:strVal val="visible"/>
                                      </p:to>
                                    </p:set>
                                    <p:animEffect transition="in" filter="fade">
                                      <p:cBhvr>
                                        <p:cTn id="48" dur="500"/>
                                        <p:tgtEl>
                                          <p:spTgt spid="12">
                                            <p:txEl>
                                              <p:pRg st="6" end="6"/>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2CFB4F51-A7E7-4156-8F59-EA9F5B44D88D}"/>
              </a:ext>
            </a:extLst>
          </p:cNvPr>
          <p:cNvSpPr>
            <a:spLocks noGrp="1"/>
          </p:cNvSpPr>
          <p:nvPr>
            <p:ph type="title"/>
          </p:nvPr>
        </p:nvSpPr>
        <p:spPr/>
        <p:txBody>
          <a:bodyPr/>
          <a:lstStyle/>
          <a:p>
            <a:r>
              <a:rPr lang="en-US" dirty="0"/>
              <a:t>An Industrial Use Case</a:t>
            </a:r>
          </a:p>
        </p:txBody>
      </p:sp>
      <p:sp>
        <p:nvSpPr>
          <p:cNvPr id="13" name="Segnaposto testo 12">
            <a:extLst>
              <a:ext uri="{FF2B5EF4-FFF2-40B4-BE49-F238E27FC236}">
                <a16:creationId xmlns:a16="http://schemas.microsoft.com/office/drawing/2014/main" id="{9DD0CDA6-E85E-49EA-80D3-FADD093B7D22}"/>
              </a:ext>
            </a:extLst>
          </p:cNvPr>
          <p:cNvSpPr>
            <a:spLocks noGrp="1"/>
          </p:cNvSpPr>
          <p:nvPr>
            <p:ph type="body" idx="1"/>
          </p:nvPr>
        </p:nvSpPr>
        <p:spPr/>
        <p:txBody>
          <a:bodyPr/>
          <a:lstStyle/>
          <a:p>
            <a:r>
              <a:rPr lang="en-US" dirty="0"/>
              <a:t>ICE Laboratory</a:t>
            </a:r>
          </a:p>
        </p:txBody>
      </p:sp>
      <p:sp>
        <p:nvSpPr>
          <p:cNvPr id="8" name="Segnaposto piè di pagina 7">
            <a:extLst>
              <a:ext uri="{FF2B5EF4-FFF2-40B4-BE49-F238E27FC236}">
                <a16:creationId xmlns:a16="http://schemas.microsoft.com/office/drawing/2014/main" id="{7586BEF0-E33B-4033-9535-84E9A5FA8001}"/>
              </a:ext>
            </a:extLst>
          </p:cNvPr>
          <p:cNvSpPr>
            <a:spLocks noGrp="1"/>
          </p:cNvSpPr>
          <p:nvPr>
            <p:ph type="ftr" sz="quarter" idx="11"/>
          </p:nvPr>
        </p:nvSpPr>
        <p:spPr/>
        <p:txBody>
          <a:bodyPr/>
          <a:lstStyle/>
          <a:p>
            <a:pPr>
              <a:defRPr/>
            </a:pPr>
            <a:r>
              <a:rPr lang="it-IT"/>
              <a:t>EISD</a:t>
            </a:r>
            <a:endParaRPr lang="it-IT" dirty="0"/>
          </a:p>
        </p:txBody>
      </p:sp>
      <p:sp>
        <p:nvSpPr>
          <p:cNvPr id="9" name="Segnaposto numero diapositiva 8">
            <a:extLst>
              <a:ext uri="{FF2B5EF4-FFF2-40B4-BE49-F238E27FC236}">
                <a16:creationId xmlns:a16="http://schemas.microsoft.com/office/drawing/2014/main" id="{6316712B-7A22-486C-83D4-3959AB1EA83B}"/>
              </a:ext>
            </a:extLst>
          </p:cNvPr>
          <p:cNvSpPr>
            <a:spLocks noGrp="1"/>
          </p:cNvSpPr>
          <p:nvPr>
            <p:ph type="sldNum" sz="quarter" idx="12"/>
          </p:nvPr>
        </p:nvSpPr>
        <p:spPr/>
        <p:txBody>
          <a:bodyPr/>
          <a:lstStyle/>
          <a:p>
            <a:pPr>
              <a:defRPr/>
            </a:pPr>
            <a:fld id="{1D30E12C-3274-4FAB-BA9C-E68E77B0C14D}" type="slidenum">
              <a:rPr lang="it-IT" altLang="it-IT" smtClean="0"/>
              <a:pPr>
                <a:defRPr/>
              </a:pPr>
              <a:t>33</a:t>
            </a:fld>
            <a:endParaRPr lang="it-IT" altLang="it-IT"/>
          </a:p>
        </p:txBody>
      </p:sp>
    </p:spTree>
    <p:extLst>
      <p:ext uri="{BB962C8B-B14F-4D97-AF65-F5344CB8AC3E}">
        <p14:creationId xmlns:p14="http://schemas.microsoft.com/office/powerpoint/2010/main" val="2256539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magine 48" descr="Immagine che contiene disegnando&#10;&#10;Descrizione generata automaticamente">
            <a:extLst>
              <a:ext uri="{FF2B5EF4-FFF2-40B4-BE49-F238E27FC236}">
                <a16:creationId xmlns:a16="http://schemas.microsoft.com/office/drawing/2014/main" id="{4F4E50BD-084C-4D9A-BD6A-B2DE0F861D8D}"/>
              </a:ext>
            </a:extLst>
          </p:cNvPr>
          <p:cNvPicPr>
            <a:picLocks noChangeAspect="1"/>
          </p:cNvPicPr>
          <p:nvPr/>
        </p:nvPicPr>
        <p:blipFill>
          <a:blip r:embed="rId3"/>
          <a:stretch>
            <a:fillRect/>
          </a:stretch>
        </p:blipFill>
        <p:spPr>
          <a:xfrm>
            <a:off x="4603753" y="3978109"/>
            <a:ext cx="2448000" cy="2448000"/>
          </a:xfrm>
          <a:prstGeom prst="rect">
            <a:avLst/>
          </a:prstGeom>
        </p:spPr>
      </p:pic>
      <p:sp>
        <p:nvSpPr>
          <p:cNvPr id="7" name="Titolo 6">
            <a:extLst>
              <a:ext uri="{FF2B5EF4-FFF2-40B4-BE49-F238E27FC236}">
                <a16:creationId xmlns:a16="http://schemas.microsoft.com/office/drawing/2014/main" id="{DEC73DE3-2FA3-4269-A055-858FE5C421FE}"/>
              </a:ext>
            </a:extLst>
          </p:cNvPr>
          <p:cNvSpPr>
            <a:spLocks noGrp="1"/>
          </p:cNvSpPr>
          <p:nvPr>
            <p:ph type="title"/>
          </p:nvPr>
        </p:nvSpPr>
        <p:spPr/>
        <p:txBody>
          <a:bodyPr/>
          <a:lstStyle/>
          <a:p>
            <a:r>
              <a:rPr lang="it-IT" dirty="0"/>
              <a:t>Concrete scenario</a:t>
            </a:r>
            <a:endParaRPr lang="en-US" dirty="0"/>
          </a:p>
        </p:txBody>
      </p:sp>
      <p:sp>
        <p:nvSpPr>
          <p:cNvPr id="5" name="Segnaposto numero diapositiva 4">
            <a:extLst>
              <a:ext uri="{FF2B5EF4-FFF2-40B4-BE49-F238E27FC236}">
                <a16:creationId xmlns:a16="http://schemas.microsoft.com/office/drawing/2014/main" id="{BA214F75-6768-4934-8709-2334B54138B5}"/>
              </a:ext>
            </a:extLst>
          </p:cNvPr>
          <p:cNvSpPr>
            <a:spLocks noGrp="1"/>
          </p:cNvSpPr>
          <p:nvPr>
            <p:ph type="sldNum" sz="quarter" idx="12"/>
          </p:nvPr>
        </p:nvSpPr>
        <p:spPr/>
        <p:txBody>
          <a:bodyPr/>
          <a:lstStyle/>
          <a:p>
            <a:pPr>
              <a:defRPr/>
            </a:pPr>
            <a:fld id="{43CD341D-7438-4FA4-973F-6F9EECBD14B9}" type="slidenum">
              <a:rPr lang="it-IT" altLang="it-IT" smtClean="0"/>
              <a:pPr>
                <a:defRPr/>
              </a:pPr>
              <a:t>34</a:t>
            </a:fld>
            <a:endParaRPr lang="it-IT" altLang="it-IT"/>
          </a:p>
        </p:txBody>
      </p:sp>
      <p:grpSp>
        <p:nvGrpSpPr>
          <p:cNvPr id="31" name="Gruppo 30">
            <a:extLst>
              <a:ext uri="{FF2B5EF4-FFF2-40B4-BE49-F238E27FC236}">
                <a16:creationId xmlns:a16="http://schemas.microsoft.com/office/drawing/2014/main" id="{FFB40304-4B6F-4E4A-90FC-8B2820957780}"/>
              </a:ext>
            </a:extLst>
          </p:cNvPr>
          <p:cNvGrpSpPr/>
          <p:nvPr/>
        </p:nvGrpSpPr>
        <p:grpSpPr>
          <a:xfrm>
            <a:off x="4974872" y="3647492"/>
            <a:ext cx="720000" cy="720000"/>
            <a:chOff x="6612593" y="2234591"/>
            <a:chExt cx="540000" cy="540000"/>
          </a:xfrm>
        </p:grpSpPr>
        <p:sp>
          <p:nvSpPr>
            <p:cNvPr id="30" name="Ovale 29">
              <a:extLst>
                <a:ext uri="{FF2B5EF4-FFF2-40B4-BE49-F238E27FC236}">
                  <a16:creationId xmlns:a16="http://schemas.microsoft.com/office/drawing/2014/main" id="{45182EC4-666D-468B-AEE7-9637BBB6F23E}"/>
                </a:ext>
              </a:extLst>
            </p:cNvPr>
            <p:cNvSpPr/>
            <p:nvPr/>
          </p:nvSpPr>
          <p:spPr>
            <a:xfrm>
              <a:off x="6612593" y="2234591"/>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3" name="Elemento grafico 22" descr="Lampadina e ingranaggio">
              <a:extLst>
                <a:ext uri="{FF2B5EF4-FFF2-40B4-BE49-F238E27FC236}">
                  <a16:creationId xmlns:a16="http://schemas.microsoft.com/office/drawing/2014/main" id="{1CA3A0D5-B080-4B86-BFE2-7009E5D81C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6593" y="2285623"/>
              <a:ext cx="432000" cy="432000"/>
            </a:xfrm>
            <a:prstGeom prst="rect">
              <a:avLst/>
            </a:prstGeom>
            <a:effectLst/>
          </p:spPr>
        </p:pic>
      </p:grpSp>
      <p:grpSp>
        <p:nvGrpSpPr>
          <p:cNvPr id="33" name="Gruppo 32">
            <a:extLst>
              <a:ext uri="{FF2B5EF4-FFF2-40B4-BE49-F238E27FC236}">
                <a16:creationId xmlns:a16="http://schemas.microsoft.com/office/drawing/2014/main" id="{226D72A5-4F81-4C87-BBA9-2C4037AB3AB7}"/>
              </a:ext>
            </a:extLst>
          </p:cNvPr>
          <p:cNvGrpSpPr/>
          <p:nvPr/>
        </p:nvGrpSpPr>
        <p:grpSpPr>
          <a:xfrm>
            <a:off x="4377407" y="5653717"/>
            <a:ext cx="720000" cy="720000"/>
            <a:chOff x="6111719" y="4180567"/>
            <a:chExt cx="540000" cy="540000"/>
          </a:xfrm>
        </p:grpSpPr>
        <p:sp>
          <p:nvSpPr>
            <p:cNvPr id="32" name="Ovale 31">
              <a:extLst>
                <a:ext uri="{FF2B5EF4-FFF2-40B4-BE49-F238E27FC236}">
                  <a16:creationId xmlns:a16="http://schemas.microsoft.com/office/drawing/2014/main" id="{D6FD9CC6-DD63-4631-9142-7C9246AB5E24}"/>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Immagine 11" descr="Immagine che contiene disegnando&#10;&#10;Descrizione generata automaticamente">
              <a:extLst>
                <a:ext uri="{FF2B5EF4-FFF2-40B4-BE49-F238E27FC236}">
                  <a16:creationId xmlns:a16="http://schemas.microsoft.com/office/drawing/2014/main" id="{615B17CB-A630-44DD-B000-4EF8364AC3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grpSp>
        <p:nvGrpSpPr>
          <p:cNvPr id="37" name="Gruppo 36">
            <a:extLst>
              <a:ext uri="{FF2B5EF4-FFF2-40B4-BE49-F238E27FC236}">
                <a16:creationId xmlns:a16="http://schemas.microsoft.com/office/drawing/2014/main" id="{2D439967-1BF7-431F-8945-C5AADCB9A729}"/>
              </a:ext>
            </a:extLst>
          </p:cNvPr>
          <p:cNvGrpSpPr/>
          <p:nvPr/>
        </p:nvGrpSpPr>
        <p:grpSpPr>
          <a:xfrm>
            <a:off x="6530320" y="3100027"/>
            <a:ext cx="720000" cy="720000"/>
            <a:chOff x="8416800" y="2143712"/>
            <a:chExt cx="540000" cy="540000"/>
          </a:xfrm>
        </p:grpSpPr>
        <p:sp>
          <p:nvSpPr>
            <p:cNvPr id="36" name="Ovale 35">
              <a:extLst>
                <a:ext uri="{FF2B5EF4-FFF2-40B4-BE49-F238E27FC236}">
                  <a16:creationId xmlns:a16="http://schemas.microsoft.com/office/drawing/2014/main" id="{E018CB70-1B8D-447D-A5D6-5F762C8630DF}"/>
                </a:ext>
              </a:extLst>
            </p:cNvPr>
            <p:cNvSpPr/>
            <p:nvPr/>
          </p:nvSpPr>
          <p:spPr>
            <a:xfrm>
              <a:off x="8416800" y="2143712"/>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5" name="Elemento grafico 14" descr="Termometro">
              <a:extLst>
                <a:ext uri="{FF2B5EF4-FFF2-40B4-BE49-F238E27FC236}">
                  <a16:creationId xmlns:a16="http://schemas.microsoft.com/office/drawing/2014/main" id="{F3BE7F41-2E51-41DD-8A0A-ACCA645075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0800" y="2205341"/>
              <a:ext cx="432000" cy="432000"/>
            </a:xfrm>
            <a:prstGeom prst="rect">
              <a:avLst/>
            </a:prstGeom>
          </p:spPr>
        </p:pic>
      </p:grpSp>
      <p:grpSp>
        <p:nvGrpSpPr>
          <p:cNvPr id="38" name="Gruppo 37">
            <a:extLst>
              <a:ext uri="{FF2B5EF4-FFF2-40B4-BE49-F238E27FC236}">
                <a16:creationId xmlns:a16="http://schemas.microsoft.com/office/drawing/2014/main" id="{AFCCD9D2-6AA4-49FB-851E-72F7D7904EB5}"/>
              </a:ext>
            </a:extLst>
          </p:cNvPr>
          <p:cNvGrpSpPr/>
          <p:nvPr/>
        </p:nvGrpSpPr>
        <p:grpSpPr>
          <a:xfrm>
            <a:off x="6689049" y="3882721"/>
            <a:ext cx="720000" cy="720000"/>
            <a:chOff x="6111719" y="4180567"/>
            <a:chExt cx="540000" cy="540000"/>
          </a:xfrm>
        </p:grpSpPr>
        <p:sp>
          <p:nvSpPr>
            <p:cNvPr id="39" name="Ovale 38">
              <a:extLst>
                <a:ext uri="{FF2B5EF4-FFF2-40B4-BE49-F238E27FC236}">
                  <a16:creationId xmlns:a16="http://schemas.microsoft.com/office/drawing/2014/main" id="{B10820FF-8EC4-45E4-9AC2-804263EF5306}"/>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0" name="Immagine 39" descr="Immagine che contiene disegnando&#10;&#10;Descrizione generata automaticamente">
              <a:extLst>
                <a:ext uri="{FF2B5EF4-FFF2-40B4-BE49-F238E27FC236}">
                  <a16:creationId xmlns:a16="http://schemas.microsoft.com/office/drawing/2014/main" id="{1D345BDF-2CCC-436F-84E2-F1D656E77C6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grpSp>
        <p:nvGrpSpPr>
          <p:cNvPr id="16" name="Gruppo 15">
            <a:extLst>
              <a:ext uri="{FF2B5EF4-FFF2-40B4-BE49-F238E27FC236}">
                <a16:creationId xmlns:a16="http://schemas.microsoft.com/office/drawing/2014/main" id="{F0A566EC-9BB3-4A6C-8519-44669DDE3F8C}"/>
              </a:ext>
            </a:extLst>
          </p:cNvPr>
          <p:cNvGrpSpPr/>
          <p:nvPr/>
        </p:nvGrpSpPr>
        <p:grpSpPr>
          <a:xfrm>
            <a:off x="7682111" y="698740"/>
            <a:ext cx="3087943" cy="2685721"/>
            <a:chOff x="7368437" y="674681"/>
            <a:chExt cx="1793633" cy="1473280"/>
          </a:xfrm>
        </p:grpSpPr>
        <p:sp>
          <p:nvSpPr>
            <p:cNvPr id="46" name="Rettangolo con angoli arrotondati 45">
              <a:extLst>
                <a:ext uri="{FF2B5EF4-FFF2-40B4-BE49-F238E27FC236}">
                  <a16:creationId xmlns:a16="http://schemas.microsoft.com/office/drawing/2014/main" id="{23109BFC-DD65-4AC0-B20F-E1003335E846}"/>
                </a:ext>
              </a:extLst>
            </p:cNvPr>
            <p:cNvSpPr/>
            <p:nvPr/>
          </p:nvSpPr>
          <p:spPr>
            <a:xfrm>
              <a:off x="7368437" y="997883"/>
              <a:ext cx="1587893" cy="1150078"/>
            </a:xfrm>
            <a:prstGeom prst="roundRect">
              <a:avLst/>
            </a:prstGeom>
            <a:solidFill>
              <a:schemeClr val="bg1">
                <a:lumMod val="85000"/>
              </a:schemeClr>
            </a:solidFill>
            <a:ln>
              <a:solidFill>
                <a:schemeClr val="tx1"/>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7" name="Immagine 46" descr="Immagine che contiene oggetto, luce&#10;&#10;Descrizione generata automaticamente">
              <a:extLst>
                <a:ext uri="{FF2B5EF4-FFF2-40B4-BE49-F238E27FC236}">
                  <a16:creationId xmlns:a16="http://schemas.microsoft.com/office/drawing/2014/main" id="{271E9B14-F05A-485F-85AA-24C7C3F7820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0710" y="674681"/>
              <a:ext cx="966706" cy="966706"/>
            </a:xfrm>
            <a:prstGeom prst="rect">
              <a:avLst/>
            </a:prstGeom>
          </p:spPr>
        </p:pic>
        <p:grpSp>
          <p:nvGrpSpPr>
            <p:cNvPr id="48" name="Gruppo 47">
              <a:extLst>
                <a:ext uri="{FF2B5EF4-FFF2-40B4-BE49-F238E27FC236}">
                  <a16:creationId xmlns:a16="http://schemas.microsoft.com/office/drawing/2014/main" id="{0EB4379F-F59B-4816-90A0-621B2AF9C868}"/>
                </a:ext>
              </a:extLst>
            </p:cNvPr>
            <p:cNvGrpSpPr/>
            <p:nvPr/>
          </p:nvGrpSpPr>
          <p:grpSpPr>
            <a:xfrm>
              <a:off x="8118070" y="1030624"/>
              <a:ext cx="1044000" cy="972000"/>
              <a:chOff x="1331640" y="-233134"/>
              <a:chExt cx="2160240" cy="1656184"/>
            </a:xfrm>
          </p:grpSpPr>
          <p:grpSp>
            <p:nvGrpSpPr>
              <p:cNvPr id="50" name="Gruppo 49">
                <a:extLst>
                  <a:ext uri="{FF2B5EF4-FFF2-40B4-BE49-F238E27FC236}">
                    <a16:creationId xmlns:a16="http://schemas.microsoft.com/office/drawing/2014/main" id="{BCFEEFFC-832D-472A-B486-478B40237AAC}"/>
                  </a:ext>
                </a:extLst>
              </p:cNvPr>
              <p:cNvGrpSpPr/>
              <p:nvPr/>
            </p:nvGrpSpPr>
            <p:grpSpPr>
              <a:xfrm>
                <a:off x="1331640" y="-233134"/>
                <a:ext cx="2160240" cy="1656184"/>
                <a:chOff x="1331640" y="-233134"/>
                <a:chExt cx="2160240" cy="1656184"/>
              </a:xfrm>
            </p:grpSpPr>
            <p:pic>
              <p:nvPicPr>
                <p:cNvPr id="52" name="Elemento grafico 51" descr="Cloud">
                  <a:extLst>
                    <a:ext uri="{FF2B5EF4-FFF2-40B4-BE49-F238E27FC236}">
                      <a16:creationId xmlns:a16="http://schemas.microsoft.com/office/drawing/2014/main" id="{DA0C4BD7-5524-49EF-A9A8-D8F2EBA1F9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1640" y="-233134"/>
                  <a:ext cx="1957598" cy="1577327"/>
                </a:xfrm>
                <a:prstGeom prst="rect">
                  <a:avLst/>
                </a:prstGeom>
              </p:spPr>
            </p:pic>
            <p:pic>
              <p:nvPicPr>
                <p:cNvPr id="53" name="Elemento grafico 52" descr="Cloud">
                  <a:extLst>
                    <a:ext uri="{FF2B5EF4-FFF2-40B4-BE49-F238E27FC236}">
                      <a16:creationId xmlns:a16="http://schemas.microsoft.com/office/drawing/2014/main" id="{0051BBD1-EB7C-4FCC-AD2D-06BAC5D9D6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34282" y="-154277"/>
                  <a:ext cx="1957598" cy="1577327"/>
                </a:xfrm>
                <a:prstGeom prst="rect">
                  <a:avLst/>
                </a:prstGeom>
              </p:spPr>
            </p:pic>
          </p:grpSp>
          <p:sp>
            <p:nvSpPr>
              <p:cNvPr id="51" name="CasellaDiTesto 50">
                <a:extLst>
                  <a:ext uri="{FF2B5EF4-FFF2-40B4-BE49-F238E27FC236}">
                    <a16:creationId xmlns:a16="http://schemas.microsoft.com/office/drawing/2014/main" id="{D8289897-F51F-4DE2-89FD-4F6FC0414DFF}"/>
                  </a:ext>
                </a:extLst>
              </p:cNvPr>
              <p:cNvSpPr txBox="1"/>
              <p:nvPr/>
            </p:nvSpPr>
            <p:spPr>
              <a:xfrm>
                <a:off x="2197647" y="793270"/>
                <a:ext cx="1091590" cy="297324"/>
              </a:xfrm>
              <a:prstGeom prst="rect">
                <a:avLst/>
              </a:prstGeom>
              <a:noFill/>
            </p:spPr>
            <p:txBody>
              <a:bodyPr wrap="square" rtlCol="0">
                <a:spAutoFit/>
              </a:bodyPr>
              <a:lstStyle/>
              <a:p>
                <a:pPr algn="r"/>
                <a:r>
                  <a:rPr lang="it-IT" sz="800" b="1" i="1" dirty="0">
                    <a:latin typeface="+mj-lt"/>
                  </a:rPr>
                  <a:t>Cloud</a:t>
                </a:r>
                <a:r>
                  <a:rPr lang="it-IT" sz="1467" b="1" dirty="0">
                    <a:effectLst>
                      <a:outerShdw blurRad="38100" dist="38100" dir="2700000" algn="tl">
                        <a:srgbClr val="000000">
                          <a:alpha val="43137"/>
                        </a:srgbClr>
                      </a:outerShdw>
                    </a:effectLst>
                    <a:latin typeface="+mj-lt"/>
                  </a:rPr>
                  <a:t> </a:t>
                </a:r>
              </a:p>
            </p:txBody>
          </p:sp>
        </p:grpSp>
      </p:grpSp>
      <p:grpSp>
        <p:nvGrpSpPr>
          <p:cNvPr id="61" name="Gruppo 60">
            <a:extLst>
              <a:ext uri="{FF2B5EF4-FFF2-40B4-BE49-F238E27FC236}">
                <a16:creationId xmlns:a16="http://schemas.microsoft.com/office/drawing/2014/main" id="{BA8EE745-9D63-4D96-BB6E-3A88E9A1F5A3}"/>
              </a:ext>
            </a:extLst>
          </p:cNvPr>
          <p:cNvGrpSpPr/>
          <p:nvPr/>
        </p:nvGrpSpPr>
        <p:grpSpPr>
          <a:xfrm>
            <a:off x="9393632" y="3820027"/>
            <a:ext cx="2812819" cy="2812819"/>
            <a:chOff x="7045224" y="2865020"/>
            <a:chExt cx="2109614" cy="2109614"/>
          </a:xfrm>
        </p:grpSpPr>
        <p:pic>
          <p:nvPicPr>
            <p:cNvPr id="42" name="Elemento grafico 41" descr="Portatile">
              <a:extLst>
                <a:ext uri="{FF2B5EF4-FFF2-40B4-BE49-F238E27FC236}">
                  <a16:creationId xmlns:a16="http://schemas.microsoft.com/office/drawing/2014/main" id="{B8BFEBAF-E931-47CC-AD72-FF09A6CF3D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5224" y="2865020"/>
              <a:ext cx="2109614" cy="2109614"/>
            </a:xfrm>
            <a:prstGeom prst="rect">
              <a:avLst/>
            </a:prstGeom>
          </p:spPr>
        </p:pic>
        <p:sp>
          <p:nvSpPr>
            <p:cNvPr id="55" name="Figura a mano libera: forma 54">
              <a:extLst>
                <a:ext uri="{FF2B5EF4-FFF2-40B4-BE49-F238E27FC236}">
                  <a16:creationId xmlns:a16="http://schemas.microsoft.com/office/drawing/2014/main" id="{2633C63E-B691-483C-83EC-D02F290613D0}"/>
                </a:ext>
              </a:extLst>
            </p:cNvPr>
            <p:cNvSpPr/>
            <p:nvPr/>
          </p:nvSpPr>
          <p:spPr>
            <a:xfrm>
              <a:off x="7779681" y="3507804"/>
              <a:ext cx="651750" cy="651750"/>
            </a:xfrm>
            <a:custGeom>
              <a:avLst/>
              <a:gdLst>
                <a:gd name="connsiteX0" fmla="*/ 533780 w 651750"/>
                <a:gd name="connsiteY0" fmla="*/ 452105 h 651750"/>
                <a:gd name="connsiteX1" fmla="*/ 482630 w 651750"/>
                <a:gd name="connsiteY1" fmla="*/ 436430 h 651750"/>
                <a:gd name="connsiteX2" fmla="*/ 445505 w 651750"/>
                <a:gd name="connsiteY2" fmla="*/ 400130 h 651750"/>
                <a:gd name="connsiteX3" fmla="*/ 496655 w 651750"/>
                <a:gd name="connsiteY3" fmla="*/ 249980 h 651750"/>
                <a:gd name="connsiteX4" fmla="*/ 249155 w 651750"/>
                <a:gd name="connsiteY4" fmla="*/ 5 h 651750"/>
                <a:gd name="connsiteX5" fmla="*/ 5 w 651750"/>
                <a:gd name="connsiteY5" fmla="*/ 247505 h 651750"/>
                <a:gd name="connsiteX6" fmla="*/ 247505 w 651750"/>
                <a:gd name="connsiteY6" fmla="*/ 496655 h 651750"/>
                <a:gd name="connsiteX7" fmla="*/ 399305 w 651750"/>
                <a:gd name="connsiteY7" fmla="*/ 445505 h 651750"/>
                <a:gd name="connsiteX8" fmla="*/ 435605 w 651750"/>
                <a:gd name="connsiteY8" fmla="*/ 481805 h 651750"/>
                <a:gd name="connsiteX9" fmla="*/ 451280 w 651750"/>
                <a:gd name="connsiteY9" fmla="*/ 533780 h 651750"/>
                <a:gd name="connsiteX10" fmla="*/ 554405 w 651750"/>
                <a:gd name="connsiteY10" fmla="*/ 636905 h 651750"/>
                <a:gd name="connsiteX11" fmla="*/ 636080 w 651750"/>
                <a:gd name="connsiteY11" fmla="*/ 636905 h 651750"/>
                <a:gd name="connsiteX12" fmla="*/ 636080 w 651750"/>
                <a:gd name="connsiteY12" fmla="*/ 555230 h 651750"/>
                <a:gd name="connsiteX13" fmla="*/ 533780 w 651750"/>
                <a:gd name="connsiteY13" fmla="*/ 452105 h 651750"/>
                <a:gd name="connsiteX14" fmla="*/ 249155 w 651750"/>
                <a:gd name="connsiteY14" fmla="*/ 447155 h 651750"/>
                <a:gd name="connsiteX15" fmla="*/ 51155 w 651750"/>
                <a:gd name="connsiteY15" fmla="*/ 249155 h 651750"/>
                <a:gd name="connsiteX16" fmla="*/ 249155 w 651750"/>
                <a:gd name="connsiteY16" fmla="*/ 51155 h 651750"/>
                <a:gd name="connsiteX17" fmla="*/ 447155 w 651750"/>
                <a:gd name="connsiteY17" fmla="*/ 249155 h 651750"/>
                <a:gd name="connsiteX18" fmla="*/ 249155 w 651750"/>
                <a:gd name="connsiteY18" fmla="*/ 447155 h 65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1750" h="651750">
                  <a:moveTo>
                    <a:pt x="533780" y="452105"/>
                  </a:moveTo>
                  <a:cubicBezTo>
                    <a:pt x="520580" y="438905"/>
                    <a:pt x="500780" y="432305"/>
                    <a:pt x="482630" y="436430"/>
                  </a:cubicBezTo>
                  <a:lnTo>
                    <a:pt x="445505" y="400130"/>
                  </a:lnTo>
                  <a:cubicBezTo>
                    <a:pt x="478505" y="357230"/>
                    <a:pt x="496655" y="304430"/>
                    <a:pt x="496655" y="249980"/>
                  </a:cubicBezTo>
                  <a:cubicBezTo>
                    <a:pt x="497480" y="112205"/>
                    <a:pt x="386105" y="830"/>
                    <a:pt x="249155" y="5"/>
                  </a:cubicBezTo>
                  <a:cubicBezTo>
                    <a:pt x="112205" y="-820"/>
                    <a:pt x="830" y="110555"/>
                    <a:pt x="5" y="247505"/>
                  </a:cubicBezTo>
                  <a:cubicBezTo>
                    <a:pt x="-820" y="384455"/>
                    <a:pt x="110555" y="495830"/>
                    <a:pt x="247505" y="496655"/>
                  </a:cubicBezTo>
                  <a:cubicBezTo>
                    <a:pt x="301955" y="496655"/>
                    <a:pt x="355580" y="478505"/>
                    <a:pt x="399305" y="445505"/>
                  </a:cubicBezTo>
                  <a:lnTo>
                    <a:pt x="435605" y="481805"/>
                  </a:lnTo>
                  <a:cubicBezTo>
                    <a:pt x="432305" y="500780"/>
                    <a:pt x="438080" y="519755"/>
                    <a:pt x="451280" y="533780"/>
                  </a:cubicBezTo>
                  <a:lnTo>
                    <a:pt x="554405" y="636905"/>
                  </a:lnTo>
                  <a:cubicBezTo>
                    <a:pt x="576680" y="659180"/>
                    <a:pt x="613805" y="659180"/>
                    <a:pt x="636080" y="636905"/>
                  </a:cubicBezTo>
                  <a:cubicBezTo>
                    <a:pt x="658355" y="614630"/>
                    <a:pt x="658355" y="577505"/>
                    <a:pt x="636080" y="555230"/>
                  </a:cubicBezTo>
                  <a:lnTo>
                    <a:pt x="533780" y="452105"/>
                  </a:lnTo>
                  <a:close/>
                  <a:moveTo>
                    <a:pt x="249155" y="447155"/>
                  </a:moveTo>
                  <a:cubicBezTo>
                    <a:pt x="139430" y="447155"/>
                    <a:pt x="51155" y="358880"/>
                    <a:pt x="51155" y="249155"/>
                  </a:cubicBezTo>
                  <a:cubicBezTo>
                    <a:pt x="51155" y="139430"/>
                    <a:pt x="139430" y="51155"/>
                    <a:pt x="249155" y="51155"/>
                  </a:cubicBezTo>
                  <a:cubicBezTo>
                    <a:pt x="358880" y="51155"/>
                    <a:pt x="447155" y="139430"/>
                    <a:pt x="447155" y="249155"/>
                  </a:cubicBezTo>
                  <a:cubicBezTo>
                    <a:pt x="447155" y="358055"/>
                    <a:pt x="358055" y="447155"/>
                    <a:pt x="249155" y="447155"/>
                  </a:cubicBezTo>
                  <a:close/>
                </a:path>
              </a:pathLst>
            </a:custGeom>
            <a:solidFill>
              <a:srgbClr val="000000"/>
            </a:solidFill>
            <a:ln w="8235" cap="flat">
              <a:noFill/>
              <a:prstDash val="solid"/>
              <a:miter/>
            </a:ln>
          </p:spPr>
          <p:txBody>
            <a:bodyPr rtlCol="0" anchor="ctr"/>
            <a:lstStyle/>
            <a:p>
              <a:endParaRPr lang="en-US" sz="2400"/>
            </a:p>
          </p:txBody>
        </p:sp>
        <p:sp>
          <p:nvSpPr>
            <p:cNvPr id="60" name="Figura a mano libera: forma 59">
              <a:extLst>
                <a:ext uri="{FF2B5EF4-FFF2-40B4-BE49-F238E27FC236}">
                  <a16:creationId xmlns:a16="http://schemas.microsoft.com/office/drawing/2014/main" id="{091DC981-6442-4F32-9B7A-493678BA3D63}"/>
                </a:ext>
              </a:extLst>
            </p:cNvPr>
            <p:cNvSpPr/>
            <p:nvPr/>
          </p:nvSpPr>
          <p:spPr>
            <a:xfrm>
              <a:off x="7851461" y="3630418"/>
              <a:ext cx="354750" cy="255750"/>
            </a:xfrm>
            <a:custGeom>
              <a:avLst/>
              <a:gdLst>
                <a:gd name="connsiteX0" fmla="*/ 354750 w 354750"/>
                <a:gd name="connsiteY0" fmla="*/ 114166 h 255750"/>
                <a:gd name="connsiteX1" fmla="*/ 307725 w 354750"/>
                <a:gd name="connsiteY1" fmla="*/ 114166 h 255750"/>
                <a:gd name="connsiteX2" fmla="*/ 297000 w 354750"/>
                <a:gd name="connsiteY2" fmla="*/ 120766 h 255750"/>
                <a:gd name="connsiteX3" fmla="*/ 265650 w 354750"/>
                <a:gd name="connsiteY3" fmla="*/ 154591 h 255750"/>
                <a:gd name="connsiteX4" fmla="*/ 239250 w 354750"/>
                <a:gd name="connsiteY4" fmla="*/ 63016 h 255750"/>
                <a:gd name="connsiteX5" fmla="*/ 221100 w 354750"/>
                <a:gd name="connsiteY5" fmla="*/ 53116 h 255750"/>
                <a:gd name="connsiteX6" fmla="*/ 211200 w 354750"/>
                <a:gd name="connsiteY6" fmla="*/ 62191 h 255750"/>
                <a:gd name="connsiteX7" fmla="*/ 161700 w 354750"/>
                <a:gd name="connsiteY7" fmla="*/ 193366 h 255750"/>
                <a:gd name="connsiteX8" fmla="*/ 127875 w 354750"/>
                <a:gd name="connsiteY8" fmla="*/ 11866 h 255750"/>
                <a:gd name="connsiteX9" fmla="*/ 111375 w 354750"/>
                <a:gd name="connsiteY9" fmla="*/ 316 h 255750"/>
                <a:gd name="connsiteX10" fmla="*/ 99825 w 354750"/>
                <a:gd name="connsiteY10" fmla="*/ 10216 h 255750"/>
                <a:gd name="connsiteX11" fmla="*/ 64350 w 354750"/>
                <a:gd name="connsiteY11" fmla="*/ 114166 h 255750"/>
                <a:gd name="connsiteX12" fmla="*/ 0 w 354750"/>
                <a:gd name="connsiteY12" fmla="*/ 114166 h 255750"/>
                <a:gd name="connsiteX13" fmla="*/ 0 w 354750"/>
                <a:gd name="connsiteY13" fmla="*/ 147166 h 255750"/>
                <a:gd name="connsiteX14" fmla="*/ 75075 w 354750"/>
                <a:gd name="connsiteY14" fmla="*/ 147166 h 255750"/>
                <a:gd name="connsiteX15" fmla="*/ 89100 w 354750"/>
                <a:gd name="connsiteY15" fmla="*/ 134791 h 255750"/>
                <a:gd name="connsiteX16" fmla="*/ 109725 w 354750"/>
                <a:gd name="connsiteY16" fmla="*/ 72091 h 255750"/>
                <a:gd name="connsiteX17" fmla="*/ 142725 w 354750"/>
                <a:gd name="connsiteY17" fmla="*/ 249466 h 255750"/>
                <a:gd name="connsiteX18" fmla="*/ 155925 w 354750"/>
                <a:gd name="connsiteY18" fmla="*/ 261016 h 255750"/>
                <a:gd name="connsiteX19" fmla="*/ 157575 w 354750"/>
                <a:gd name="connsiteY19" fmla="*/ 261016 h 255750"/>
                <a:gd name="connsiteX20" fmla="*/ 171600 w 354750"/>
                <a:gd name="connsiteY20" fmla="*/ 251941 h 255750"/>
                <a:gd name="connsiteX21" fmla="*/ 224400 w 354750"/>
                <a:gd name="connsiteY21" fmla="*/ 113341 h 255750"/>
                <a:gd name="connsiteX22" fmla="*/ 245850 w 354750"/>
                <a:gd name="connsiteY22" fmla="*/ 187591 h 255750"/>
                <a:gd name="connsiteX23" fmla="*/ 264000 w 354750"/>
                <a:gd name="connsiteY23" fmla="*/ 197491 h 255750"/>
                <a:gd name="connsiteX24" fmla="*/ 270600 w 354750"/>
                <a:gd name="connsiteY24" fmla="*/ 193366 h 255750"/>
                <a:gd name="connsiteX25" fmla="*/ 315150 w 354750"/>
                <a:gd name="connsiteY25" fmla="*/ 147166 h 255750"/>
                <a:gd name="connsiteX26" fmla="*/ 355575 w 354750"/>
                <a:gd name="connsiteY26" fmla="*/ 147166 h 255750"/>
                <a:gd name="connsiteX27" fmla="*/ 355575 w 354750"/>
                <a:gd name="connsiteY27" fmla="*/ 114166 h 25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4750" h="255750">
                  <a:moveTo>
                    <a:pt x="354750" y="114166"/>
                  </a:moveTo>
                  <a:lnTo>
                    <a:pt x="307725" y="114166"/>
                  </a:lnTo>
                  <a:cubicBezTo>
                    <a:pt x="303600" y="114991"/>
                    <a:pt x="299475" y="117466"/>
                    <a:pt x="297000" y="120766"/>
                  </a:cubicBezTo>
                  <a:lnTo>
                    <a:pt x="265650" y="154591"/>
                  </a:lnTo>
                  <a:lnTo>
                    <a:pt x="239250" y="63016"/>
                  </a:lnTo>
                  <a:cubicBezTo>
                    <a:pt x="236775" y="55591"/>
                    <a:pt x="228525" y="50641"/>
                    <a:pt x="221100" y="53116"/>
                  </a:cubicBezTo>
                  <a:cubicBezTo>
                    <a:pt x="216975" y="54766"/>
                    <a:pt x="212850" y="57241"/>
                    <a:pt x="211200" y="62191"/>
                  </a:cubicBezTo>
                  <a:lnTo>
                    <a:pt x="161700" y="193366"/>
                  </a:lnTo>
                  <a:lnTo>
                    <a:pt x="127875" y="11866"/>
                  </a:lnTo>
                  <a:cubicBezTo>
                    <a:pt x="126225" y="3616"/>
                    <a:pt x="118800" y="-1334"/>
                    <a:pt x="111375" y="316"/>
                  </a:cubicBezTo>
                  <a:cubicBezTo>
                    <a:pt x="106425" y="1141"/>
                    <a:pt x="102300" y="5266"/>
                    <a:pt x="99825" y="10216"/>
                  </a:cubicBezTo>
                  <a:lnTo>
                    <a:pt x="64350" y="114166"/>
                  </a:lnTo>
                  <a:lnTo>
                    <a:pt x="0" y="114166"/>
                  </a:lnTo>
                  <a:lnTo>
                    <a:pt x="0" y="147166"/>
                  </a:lnTo>
                  <a:lnTo>
                    <a:pt x="75075" y="147166"/>
                  </a:lnTo>
                  <a:cubicBezTo>
                    <a:pt x="81675" y="146341"/>
                    <a:pt x="87450" y="141391"/>
                    <a:pt x="89100" y="134791"/>
                  </a:cubicBezTo>
                  <a:lnTo>
                    <a:pt x="109725" y="72091"/>
                  </a:lnTo>
                  <a:lnTo>
                    <a:pt x="142725" y="249466"/>
                  </a:lnTo>
                  <a:cubicBezTo>
                    <a:pt x="143550" y="256066"/>
                    <a:pt x="149325" y="261016"/>
                    <a:pt x="155925" y="261016"/>
                  </a:cubicBezTo>
                  <a:lnTo>
                    <a:pt x="157575" y="261016"/>
                  </a:lnTo>
                  <a:cubicBezTo>
                    <a:pt x="163350" y="261016"/>
                    <a:pt x="169125" y="257716"/>
                    <a:pt x="171600" y="251941"/>
                  </a:cubicBezTo>
                  <a:lnTo>
                    <a:pt x="224400" y="113341"/>
                  </a:lnTo>
                  <a:lnTo>
                    <a:pt x="245850" y="187591"/>
                  </a:lnTo>
                  <a:cubicBezTo>
                    <a:pt x="248325" y="195016"/>
                    <a:pt x="255750" y="199966"/>
                    <a:pt x="264000" y="197491"/>
                  </a:cubicBezTo>
                  <a:cubicBezTo>
                    <a:pt x="266475" y="196666"/>
                    <a:pt x="268950" y="195016"/>
                    <a:pt x="270600" y="193366"/>
                  </a:cubicBezTo>
                  <a:lnTo>
                    <a:pt x="315150" y="147166"/>
                  </a:lnTo>
                  <a:lnTo>
                    <a:pt x="355575" y="147166"/>
                  </a:lnTo>
                  <a:lnTo>
                    <a:pt x="355575" y="114166"/>
                  </a:lnTo>
                  <a:close/>
                </a:path>
              </a:pathLst>
            </a:custGeom>
            <a:solidFill>
              <a:srgbClr val="7030A0"/>
            </a:solidFill>
            <a:ln w="8235" cap="flat">
              <a:noFill/>
              <a:prstDash val="solid"/>
              <a:miter/>
            </a:ln>
          </p:spPr>
          <p:txBody>
            <a:bodyPr rtlCol="0" anchor="ctr"/>
            <a:lstStyle/>
            <a:p>
              <a:endParaRPr lang="en-US" sz="2400" dirty="0"/>
            </a:p>
          </p:txBody>
        </p:sp>
      </p:grpSp>
      <p:sp>
        <p:nvSpPr>
          <p:cNvPr id="62" name="Figura a mano libera: forma 61">
            <a:extLst>
              <a:ext uri="{FF2B5EF4-FFF2-40B4-BE49-F238E27FC236}">
                <a16:creationId xmlns:a16="http://schemas.microsoft.com/office/drawing/2014/main" id="{48CE314A-DDF4-4938-9C80-B852FBE5FB93}"/>
              </a:ext>
            </a:extLst>
          </p:cNvPr>
          <p:cNvSpPr/>
          <p:nvPr/>
        </p:nvSpPr>
        <p:spPr>
          <a:xfrm>
            <a:off x="10698480" y="2702560"/>
            <a:ext cx="607021" cy="1615440"/>
          </a:xfrm>
          <a:custGeom>
            <a:avLst/>
            <a:gdLst>
              <a:gd name="connsiteX0" fmla="*/ 0 w 455266"/>
              <a:gd name="connsiteY0" fmla="*/ 0 h 1211580"/>
              <a:gd name="connsiteX1" fmla="*/ 426720 w 455266"/>
              <a:gd name="connsiteY1" fmla="*/ 586740 h 1211580"/>
              <a:gd name="connsiteX2" fmla="*/ 381000 w 455266"/>
              <a:gd name="connsiteY2" fmla="*/ 1211580 h 1211580"/>
            </a:gdLst>
            <a:ahLst/>
            <a:cxnLst>
              <a:cxn ang="0">
                <a:pos x="connsiteX0" y="connsiteY0"/>
              </a:cxn>
              <a:cxn ang="0">
                <a:pos x="connsiteX1" y="connsiteY1"/>
              </a:cxn>
              <a:cxn ang="0">
                <a:pos x="connsiteX2" y="connsiteY2"/>
              </a:cxn>
            </a:cxnLst>
            <a:rect l="l" t="t" r="r" b="b"/>
            <a:pathLst>
              <a:path w="455266" h="1211580">
                <a:moveTo>
                  <a:pt x="0" y="0"/>
                </a:moveTo>
                <a:cubicBezTo>
                  <a:pt x="181610" y="192405"/>
                  <a:pt x="363220" y="384810"/>
                  <a:pt x="426720" y="586740"/>
                </a:cubicBezTo>
                <a:cubicBezTo>
                  <a:pt x="490220" y="788670"/>
                  <a:pt x="435610" y="1000125"/>
                  <a:pt x="381000" y="1211580"/>
                </a:cubicBezTo>
              </a:path>
            </a:pathLst>
          </a:custGeom>
          <a:ln>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3" name="Figura a mano libera: forma 62">
            <a:extLst>
              <a:ext uri="{FF2B5EF4-FFF2-40B4-BE49-F238E27FC236}">
                <a16:creationId xmlns:a16="http://schemas.microsoft.com/office/drawing/2014/main" id="{4B1CCF51-F85B-403D-847E-4EC1B3B55F35}"/>
              </a:ext>
            </a:extLst>
          </p:cNvPr>
          <p:cNvSpPr/>
          <p:nvPr/>
        </p:nvSpPr>
        <p:spPr>
          <a:xfrm rot="19667180" flipH="1">
            <a:off x="10332844" y="2782579"/>
            <a:ext cx="379944" cy="1615440"/>
          </a:xfrm>
          <a:custGeom>
            <a:avLst/>
            <a:gdLst>
              <a:gd name="connsiteX0" fmla="*/ 0 w 455266"/>
              <a:gd name="connsiteY0" fmla="*/ 0 h 1211580"/>
              <a:gd name="connsiteX1" fmla="*/ 426720 w 455266"/>
              <a:gd name="connsiteY1" fmla="*/ 586740 h 1211580"/>
              <a:gd name="connsiteX2" fmla="*/ 381000 w 455266"/>
              <a:gd name="connsiteY2" fmla="*/ 1211580 h 1211580"/>
            </a:gdLst>
            <a:ahLst/>
            <a:cxnLst>
              <a:cxn ang="0">
                <a:pos x="connsiteX0" y="connsiteY0"/>
              </a:cxn>
              <a:cxn ang="0">
                <a:pos x="connsiteX1" y="connsiteY1"/>
              </a:cxn>
              <a:cxn ang="0">
                <a:pos x="connsiteX2" y="connsiteY2"/>
              </a:cxn>
            </a:cxnLst>
            <a:rect l="l" t="t" r="r" b="b"/>
            <a:pathLst>
              <a:path w="455266" h="1211580">
                <a:moveTo>
                  <a:pt x="0" y="0"/>
                </a:moveTo>
                <a:cubicBezTo>
                  <a:pt x="181610" y="192405"/>
                  <a:pt x="363220" y="384810"/>
                  <a:pt x="426720" y="586740"/>
                </a:cubicBezTo>
                <a:cubicBezTo>
                  <a:pt x="490220" y="788670"/>
                  <a:pt x="435610" y="1000125"/>
                  <a:pt x="381000" y="1211580"/>
                </a:cubicBezTo>
              </a:path>
            </a:pathLst>
          </a:custGeom>
          <a:ln>
            <a:solidFill>
              <a:srgbClr val="7030A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44" name="Immagine 43">
            <a:extLst>
              <a:ext uri="{FF2B5EF4-FFF2-40B4-BE49-F238E27FC236}">
                <a16:creationId xmlns:a16="http://schemas.microsoft.com/office/drawing/2014/main" id="{59920567-1FA5-49F7-BA6A-71E30BC297F0}"/>
              </a:ext>
            </a:extLst>
          </p:cNvPr>
          <p:cNvPicPr>
            <a:picLocks noChangeAspect="1"/>
          </p:cNvPicPr>
          <p:nvPr/>
        </p:nvPicPr>
        <p:blipFill>
          <a:blip r:embed="rId16"/>
          <a:stretch>
            <a:fillRect/>
          </a:stretch>
        </p:blipFill>
        <p:spPr>
          <a:xfrm>
            <a:off x="465542" y="4337335"/>
            <a:ext cx="2857935" cy="2025877"/>
          </a:xfrm>
          <a:prstGeom prst="rect">
            <a:avLst/>
          </a:prstGeom>
        </p:spPr>
      </p:pic>
      <p:grpSp>
        <p:nvGrpSpPr>
          <p:cNvPr id="45" name="Gruppo 44">
            <a:extLst>
              <a:ext uri="{FF2B5EF4-FFF2-40B4-BE49-F238E27FC236}">
                <a16:creationId xmlns:a16="http://schemas.microsoft.com/office/drawing/2014/main" id="{E7EAD7AB-28E1-4266-9C95-1922024B69ED}"/>
              </a:ext>
            </a:extLst>
          </p:cNvPr>
          <p:cNvGrpSpPr/>
          <p:nvPr/>
        </p:nvGrpSpPr>
        <p:grpSpPr>
          <a:xfrm>
            <a:off x="364041" y="4317072"/>
            <a:ext cx="720000" cy="720000"/>
            <a:chOff x="6111719" y="4180567"/>
            <a:chExt cx="540000" cy="540000"/>
          </a:xfrm>
        </p:grpSpPr>
        <p:sp>
          <p:nvSpPr>
            <p:cNvPr id="54" name="Ovale 53">
              <a:extLst>
                <a:ext uri="{FF2B5EF4-FFF2-40B4-BE49-F238E27FC236}">
                  <a16:creationId xmlns:a16="http://schemas.microsoft.com/office/drawing/2014/main" id="{6A0B14D9-3A8B-4AEA-AACE-5FF649261501}"/>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6" name="Immagine 55">
              <a:extLst>
                <a:ext uri="{FF2B5EF4-FFF2-40B4-BE49-F238E27FC236}">
                  <a16:creationId xmlns:a16="http://schemas.microsoft.com/office/drawing/2014/main" id="{EA259A29-21C8-46BE-93BE-6C6A4880A70B}"/>
                </a:ext>
              </a:extLst>
            </p:cNvPr>
            <p:cNvPicPr>
              <a:picLocks noChangeAspect="1"/>
            </p:cNvPicPr>
            <p:nvPr/>
          </p:nvPicPr>
          <p:blipFill>
            <a:blip r:embed="rId17"/>
            <a:srcRect/>
            <a:stretch/>
          </p:blipFill>
          <p:spPr>
            <a:xfrm>
              <a:off x="6165719" y="4286285"/>
              <a:ext cx="432000" cy="328563"/>
            </a:xfrm>
            <a:prstGeom prst="rect">
              <a:avLst/>
            </a:prstGeom>
          </p:spPr>
        </p:pic>
      </p:grpSp>
      <p:grpSp>
        <p:nvGrpSpPr>
          <p:cNvPr id="58" name="Gruppo 57">
            <a:extLst>
              <a:ext uri="{FF2B5EF4-FFF2-40B4-BE49-F238E27FC236}">
                <a16:creationId xmlns:a16="http://schemas.microsoft.com/office/drawing/2014/main" id="{2D0F72A6-792E-4756-A715-AB72A1D240A9}"/>
              </a:ext>
            </a:extLst>
          </p:cNvPr>
          <p:cNvGrpSpPr/>
          <p:nvPr/>
        </p:nvGrpSpPr>
        <p:grpSpPr>
          <a:xfrm>
            <a:off x="1380073" y="4593995"/>
            <a:ext cx="720000" cy="720000"/>
            <a:chOff x="6111719" y="4180567"/>
            <a:chExt cx="540000" cy="540000"/>
          </a:xfrm>
        </p:grpSpPr>
        <p:sp>
          <p:nvSpPr>
            <p:cNvPr id="59" name="Ovale 58">
              <a:extLst>
                <a:ext uri="{FF2B5EF4-FFF2-40B4-BE49-F238E27FC236}">
                  <a16:creationId xmlns:a16="http://schemas.microsoft.com/office/drawing/2014/main" id="{BCA0D19D-B6DA-482D-A6CB-20B12CDC1122}"/>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64" name="Immagine 63">
              <a:extLst>
                <a:ext uri="{FF2B5EF4-FFF2-40B4-BE49-F238E27FC236}">
                  <a16:creationId xmlns:a16="http://schemas.microsoft.com/office/drawing/2014/main" id="{4FDBC199-C72E-4F89-9449-F0B74ECF9619}"/>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6217437" y="4286285"/>
              <a:ext cx="328563" cy="328563"/>
            </a:xfrm>
            <a:prstGeom prst="rect">
              <a:avLst/>
            </a:prstGeom>
          </p:spPr>
        </p:pic>
      </p:grpSp>
      <p:grpSp>
        <p:nvGrpSpPr>
          <p:cNvPr id="65" name="Gruppo 64">
            <a:extLst>
              <a:ext uri="{FF2B5EF4-FFF2-40B4-BE49-F238E27FC236}">
                <a16:creationId xmlns:a16="http://schemas.microsoft.com/office/drawing/2014/main" id="{04A63428-2BC7-4E93-907C-A82FDBC42A24}"/>
              </a:ext>
            </a:extLst>
          </p:cNvPr>
          <p:cNvGrpSpPr/>
          <p:nvPr/>
        </p:nvGrpSpPr>
        <p:grpSpPr>
          <a:xfrm>
            <a:off x="2747729" y="4014953"/>
            <a:ext cx="720000" cy="720000"/>
            <a:chOff x="6111719" y="4180567"/>
            <a:chExt cx="540000" cy="540000"/>
          </a:xfrm>
        </p:grpSpPr>
        <p:sp>
          <p:nvSpPr>
            <p:cNvPr id="66" name="Ovale 65">
              <a:extLst>
                <a:ext uri="{FF2B5EF4-FFF2-40B4-BE49-F238E27FC236}">
                  <a16:creationId xmlns:a16="http://schemas.microsoft.com/office/drawing/2014/main" id="{5A5C1F2E-AA48-419A-AC43-679376F891EB}"/>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67" name="Immagine 66">
              <a:extLst>
                <a:ext uri="{FF2B5EF4-FFF2-40B4-BE49-F238E27FC236}">
                  <a16:creationId xmlns:a16="http://schemas.microsoft.com/office/drawing/2014/main" id="{29AB991B-9129-4148-9A0A-56718D0615E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217437" y="4286285"/>
              <a:ext cx="328563" cy="328563"/>
            </a:xfrm>
            <a:prstGeom prst="rect">
              <a:avLst/>
            </a:prstGeom>
          </p:spPr>
        </p:pic>
      </p:grpSp>
      <p:grpSp>
        <p:nvGrpSpPr>
          <p:cNvPr id="26" name="Gruppo 25">
            <a:extLst>
              <a:ext uri="{FF2B5EF4-FFF2-40B4-BE49-F238E27FC236}">
                <a16:creationId xmlns:a16="http://schemas.microsoft.com/office/drawing/2014/main" id="{2566CDE1-9132-492C-A14C-24AB4CBCB638}"/>
              </a:ext>
            </a:extLst>
          </p:cNvPr>
          <p:cNvGrpSpPr/>
          <p:nvPr/>
        </p:nvGrpSpPr>
        <p:grpSpPr>
          <a:xfrm>
            <a:off x="816000" y="2020014"/>
            <a:ext cx="8106361" cy="3669585"/>
            <a:chOff x="611999" y="1319403"/>
            <a:chExt cx="6079771" cy="2947797"/>
          </a:xfrm>
        </p:grpSpPr>
        <p:sp>
          <p:nvSpPr>
            <p:cNvPr id="17" name="Figura a mano libera: forma 16">
              <a:extLst>
                <a:ext uri="{FF2B5EF4-FFF2-40B4-BE49-F238E27FC236}">
                  <a16:creationId xmlns:a16="http://schemas.microsoft.com/office/drawing/2014/main" id="{7CE15FE6-C051-4CC0-A8E5-1E966E7AFBD0}"/>
                </a:ext>
              </a:extLst>
            </p:cNvPr>
            <p:cNvSpPr/>
            <p:nvPr/>
          </p:nvSpPr>
          <p:spPr>
            <a:xfrm>
              <a:off x="5565482" y="1822977"/>
              <a:ext cx="1126288" cy="1261780"/>
            </a:xfrm>
            <a:custGeom>
              <a:avLst/>
              <a:gdLst>
                <a:gd name="connsiteX0" fmla="*/ 0 w 1313793"/>
                <a:gd name="connsiteY0" fmla="*/ 1030014 h 1030014"/>
                <a:gd name="connsiteX1" fmla="*/ 1072055 w 1313793"/>
                <a:gd name="connsiteY1" fmla="*/ 746234 h 1030014"/>
                <a:gd name="connsiteX2" fmla="*/ 1313793 w 1313793"/>
                <a:gd name="connsiteY2" fmla="*/ 0 h 1030014"/>
              </a:gdLst>
              <a:ahLst/>
              <a:cxnLst>
                <a:cxn ang="0">
                  <a:pos x="connsiteX0" y="connsiteY0"/>
                </a:cxn>
                <a:cxn ang="0">
                  <a:pos x="connsiteX1" y="connsiteY1"/>
                </a:cxn>
                <a:cxn ang="0">
                  <a:pos x="connsiteX2" y="connsiteY2"/>
                </a:cxn>
              </a:cxnLst>
              <a:rect l="l" t="t" r="r" b="b"/>
              <a:pathLst>
                <a:path w="1313793" h="1030014">
                  <a:moveTo>
                    <a:pt x="0" y="1030014"/>
                  </a:moveTo>
                  <a:cubicBezTo>
                    <a:pt x="426545" y="973958"/>
                    <a:pt x="853090" y="917903"/>
                    <a:pt x="1072055" y="746234"/>
                  </a:cubicBezTo>
                  <a:cubicBezTo>
                    <a:pt x="1291020" y="574565"/>
                    <a:pt x="1302406" y="287282"/>
                    <a:pt x="1313793"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19" name="Figura a mano libera: forma 18">
              <a:extLst>
                <a:ext uri="{FF2B5EF4-FFF2-40B4-BE49-F238E27FC236}">
                  <a16:creationId xmlns:a16="http://schemas.microsoft.com/office/drawing/2014/main" id="{D1D4B486-FF00-4B01-B05C-EFD3F13596F5}"/>
                </a:ext>
              </a:extLst>
            </p:cNvPr>
            <p:cNvSpPr/>
            <p:nvPr/>
          </p:nvSpPr>
          <p:spPr>
            <a:xfrm>
              <a:off x="5396541" y="1750877"/>
              <a:ext cx="1001266" cy="682015"/>
            </a:xfrm>
            <a:custGeom>
              <a:avLst/>
              <a:gdLst>
                <a:gd name="connsiteX0" fmla="*/ 0 w 1051034"/>
                <a:gd name="connsiteY0" fmla="*/ 472965 h 472965"/>
                <a:gd name="connsiteX1" fmla="*/ 861848 w 1051034"/>
                <a:gd name="connsiteY1" fmla="*/ 346841 h 472965"/>
                <a:gd name="connsiteX2" fmla="*/ 1051034 w 1051034"/>
                <a:gd name="connsiteY2" fmla="*/ 0 h 472965"/>
              </a:gdLst>
              <a:ahLst/>
              <a:cxnLst>
                <a:cxn ang="0">
                  <a:pos x="connsiteX0" y="connsiteY0"/>
                </a:cxn>
                <a:cxn ang="0">
                  <a:pos x="connsiteX1" y="connsiteY1"/>
                </a:cxn>
                <a:cxn ang="0">
                  <a:pos x="connsiteX2" y="connsiteY2"/>
                </a:cxn>
              </a:cxnLst>
              <a:rect l="l" t="t" r="r" b="b"/>
              <a:pathLst>
                <a:path w="1051034" h="472965">
                  <a:moveTo>
                    <a:pt x="0" y="472965"/>
                  </a:moveTo>
                  <a:cubicBezTo>
                    <a:pt x="343338" y="449316"/>
                    <a:pt x="686676" y="425668"/>
                    <a:pt x="861848" y="346841"/>
                  </a:cubicBezTo>
                  <a:cubicBezTo>
                    <a:pt x="1037020" y="268014"/>
                    <a:pt x="1044027" y="134007"/>
                    <a:pt x="1051034"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9" name="Figura a mano libera: forma 8">
              <a:extLst>
                <a:ext uri="{FF2B5EF4-FFF2-40B4-BE49-F238E27FC236}">
                  <a16:creationId xmlns:a16="http://schemas.microsoft.com/office/drawing/2014/main" id="{6BEA07D2-A575-4B36-99F2-F573B2D725E9}"/>
                </a:ext>
              </a:extLst>
            </p:cNvPr>
            <p:cNvSpPr/>
            <p:nvPr/>
          </p:nvSpPr>
          <p:spPr>
            <a:xfrm>
              <a:off x="4053840" y="1739035"/>
              <a:ext cx="1969575" cy="920383"/>
            </a:xfrm>
            <a:custGeom>
              <a:avLst/>
              <a:gdLst>
                <a:gd name="connsiteX0" fmla="*/ 0 w 1767840"/>
                <a:gd name="connsiteY0" fmla="*/ 873760 h 873760"/>
                <a:gd name="connsiteX1" fmla="*/ 751840 w 1767840"/>
                <a:gd name="connsiteY1" fmla="*/ 294640 h 873760"/>
                <a:gd name="connsiteX2" fmla="*/ 1767840 w 1767840"/>
                <a:gd name="connsiteY2" fmla="*/ 0 h 873760"/>
                <a:gd name="connsiteX0" fmla="*/ 0 w 1737360"/>
                <a:gd name="connsiteY0" fmla="*/ 759498 h 759498"/>
                <a:gd name="connsiteX1" fmla="*/ 721360 w 1737360"/>
                <a:gd name="connsiteY1" fmla="*/ 294640 h 759498"/>
                <a:gd name="connsiteX2" fmla="*/ 1737360 w 1737360"/>
                <a:gd name="connsiteY2" fmla="*/ 0 h 759498"/>
                <a:gd name="connsiteX0" fmla="*/ 0 w 1957493"/>
                <a:gd name="connsiteY0" fmla="*/ 895524 h 895524"/>
                <a:gd name="connsiteX1" fmla="*/ 721360 w 1957493"/>
                <a:gd name="connsiteY1" fmla="*/ 430666 h 895524"/>
                <a:gd name="connsiteX2" fmla="*/ 1957493 w 1957493"/>
                <a:gd name="connsiteY2" fmla="*/ 0 h 895524"/>
              </a:gdLst>
              <a:ahLst/>
              <a:cxnLst>
                <a:cxn ang="0">
                  <a:pos x="connsiteX0" y="connsiteY0"/>
                </a:cxn>
                <a:cxn ang="0">
                  <a:pos x="connsiteX1" y="connsiteY1"/>
                </a:cxn>
                <a:cxn ang="0">
                  <a:pos x="connsiteX2" y="connsiteY2"/>
                </a:cxn>
              </a:cxnLst>
              <a:rect l="l" t="t" r="r" b="b"/>
              <a:pathLst>
                <a:path w="1957493" h="895524">
                  <a:moveTo>
                    <a:pt x="0" y="895524"/>
                  </a:moveTo>
                  <a:cubicBezTo>
                    <a:pt x="228600" y="678777"/>
                    <a:pt x="395111" y="579920"/>
                    <a:pt x="721360" y="430666"/>
                  </a:cubicBezTo>
                  <a:cubicBezTo>
                    <a:pt x="1047609" y="281412"/>
                    <a:pt x="1596813" y="74506"/>
                    <a:pt x="1957493"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1" name="Figura a mano libera: forma 10">
              <a:extLst>
                <a:ext uri="{FF2B5EF4-FFF2-40B4-BE49-F238E27FC236}">
                  <a16:creationId xmlns:a16="http://schemas.microsoft.com/office/drawing/2014/main" id="{5D9A97FF-08F4-40F7-95CE-1994194B23B8}"/>
                </a:ext>
              </a:extLst>
            </p:cNvPr>
            <p:cNvSpPr/>
            <p:nvPr/>
          </p:nvSpPr>
          <p:spPr>
            <a:xfrm>
              <a:off x="3227196" y="1673442"/>
              <a:ext cx="2601258" cy="2593758"/>
            </a:xfrm>
            <a:custGeom>
              <a:avLst/>
              <a:gdLst>
                <a:gd name="connsiteX0" fmla="*/ 227205 w 2431925"/>
                <a:gd name="connsiteY0" fmla="*/ 2602239 h 2602239"/>
                <a:gd name="connsiteX1" fmla="*/ 64645 w 2431925"/>
                <a:gd name="connsiteY1" fmla="*/ 1088399 h 2602239"/>
                <a:gd name="connsiteX2" fmla="*/ 1172085 w 2431925"/>
                <a:gd name="connsiteY2" fmla="*/ 173999 h 2602239"/>
                <a:gd name="connsiteX3" fmla="*/ 2431925 w 2431925"/>
                <a:gd name="connsiteY3" fmla="*/ 1279 h 2602239"/>
                <a:gd name="connsiteX0" fmla="*/ 227205 w 2601258"/>
                <a:gd name="connsiteY0" fmla="*/ 2593758 h 2593758"/>
                <a:gd name="connsiteX1" fmla="*/ 64645 w 2601258"/>
                <a:gd name="connsiteY1" fmla="*/ 1079918 h 2593758"/>
                <a:gd name="connsiteX2" fmla="*/ 1172085 w 2601258"/>
                <a:gd name="connsiteY2" fmla="*/ 165518 h 2593758"/>
                <a:gd name="connsiteX3" fmla="*/ 2601258 w 2601258"/>
                <a:gd name="connsiteY3" fmla="*/ 1867 h 2593758"/>
              </a:gdLst>
              <a:ahLst/>
              <a:cxnLst>
                <a:cxn ang="0">
                  <a:pos x="connsiteX0" y="connsiteY0"/>
                </a:cxn>
                <a:cxn ang="0">
                  <a:pos x="connsiteX1" y="connsiteY1"/>
                </a:cxn>
                <a:cxn ang="0">
                  <a:pos x="connsiteX2" y="connsiteY2"/>
                </a:cxn>
                <a:cxn ang="0">
                  <a:pos x="connsiteX3" y="connsiteY3"/>
                </a:cxn>
              </a:cxnLst>
              <a:rect l="l" t="t" r="r" b="b"/>
              <a:pathLst>
                <a:path w="2601258" h="2593758">
                  <a:moveTo>
                    <a:pt x="227205" y="2593758"/>
                  </a:moveTo>
                  <a:cubicBezTo>
                    <a:pt x="67185" y="2039191"/>
                    <a:pt x="-92835" y="1484625"/>
                    <a:pt x="64645" y="1079918"/>
                  </a:cubicBezTo>
                  <a:cubicBezTo>
                    <a:pt x="222125" y="675211"/>
                    <a:pt x="749316" y="345193"/>
                    <a:pt x="1172085" y="165518"/>
                  </a:cubicBezTo>
                  <a:cubicBezTo>
                    <a:pt x="1594854" y="-14157"/>
                    <a:pt x="2168611" y="-2367"/>
                    <a:pt x="2601258" y="1867"/>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8" name="Figura a mano libera: forma 17">
              <a:extLst>
                <a:ext uri="{FF2B5EF4-FFF2-40B4-BE49-F238E27FC236}">
                  <a16:creationId xmlns:a16="http://schemas.microsoft.com/office/drawing/2014/main" id="{93B6AE65-C6CA-48D7-B229-C48BC3BC34E6}"/>
                </a:ext>
              </a:extLst>
            </p:cNvPr>
            <p:cNvSpPr/>
            <p:nvPr/>
          </p:nvSpPr>
          <p:spPr>
            <a:xfrm>
              <a:off x="1388260" y="1414650"/>
              <a:ext cx="4626460" cy="2064355"/>
            </a:xfrm>
            <a:custGeom>
              <a:avLst/>
              <a:gdLst>
                <a:gd name="connsiteX0" fmla="*/ 0 w 4744720"/>
                <a:gd name="connsiteY0" fmla="*/ 1806765 h 1806765"/>
                <a:gd name="connsiteX1" fmla="*/ 914400 w 4744720"/>
                <a:gd name="connsiteY1" fmla="*/ 607885 h 1806765"/>
                <a:gd name="connsiteX2" fmla="*/ 2814320 w 4744720"/>
                <a:gd name="connsiteY2" fmla="*/ 28765 h 1806765"/>
                <a:gd name="connsiteX3" fmla="*/ 4744720 w 4744720"/>
                <a:gd name="connsiteY3" fmla="*/ 140525 h 1806765"/>
                <a:gd name="connsiteX0" fmla="*/ 0 w 4744720"/>
                <a:gd name="connsiteY0" fmla="*/ 1726462 h 1726462"/>
                <a:gd name="connsiteX1" fmla="*/ 914400 w 4744720"/>
                <a:gd name="connsiteY1" fmla="*/ 527582 h 1726462"/>
                <a:gd name="connsiteX2" fmla="*/ 2790835 w 4744720"/>
                <a:gd name="connsiteY2" fmla="*/ 70885 h 1726462"/>
                <a:gd name="connsiteX3" fmla="*/ 4744720 w 4744720"/>
                <a:gd name="connsiteY3" fmla="*/ 60222 h 1726462"/>
                <a:gd name="connsiteX0" fmla="*/ 0 w 4744720"/>
                <a:gd name="connsiteY0" fmla="*/ 1734950 h 1734950"/>
                <a:gd name="connsiteX1" fmla="*/ 984854 w 4744720"/>
                <a:gd name="connsiteY1" fmla="*/ 682978 h 1734950"/>
                <a:gd name="connsiteX2" fmla="*/ 2790835 w 4744720"/>
                <a:gd name="connsiteY2" fmla="*/ 79373 h 1734950"/>
                <a:gd name="connsiteX3" fmla="*/ 4744720 w 4744720"/>
                <a:gd name="connsiteY3" fmla="*/ 68710 h 1734950"/>
              </a:gdLst>
              <a:ahLst/>
              <a:cxnLst>
                <a:cxn ang="0">
                  <a:pos x="connsiteX0" y="connsiteY0"/>
                </a:cxn>
                <a:cxn ang="0">
                  <a:pos x="connsiteX1" y="connsiteY1"/>
                </a:cxn>
                <a:cxn ang="0">
                  <a:pos x="connsiteX2" y="connsiteY2"/>
                </a:cxn>
                <a:cxn ang="0">
                  <a:pos x="connsiteX3" y="connsiteY3"/>
                </a:cxn>
              </a:cxnLst>
              <a:rect l="l" t="t" r="r" b="b"/>
              <a:pathLst>
                <a:path w="4744720" h="1734950">
                  <a:moveTo>
                    <a:pt x="0" y="1734950"/>
                  </a:moveTo>
                  <a:cubicBezTo>
                    <a:pt x="222673" y="1283676"/>
                    <a:pt x="519715" y="958908"/>
                    <a:pt x="984854" y="682978"/>
                  </a:cubicBezTo>
                  <a:cubicBezTo>
                    <a:pt x="1449993" y="407049"/>
                    <a:pt x="2164191" y="181751"/>
                    <a:pt x="2790835" y="79373"/>
                  </a:cubicBezTo>
                  <a:cubicBezTo>
                    <a:pt x="3417479" y="-23005"/>
                    <a:pt x="4098713" y="-26117"/>
                    <a:pt x="4744720" y="6871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21" name="Figura a mano libera: forma 20">
              <a:extLst>
                <a:ext uri="{FF2B5EF4-FFF2-40B4-BE49-F238E27FC236}">
                  <a16:creationId xmlns:a16="http://schemas.microsoft.com/office/drawing/2014/main" id="{057C9CF4-CA71-4EC4-93E9-583D4B3C38BE}"/>
                </a:ext>
              </a:extLst>
            </p:cNvPr>
            <p:cNvSpPr/>
            <p:nvPr/>
          </p:nvSpPr>
          <p:spPr>
            <a:xfrm>
              <a:off x="611999" y="1319403"/>
              <a:ext cx="5463681" cy="1900632"/>
            </a:xfrm>
            <a:custGeom>
              <a:avLst/>
              <a:gdLst>
                <a:gd name="connsiteX0" fmla="*/ 11907 w 5528787"/>
                <a:gd name="connsiteY0" fmla="*/ 1650405 h 1650405"/>
                <a:gd name="connsiteX1" fmla="*/ 397987 w 5528787"/>
                <a:gd name="connsiteY1" fmla="*/ 664885 h 1650405"/>
                <a:gd name="connsiteX2" fmla="*/ 2633187 w 5528787"/>
                <a:gd name="connsiteY2" fmla="*/ 34965 h 1650405"/>
                <a:gd name="connsiteX3" fmla="*/ 5528787 w 5528787"/>
                <a:gd name="connsiteY3" fmla="*/ 136565 h 1650405"/>
                <a:gd name="connsiteX0" fmla="*/ 1505 w 5518385"/>
                <a:gd name="connsiteY0" fmla="*/ 1663056 h 1663056"/>
                <a:gd name="connsiteX1" fmla="*/ 711677 w 5518385"/>
                <a:gd name="connsiteY1" fmla="*/ 851156 h 1663056"/>
                <a:gd name="connsiteX2" fmla="*/ 2622785 w 5518385"/>
                <a:gd name="connsiteY2" fmla="*/ 47616 h 1663056"/>
                <a:gd name="connsiteX3" fmla="*/ 5518385 w 5518385"/>
                <a:gd name="connsiteY3" fmla="*/ 149216 h 1663056"/>
                <a:gd name="connsiteX0" fmla="*/ 1496 w 5518376"/>
                <a:gd name="connsiteY0" fmla="*/ 1580791 h 1580791"/>
                <a:gd name="connsiteX1" fmla="*/ 711668 w 5518376"/>
                <a:gd name="connsiteY1" fmla="*/ 768891 h 1580791"/>
                <a:gd name="connsiteX2" fmla="*/ 2611201 w 5518376"/>
                <a:gd name="connsiteY2" fmla="*/ 92672 h 1580791"/>
                <a:gd name="connsiteX3" fmla="*/ 5518376 w 5518376"/>
                <a:gd name="connsiteY3" fmla="*/ 66951 h 1580791"/>
                <a:gd name="connsiteX0" fmla="*/ 0 w 5516880"/>
                <a:gd name="connsiteY0" fmla="*/ 1580791 h 1580791"/>
                <a:gd name="connsiteX1" fmla="*/ 710172 w 5516880"/>
                <a:gd name="connsiteY1" fmla="*/ 768891 h 1580791"/>
                <a:gd name="connsiteX2" fmla="*/ 2609705 w 5516880"/>
                <a:gd name="connsiteY2" fmla="*/ 92672 h 1580791"/>
                <a:gd name="connsiteX3" fmla="*/ 5516880 w 5516880"/>
                <a:gd name="connsiteY3" fmla="*/ 66951 h 1580791"/>
                <a:gd name="connsiteX0" fmla="*/ 0 w 5516880"/>
                <a:gd name="connsiteY0" fmla="*/ 1579851 h 1579851"/>
                <a:gd name="connsiteX1" fmla="*/ 931152 w 5516880"/>
                <a:gd name="connsiteY1" fmla="*/ 751628 h 1579851"/>
                <a:gd name="connsiteX2" fmla="*/ 2609705 w 5516880"/>
                <a:gd name="connsiteY2" fmla="*/ 91732 h 1579851"/>
                <a:gd name="connsiteX3" fmla="*/ 5516880 w 5516880"/>
                <a:gd name="connsiteY3" fmla="*/ 66011 h 1579851"/>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 name="connsiteX0" fmla="*/ 0 w 5516880"/>
                <a:gd name="connsiteY0" fmla="*/ 1555876 h 1555876"/>
                <a:gd name="connsiteX1" fmla="*/ 931152 w 5516880"/>
                <a:gd name="connsiteY1" fmla="*/ 727653 h 1555876"/>
                <a:gd name="connsiteX2" fmla="*/ 2693525 w 5516880"/>
                <a:gd name="connsiteY2" fmla="*/ 141211 h 1555876"/>
                <a:gd name="connsiteX3" fmla="*/ 5516880 w 5516880"/>
                <a:gd name="connsiteY3" fmla="*/ 42036 h 1555876"/>
              </a:gdLst>
              <a:ahLst/>
              <a:cxnLst>
                <a:cxn ang="0">
                  <a:pos x="connsiteX0" y="connsiteY0"/>
                </a:cxn>
                <a:cxn ang="0">
                  <a:pos x="connsiteX1" y="connsiteY1"/>
                </a:cxn>
                <a:cxn ang="0">
                  <a:pos x="connsiteX2" y="connsiteY2"/>
                </a:cxn>
                <a:cxn ang="0">
                  <a:pos x="connsiteX3" y="connsiteY3"/>
                </a:cxn>
              </a:cxnLst>
              <a:rect l="l" t="t" r="r" b="b"/>
              <a:pathLst>
                <a:path w="5516880" h="1555876">
                  <a:moveTo>
                    <a:pt x="0" y="1555876"/>
                  </a:moveTo>
                  <a:cubicBezTo>
                    <a:pt x="288713" y="1098891"/>
                    <a:pt x="466991" y="955269"/>
                    <a:pt x="931152" y="727653"/>
                  </a:cubicBezTo>
                  <a:cubicBezTo>
                    <a:pt x="1395313" y="500037"/>
                    <a:pt x="1929237" y="255481"/>
                    <a:pt x="2693525" y="141211"/>
                  </a:cubicBezTo>
                  <a:cubicBezTo>
                    <a:pt x="3457813" y="26941"/>
                    <a:pt x="4496646" y="-52791"/>
                    <a:pt x="5516880" y="42036"/>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5" name="Figura a mano libera: forma 24">
              <a:extLst>
                <a:ext uri="{FF2B5EF4-FFF2-40B4-BE49-F238E27FC236}">
                  <a16:creationId xmlns:a16="http://schemas.microsoft.com/office/drawing/2014/main" id="{8D093BE8-C24D-4A7F-978E-4261792DB2AC}"/>
                </a:ext>
              </a:extLst>
            </p:cNvPr>
            <p:cNvSpPr/>
            <p:nvPr/>
          </p:nvSpPr>
          <p:spPr>
            <a:xfrm>
              <a:off x="2336800" y="1522136"/>
              <a:ext cx="3576320" cy="1475064"/>
            </a:xfrm>
            <a:custGeom>
              <a:avLst/>
              <a:gdLst>
                <a:gd name="connsiteX0" fmla="*/ 0 w 3576320"/>
                <a:gd name="connsiteY0" fmla="*/ 1582454 h 1582454"/>
                <a:gd name="connsiteX1" fmla="*/ 1818640 w 3576320"/>
                <a:gd name="connsiteY1" fmla="*/ 119414 h 1582454"/>
                <a:gd name="connsiteX2" fmla="*/ 3576320 w 3576320"/>
                <a:gd name="connsiteY2" fmla="*/ 190534 h 1582454"/>
                <a:gd name="connsiteX0" fmla="*/ 0 w 3576320"/>
                <a:gd name="connsiteY0" fmla="*/ 1475064 h 1475064"/>
                <a:gd name="connsiteX1" fmla="*/ 1780540 w 3576320"/>
                <a:gd name="connsiteY1" fmla="*/ 224225 h 1475064"/>
                <a:gd name="connsiteX2" fmla="*/ 3576320 w 3576320"/>
                <a:gd name="connsiteY2" fmla="*/ 83144 h 1475064"/>
              </a:gdLst>
              <a:ahLst/>
              <a:cxnLst>
                <a:cxn ang="0">
                  <a:pos x="connsiteX0" y="connsiteY0"/>
                </a:cxn>
                <a:cxn ang="0">
                  <a:pos x="connsiteX1" y="connsiteY1"/>
                </a:cxn>
                <a:cxn ang="0">
                  <a:pos x="connsiteX2" y="connsiteY2"/>
                </a:cxn>
              </a:cxnLst>
              <a:rect l="l" t="t" r="r" b="b"/>
              <a:pathLst>
                <a:path w="3576320" h="1475064">
                  <a:moveTo>
                    <a:pt x="0" y="1475064"/>
                  </a:moveTo>
                  <a:cubicBezTo>
                    <a:pt x="611293" y="859537"/>
                    <a:pt x="1184487" y="456212"/>
                    <a:pt x="1780540" y="224225"/>
                  </a:cubicBezTo>
                  <a:cubicBezTo>
                    <a:pt x="2376593" y="-7762"/>
                    <a:pt x="2995506" y="-68410"/>
                    <a:pt x="3576320" y="83144"/>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sp>
        <p:nvSpPr>
          <p:cNvPr id="68" name="Segnaposto piè di pagina 4">
            <a:extLst>
              <a:ext uri="{FF2B5EF4-FFF2-40B4-BE49-F238E27FC236}">
                <a16:creationId xmlns:a16="http://schemas.microsoft.com/office/drawing/2014/main" id="{0B3153FA-20A5-4DA1-93C9-A48C97D46FB2}"/>
              </a:ext>
            </a:extLst>
          </p:cNvPr>
          <p:cNvSpPr>
            <a:spLocks noGrp="1"/>
          </p:cNvSpPr>
          <p:nvPr>
            <p:ph type="ftr" sz="quarter" idx="11"/>
          </p:nvPr>
        </p:nvSpPr>
        <p:spPr>
          <a:xfrm>
            <a:off x="4165600" y="6356351"/>
            <a:ext cx="3860800" cy="366183"/>
          </a:xfrm>
        </p:spPr>
        <p:txBody>
          <a:bodyPr/>
          <a:lstStyle/>
          <a:p>
            <a:pPr>
              <a:defRPr/>
            </a:pPr>
            <a:r>
              <a:rPr lang="it-IT"/>
              <a:t>EISD</a:t>
            </a:r>
            <a:endParaRPr lang="it-IT" dirty="0"/>
          </a:p>
        </p:txBody>
      </p:sp>
      <p:sp>
        <p:nvSpPr>
          <p:cNvPr id="6" name="Mostrina 5">
            <a:extLst>
              <a:ext uri="{FF2B5EF4-FFF2-40B4-BE49-F238E27FC236}">
                <a16:creationId xmlns:a16="http://schemas.microsoft.com/office/drawing/2014/main" id="{42B05F1B-00AA-0143-9D03-7AA1ABBBD6FA}"/>
              </a:ext>
            </a:extLst>
          </p:cNvPr>
          <p:cNvSpPr/>
          <p:nvPr/>
        </p:nvSpPr>
        <p:spPr>
          <a:xfrm rot="1931233">
            <a:off x="7493032" y="4376297"/>
            <a:ext cx="2315928" cy="895111"/>
          </a:xfrm>
          <a:prstGeom prst="chevron">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bg1"/>
                </a:solidFill>
              </a:rPr>
              <a:t>Content </a:t>
            </a:r>
            <a:r>
              <a:rPr lang="it-IT" sz="2400" dirty="0" err="1">
                <a:solidFill>
                  <a:schemeClr val="bg1"/>
                </a:solidFill>
              </a:rPr>
              <a:t>layer</a:t>
            </a:r>
            <a:endParaRPr lang="it-IT" sz="2400" dirty="0">
              <a:solidFill>
                <a:schemeClr val="bg1"/>
              </a:solidFill>
            </a:endParaRPr>
          </a:p>
        </p:txBody>
      </p:sp>
      <p:sp>
        <p:nvSpPr>
          <p:cNvPr id="72" name="Mostrina 71">
            <a:extLst>
              <a:ext uri="{FF2B5EF4-FFF2-40B4-BE49-F238E27FC236}">
                <a16:creationId xmlns:a16="http://schemas.microsoft.com/office/drawing/2014/main" id="{5D1E91FC-8B93-DD49-8852-EB2D072D99A1}"/>
              </a:ext>
            </a:extLst>
          </p:cNvPr>
          <p:cNvSpPr/>
          <p:nvPr/>
        </p:nvSpPr>
        <p:spPr>
          <a:xfrm rot="1931233">
            <a:off x="6125133" y="144695"/>
            <a:ext cx="2315928" cy="895111"/>
          </a:xfrm>
          <a:prstGeom prst="chevron">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bg1"/>
                </a:solidFill>
              </a:rPr>
              <a:t>Service </a:t>
            </a:r>
            <a:r>
              <a:rPr lang="it-IT" sz="2400" dirty="0" err="1">
                <a:solidFill>
                  <a:schemeClr val="bg1"/>
                </a:solidFill>
              </a:rPr>
              <a:t>layer</a:t>
            </a:r>
            <a:endParaRPr lang="it-IT" sz="2400" dirty="0">
              <a:solidFill>
                <a:schemeClr val="bg1"/>
              </a:solidFill>
            </a:endParaRPr>
          </a:p>
        </p:txBody>
      </p:sp>
      <p:sp>
        <p:nvSpPr>
          <p:cNvPr id="73" name="Mostrina 72">
            <a:extLst>
              <a:ext uri="{FF2B5EF4-FFF2-40B4-BE49-F238E27FC236}">
                <a16:creationId xmlns:a16="http://schemas.microsoft.com/office/drawing/2014/main" id="{CC084200-0037-7D46-98E6-1464C3808434}"/>
              </a:ext>
            </a:extLst>
          </p:cNvPr>
          <p:cNvSpPr/>
          <p:nvPr/>
        </p:nvSpPr>
        <p:spPr>
          <a:xfrm rot="1931233">
            <a:off x="1789232" y="1017582"/>
            <a:ext cx="2315928" cy="895111"/>
          </a:xfrm>
          <a:prstGeom prst="chevron">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bg1"/>
                </a:solidFill>
              </a:rPr>
              <a:t>Network </a:t>
            </a:r>
            <a:r>
              <a:rPr lang="it-IT" sz="2400" dirty="0" err="1">
                <a:solidFill>
                  <a:schemeClr val="bg1"/>
                </a:solidFill>
              </a:rPr>
              <a:t>layer</a:t>
            </a:r>
            <a:endParaRPr lang="it-IT" sz="2400" dirty="0">
              <a:solidFill>
                <a:schemeClr val="bg1"/>
              </a:solidFill>
            </a:endParaRPr>
          </a:p>
        </p:txBody>
      </p:sp>
      <p:sp>
        <p:nvSpPr>
          <p:cNvPr id="74" name="Mostrina 73">
            <a:extLst>
              <a:ext uri="{FF2B5EF4-FFF2-40B4-BE49-F238E27FC236}">
                <a16:creationId xmlns:a16="http://schemas.microsoft.com/office/drawing/2014/main" id="{AADA62FB-77C0-3B44-994C-671E2A8FB3A8}"/>
              </a:ext>
            </a:extLst>
          </p:cNvPr>
          <p:cNvSpPr/>
          <p:nvPr/>
        </p:nvSpPr>
        <p:spPr>
          <a:xfrm rot="1931233">
            <a:off x="-148713" y="2837877"/>
            <a:ext cx="2315928" cy="895111"/>
          </a:xfrm>
          <a:prstGeom prst="chevron">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bg1"/>
                </a:solidFill>
              </a:rPr>
              <a:t>Device </a:t>
            </a:r>
            <a:r>
              <a:rPr lang="it-IT" sz="2400" dirty="0" err="1">
                <a:solidFill>
                  <a:schemeClr val="bg1"/>
                </a:solidFill>
              </a:rPr>
              <a:t>layer</a:t>
            </a:r>
            <a:endParaRPr lang="it-IT" sz="2400" dirty="0">
              <a:solidFill>
                <a:schemeClr val="bg1"/>
              </a:solidFill>
            </a:endParaRPr>
          </a:p>
        </p:txBody>
      </p:sp>
    </p:spTree>
    <p:extLst>
      <p:ext uri="{BB962C8B-B14F-4D97-AF65-F5344CB8AC3E}">
        <p14:creationId xmlns:p14="http://schemas.microsoft.com/office/powerpoint/2010/main" val="154907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1000" fill="hold"/>
                                        <p:tgtEl>
                                          <p:spTgt spid="65"/>
                                        </p:tgtEl>
                                        <p:attrNameLst>
                                          <p:attrName>ppt_w</p:attrName>
                                        </p:attrNameLst>
                                      </p:cBhvr>
                                      <p:tavLst>
                                        <p:tav tm="0">
                                          <p:val>
                                            <p:strVal val="#ppt_w*0.70"/>
                                          </p:val>
                                        </p:tav>
                                        <p:tav tm="100000">
                                          <p:val>
                                            <p:strVal val="#ppt_w"/>
                                          </p:val>
                                        </p:tav>
                                      </p:tavLst>
                                    </p:anim>
                                    <p:anim calcmode="lin" valueType="num">
                                      <p:cBhvr>
                                        <p:cTn id="8" dur="1000" fill="hold"/>
                                        <p:tgtEl>
                                          <p:spTgt spid="65"/>
                                        </p:tgtEl>
                                        <p:attrNameLst>
                                          <p:attrName>ppt_h</p:attrName>
                                        </p:attrNameLst>
                                      </p:cBhvr>
                                      <p:tavLst>
                                        <p:tav tm="0">
                                          <p:val>
                                            <p:strVal val="#ppt_h"/>
                                          </p:val>
                                        </p:tav>
                                        <p:tav tm="100000">
                                          <p:val>
                                            <p:strVal val="#ppt_h"/>
                                          </p:val>
                                        </p:tav>
                                      </p:tavLst>
                                    </p:anim>
                                    <p:animEffect transition="in" filter="fade">
                                      <p:cBhvr>
                                        <p:cTn id="9" dur="1000"/>
                                        <p:tgtEl>
                                          <p:spTgt spid="65"/>
                                        </p:tgtEl>
                                      </p:cBhvr>
                                    </p:animEffect>
                                  </p:childTnLst>
                                </p:cTn>
                              </p:par>
                              <p:par>
                                <p:cTn id="10" presetID="55" presetClass="entr" presetSubtype="0"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1000" fill="hold"/>
                                        <p:tgtEl>
                                          <p:spTgt spid="58"/>
                                        </p:tgtEl>
                                        <p:attrNameLst>
                                          <p:attrName>ppt_w</p:attrName>
                                        </p:attrNameLst>
                                      </p:cBhvr>
                                      <p:tavLst>
                                        <p:tav tm="0">
                                          <p:val>
                                            <p:strVal val="#ppt_w*0.70"/>
                                          </p:val>
                                        </p:tav>
                                        <p:tav tm="100000">
                                          <p:val>
                                            <p:strVal val="#ppt_w"/>
                                          </p:val>
                                        </p:tav>
                                      </p:tavLst>
                                    </p:anim>
                                    <p:anim calcmode="lin" valueType="num">
                                      <p:cBhvr>
                                        <p:cTn id="13" dur="1000" fill="hold"/>
                                        <p:tgtEl>
                                          <p:spTgt spid="58"/>
                                        </p:tgtEl>
                                        <p:attrNameLst>
                                          <p:attrName>ppt_h</p:attrName>
                                        </p:attrNameLst>
                                      </p:cBhvr>
                                      <p:tavLst>
                                        <p:tav tm="0">
                                          <p:val>
                                            <p:strVal val="#ppt_h"/>
                                          </p:val>
                                        </p:tav>
                                        <p:tav tm="100000">
                                          <p:val>
                                            <p:strVal val="#ppt_h"/>
                                          </p:val>
                                        </p:tav>
                                      </p:tavLst>
                                    </p:anim>
                                    <p:animEffect transition="in" filter="fade">
                                      <p:cBhvr>
                                        <p:cTn id="14" dur="1000"/>
                                        <p:tgtEl>
                                          <p:spTgt spid="58"/>
                                        </p:tgtEl>
                                      </p:cBhvr>
                                    </p:animEffect>
                                  </p:childTnLst>
                                </p:cTn>
                              </p:par>
                              <p:par>
                                <p:cTn id="15" presetID="55"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strVal val="#ppt_w*0.70"/>
                                          </p:val>
                                        </p:tav>
                                        <p:tav tm="100000">
                                          <p:val>
                                            <p:strVal val="#ppt_w"/>
                                          </p:val>
                                        </p:tav>
                                      </p:tavLst>
                                    </p:anim>
                                    <p:anim calcmode="lin" valueType="num">
                                      <p:cBhvr>
                                        <p:cTn id="18" dur="1000" fill="hold"/>
                                        <p:tgtEl>
                                          <p:spTgt spid="45"/>
                                        </p:tgtEl>
                                        <p:attrNameLst>
                                          <p:attrName>ppt_h</p:attrName>
                                        </p:attrNameLst>
                                      </p:cBhvr>
                                      <p:tavLst>
                                        <p:tav tm="0">
                                          <p:val>
                                            <p:strVal val="#ppt_h"/>
                                          </p:val>
                                        </p:tav>
                                        <p:tav tm="100000">
                                          <p:val>
                                            <p:strVal val="#ppt_h"/>
                                          </p:val>
                                        </p:tav>
                                      </p:tavLst>
                                    </p:anim>
                                    <p:animEffect transition="in" filter="fade">
                                      <p:cBhvr>
                                        <p:cTn id="19" dur="1000"/>
                                        <p:tgtEl>
                                          <p:spTgt spid="45"/>
                                        </p:tgtEl>
                                      </p:cBhvr>
                                    </p:animEffect>
                                  </p:childTnLst>
                                </p:cTn>
                              </p:par>
                              <p:par>
                                <p:cTn id="20" presetID="55"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1000" fill="hold"/>
                                        <p:tgtEl>
                                          <p:spTgt spid="31"/>
                                        </p:tgtEl>
                                        <p:attrNameLst>
                                          <p:attrName>ppt_w</p:attrName>
                                        </p:attrNameLst>
                                      </p:cBhvr>
                                      <p:tavLst>
                                        <p:tav tm="0">
                                          <p:val>
                                            <p:strVal val="#ppt_w*0.70"/>
                                          </p:val>
                                        </p:tav>
                                        <p:tav tm="100000">
                                          <p:val>
                                            <p:strVal val="#ppt_w"/>
                                          </p:val>
                                        </p:tav>
                                      </p:tavLst>
                                    </p:anim>
                                    <p:anim calcmode="lin" valueType="num">
                                      <p:cBhvr>
                                        <p:cTn id="23" dur="1000" fill="hold"/>
                                        <p:tgtEl>
                                          <p:spTgt spid="31"/>
                                        </p:tgtEl>
                                        <p:attrNameLst>
                                          <p:attrName>ppt_h</p:attrName>
                                        </p:attrNameLst>
                                      </p:cBhvr>
                                      <p:tavLst>
                                        <p:tav tm="0">
                                          <p:val>
                                            <p:strVal val="#ppt_h"/>
                                          </p:val>
                                        </p:tav>
                                        <p:tav tm="100000">
                                          <p:val>
                                            <p:strVal val="#ppt_h"/>
                                          </p:val>
                                        </p:tav>
                                      </p:tavLst>
                                    </p:anim>
                                    <p:animEffect transition="in" filter="fade">
                                      <p:cBhvr>
                                        <p:cTn id="24" dur="1000"/>
                                        <p:tgtEl>
                                          <p:spTgt spid="31"/>
                                        </p:tgtEl>
                                      </p:cBhvr>
                                    </p:animEffect>
                                  </p:childTnLst>
                                </p:cTn>
                              </p:par>
                              <p:par>
                                <p:cTn id="25" presetID="55"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1000" fill="hold"/>
                                        <p:tgtEl>
                                          <p:spTgt spid="37"/>
                                        </p:tgtEl>
                                        <p:attrNameLst>
                                          <p:attrName>ppt_w</p:attrName>
                                        </p:attrNameLst>
                                      </p:cBhvr>
                                      <p:tavLst>
                                        <p:tav tm="0">
                                          <p:val>
                                            <p:strVal val="#ppt_w*0.70"/>
                                          </p:val>
                                        </p:tav>
                                        <p:tav tm="100000">
                                          <p:val>
                                            <p:strVal val="#ppt_w"/>
                                          </p:val>
                                        </p:tav>
                                      </p:tavLst>
                                    </p:anim>
                                    <p:anim calcmode="lin" valueType="num">
                                      <p:cBhvr>
                                        <p:cTn id="28" dur="1000" fill="hold"/>
                                        <p:tgtEl>
                                          <p:spTgt spid="37"/>
                                        </p:tgtEl>
                                        <p:attrNameLst>
                                          <p:attrName>ppt_h</p:attrName>
                                        </p:attrNameLst>
                                      </p:cBhvr>
                                      <p:tavLst>
                                        <p:tav tm="0">
                                          <p:val>
                                            <p:strVal val="#ppt_h"/>
                                          </p:val>
                                        </p:tav>
                                        <p:tav tm="100000">
                                          <p:val>
                                            <p:strVal val="#ppt_h"/>
                                          </p:val>
                                        </p:tav>
                                      </p:tavLst>
                                    </p:anim>
                                    <p:animEffect transition="in" filter="fade">
                                      <p:cBhvr>
                                        <p:cTn id="29" dur="1000"/>
                                        <p:tgtEl>
                                          <p:spTgt spid="37"/>
                                        </p:tgtEl>
                                      </p:cBhvr>
                                    </p:animEffect>
                                  </p:childTnLst>
                                </p:cTn>
                              </p:par>
                              <p:par>
                                <p:cTn id="30" presetID="55" presetClass="entr" presetSubtype="0"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strVal val="#ppt_w*0.70"/>
                                          </p:val>
                                        </p:tav>
                                        <p:tav tm="100000">
                                          <p:val>
                                            <p:strVal val="#ppt_w"/>
                                          </p:val>
                                        </p:tav>
                                      </p:tavLst>
                                    </p:anim>
                                    <p:anim calcmode="lin" valueType="num">
                                      <p:cBhvr>
                                        <p:cTn id="33" dur="1000" fill="hold"/>
                                        <p:tgtEl>
                                          <p:spTgt spid="38"/>
                                        </p:tgtEl>
                                        <p:attrNameLst>
                                          <p:attrName>ppt_h</p:attrName>
                                        </p:attrNameLst>
                                      </p:cBhvr>
                                      <p:tavLst>
                                        <p:tav tm="0">
                                          <p:val>
                                            <p:strVal val="#ppt_h"/>
                                          </p:val>
                                        </p:tav>
                                        <p:tav tm="100000">
                                          <p:val>
                                            <p:strVal val="#ppt_h"/>
                                          </p:val>
                                        </p:tav>
                                      </p:tavLst>
                                    </p:anim>
                                    <p:animEffect transition="in" filter="fade">
                                      <p:cBhvr>
                                        <p:cTn id="34" dur="1000"/>
                                        <p:tgtEl>
                                          <p:spTgt spid="38"/>
                                        </p:tgtEl>
                                      </p:cBhvr>
                                    </p:animEffect>
                                  </p:childTnLst>
                                </p:cTn>
                              </p:par>
                              <p:par>
                                <p:cTn id="35" presetID="55"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strVal val="#ppt_w*0.70"/>
                                          </p:val>
                                        </p:tav>
                                        <p:tav tm="100000">
                                          <p:val>
                                            <p:strVal val="#ppt_w"/>
                                          </p:val>
                                        </p:tav>
                                      </p:tavLst>
                                    </p:anim>
                                    <p:anim calcmode="lin" valueType="num">
                                      <p:cBhvr>
                                        <p:cTn id="38" dur="1000" fill="hold"/>
                                        <p:tgtEl>
                                          <p:spTgt spid="33"/>
                                        </p:tgtEl>
                                        <p:attrNameLst>
                                          <p:attrName>ppt_h</p:attrName>
                                        </p:attrNameLst>
                                      </p:cBhvr>
                                      <p:tavLst>
                                        <p:tav tm="0">
                                          <p:val>
                                            <p:strVal val="#ppt_h"/>
                                          </p:val>
                                        </p:tav>
                                        <p:tav tm="100000">
                                          <p:val>
                                            <p:strVal val="#ppt_h"/>
                                          </p:val>
                                        </p:tav>
                                      </p:tavLst>
                                    </p:anim>
                                    <p:animEffect transition="in" filter="fade">
                                      <p:cBhvr>
                                        <p:cTn id="39" dur="1000"/>
                                        <p:tgtEl>
                                          <p:spTgt spid="33"/>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dissolve">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checkerboard(across)">
                                      <p:cBhvr>
                                        <p:cTn id="48" dur="500"/>
                                        <p:tgtEl>
                                          <p:spTgt spid="26"/>
                                        </p:tgtEl>
                                      </p:cBhvr>
                                    </p:animEffect>
                                  </p:childTnLst>
                                </p:cTn>
                              </p:par>
                            </p:childTnLst>
                          </p:cTn>
                        </p:par>
                        <p:par>
                          <p:cTn id="49" fill="hold">
                            <p:stCondLst>
                              <p:cond delay="500"/>
                            </p:stCondLst>
                            <p:childTnLst>
                              <p:par>
                                <p:cTn id="50" presetID="9"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dissolve">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checkerboard(across)">
                                      <p:cBhvr>
                                        <p:cTn id="57" dur="500"/>
                                        <p:tgtEl>
                                          <p:spTgt spid="16"/>
                                        </p:tgtEl>
                                      </p:cBhvr>
                                    </p:animEffec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dissolve">
                                      <p:cBhvr>
                                        <p:cTn id="61" dur="500"/>
                                        <p:tgtEl>
                                          <p:spTgt spid="72"/>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checkerboard(across)">
                                      <p:cBhvr>
                                        <p:cTn id="66" dur="500"/>
                                        <p:tgtEl>
                                          <p:spTgt spid="61"/>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checkerboard(across)">
                                      <p:cBhvr>
                                        <p:cTn id="69" dur="500"/>
                                        <p:tgtEl>
                                          <p:spTgt spid="62"/>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checkerboard(across)">
                                      <p:cBhvr>
                                        <p:cTn id="72" dur="500"/>
                                        <p:tgtEl>
                                          <p:spTgt spid="63"/>
                                        </p:tgtEl>
                                      </p:cBhvr>
                                    </p:animEffect>
                                  </p:childTnLst>
                                </p:cTn>
                              </p:par>
                            </p:childTnLst>
                          </p:cTn>
                        </p:par>
                        <p:par>
                          <p:cTn id="73" fill="hold">
                            <p:stCondLst>
                              <p:cond delay="500"/>
                            </p:stCondLst>
                            <p:childTnLst>
                              <p:par>
                                <p:cTn id="74" presetID="9"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dissolv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 grpId="0" animBg="1"/>
      <p:bldP spid="72" grpId="0" animBg="1"/>
      <p:bldP spid="73" grpId="0" animBg="1"/>
      <p:bldP spid="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uppo 39">
            <a:extLst>
              <a:ext uri="{FF2B5EF4-FFF2-40B4-BE49-F238E27FC236}">
                <a16:creationId xmlns:a16="http://schemas.microsoft.com/office/drawing/2014/main" id="{2B5591F8-804E-4825-8B51-95D57C98CDA7}"/>
              </a:ext>
            </a:extLst>
          </p:cNvPr>
          <p:cNvGrpSpPr/>
          <p:nvPr/>
        </p:nvGrpSpPr>
        <p:grpSpPr>
          <a:xfrm>
            <a:off x="6469952" y="5168964"/>
            <a:ext cx="720000" cy="720000"/>
            <a:chOff x="6612593" y="2234591"/>
            <a:chExt cx="540000" cy="540000"/>
          </a:xfrm>
        </p:grpSpPr>
        <p:sp>
          <p:nvSpPr>
            <p:cNvPr id="42" name="Ovale 41">
              <a:extLst>
                <a:ext uri="{FF2B5EF4-FFF2-40B4-BE49-F238E27FC236}">
                  <a16:creationId xmlns:a16="http://schemas.microsoft.com/office/drawing/2014/main" id="{A118E353-8D78-4400-97DB-70E8C0A26443}"/>
                </a:ext>
              </a:extLst>
            </p:cNvPr>
            <p:cNvSpPr/>
            <p:nvPr/>
          </p:nvSpPr>
          <p:spPr>
            <a:xfrm>
              <a:off x="6612593" y="2234591"/>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3" name="Elemento grafico 42" descr="Lampadina e ingranaggio">
              <a:extLst>
                <a:ext uri="{FF2B5EF4-FFF2-40B4-BE49-F238E27FC236}">
                  <a16:creationId xmlns:a16="http://schemas.microsoft.com/office/drawing/2014/main" id="{66FE41F0-78E3-42BD-AB0F-F56BD1052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6593" y="2285623"/>
              <a:ext cx="432000" cy="432000"/>
            </a:xfrm>
            <a:prstGeom prst="rect">
              <a:avLst/>
            </a:prstGeom>
            <a:effectLst/>
          </p:spPr>
        </p:pic>
      </p:grpSp>
      <p:grpSp>
        <p:nvGrpSpPr>
          <p:cNvPr id="44" name="Gruppo 43">
            <a:extLst>
              <a:ext uri="{FF2B5EF4-FFF2-40B4-BE49-F238E27FC236}">
                <a16:creationId xmlns:a16="http://schemas.microsoft.com/office/drawing/2014/main" id="{21D42178-D602-4C7C-BC05-52991425BC26}"/>
              </a:ext>
            </a:extLst>
          </p:cNvPr>
          <p:cNvGrpSpPr/>
          <p:nvPr/>
        </p:nvGrpSpPr>
        <p:grpSpPr>
          <a:xfrm>
            <a:off x="8744919" y="5135125"/>
            <a:ext cx="720000" cy="720000"/>
            <a:chOff x="8416800" y="2143712"/>
            <a:chExt cx="540000" cy="540000"/>
          </a:xfrm>
        </p:grpSpPr>
        <p:sp>
          <p:nvSpPr>
            <p:cNvPr id="45" name="Ovale 44">
              <a:extLst>
                <a:ext uri="{FF2B5EF4-FFF2-40B4-BE49-F238E27FC236}">
                  <a16:creationId xmlns:a16="http://schemas.microsoft.com/office/drawing/2014/main" id="{03B1A0D4-F622-4183-AB02-71B5B170D7B8}"/>
                </a:ext>
              </a:extLst>
            </p:cNvPr>
            <p:cNvSpPr/>
            <p:nvPr/>
          </p:nvSpPr>
          <p:spPr>
            <a:xfrm>
              <a:off x="8416800" y="2143712"/>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6" name="Elemento grafico 45" descr="Termometro">
              <a:extLst>
                <a:ext uri="{FF2B5EF4-FFF2-40B4-BE49-F238E27FC236}">
                  <a16:creationId xmlns:a16="http://schemas.microsoft.com/office/drawing/2014/main" id="{104A8AE9-B90C-4017-B3D9-9D88DF2DAF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0800" y="2205341"/>
              <a:ext cx="432000" cy="432000"/>
            </a:xfrm>
            <a:prstGeom prst="rect">
              <a:avLst/>
            </a:prstGeom>
          </p:spPr>
        </p:pic>
      </p:grpSp>
      <p:sp>
        <p:nvSpPr>
          <p:cNvPr id="2" name="Titolo 1">
            <a:extLst>
              <a:ext uri="{FF2B5EF4-FFF2-40B4-BE49-F238E27FC236}">
                <a16:creationId xmlns:a16="http://schemas.microsoft.com/office/drawing/2014/main" id="{5531539F-502C-4282-AEA9-B666C55783AE}"/>
              </a:ext>
            </a:extLst>
          </p:cNvPr>
          <p:cNvSpPr>
            <a:spLocks noGrp="1"/>
          </p:cNvSpPr>
          <p:nvPr>
            <p:ph type="title"/>
          </p:nvPr>
        </p:nvSpPr>
        <p:spPr/>
        <p:txBody>
          <a:bodyPr/>
          <a:lstStyle/>
          <a:p>
            <a:r>
              <a:rPr lang="en-US" noProof="0" dirty="0"/>
              <a:t>Connecting devices</a:t>
            </a:r>
          </a:p>
        </p:txBody>
      </p:sp>
      <p:sp>
        <p:nvSpPr>
          <p:cNvPr id="48" name="Segnaposto contenuto 2">
            <a:extLst>
              <a:ext uri="{FF2B5EF4-FFF2-40B4-BE49-F238E27FC236}">
                <a16:creationId xmlns:a16="http://schemas.microsoft.com/office/drawing/2014/main" id="{B44384F7-4FBF-441D-9221-F8F5D5D50154}"/>
              </a:ext>
            </a:extLst>
          </p:cNvPr>
          <p:cNvSpPr>
            <a:spLocks noGrp="1"/>
          </p:cNvSpPr>
          <p:nvPr>
            <p:ph idx="1"/>
          </p:nvPr>
        </p:nvSpPr>
        <p:spPr>
          <a:xfrm>
            <a:off x="419358" y="3539458"/>
            <a:ext cx="4799204" cy="2144369"/>
          </a:xfrm>
        </p:spPr>
        <p:txBody>
          <a:bodyPr/>
          <a:lstStyle/>
          <a:p>
            <a:pPr marL="0" indent="0">
              <a:buNone/>
            </a:pPr>
            <a:r>
              <a:rPr lang="it-IT" sz="2667" b="1" dirty="0">
                <a:solidFill>
                  <a:srgbClr val="00B050"/>
                </a:solidFill>
              </a:rPr>
              <a:t>SOLUTION</a:t>
            </a:r>
            <a:r>
              <a:rPr lang="it-IT" sz="2667" dirty="0"/>
              <a:t>: Gateway </a:t>
            </a:r>
          </a:p>
          <a:p>
            <a:pPr marL="914377" lvl="1"/>
            <a:r>
              <a:rPr lang="en-US" sz="2133" dirty="0"/>
              <a:t>Support different protocols</a:t>
            </a:r>
          </a:p>
          <a:p>
            <a:pPr marL="914377" lvl="1"/>
            <a:r>
              <a:rPr lang="en-US" sz="2133" dirty="0"/>
              <a:t>Connect devices to the internet</a:t>
            </a:r>
          </a:p>
          <a:p>
            <a:pPr marL="914377" lvl="1"/>
            <a:r>
              <a:rPr lang="en-US" sz="2133" dirty="0"/>
              <a:t>Provides an additional level of security</a:t>
            </a:r>
          </a:p>
          <a:p>
            <a:pPr marL="914377" lvl="1"/>
            <a:r>
              <a:rPr lang="it-IT" sz="2133" dirty="0" err="1"/>
              <a:t>Pre-process</a:t>
            </a:r>
            <a:r>
              <a:rPr lang="it-IT" sz="2133" dirty="0"/>
              <a:t> data</a:t>
            </a:r>
          </a:p>
          <a:p>
            <a:pPr marL="914377" lvl="1"/>
            <a:r>
              <a:rPr lang="en-US" sz="2133" dirty="0"/>
              <a:t>Reduce transmission size</a:t>
            </a:r>
            <a:endParaRPr lang="it-IT" sz="2133" dirty="0"/>
          </a:p>
        </p:txBody>
      </p:sp>
      <p:sp>
        <p:nvSpPr>
          <p:cNvPr id="7" name="Segnaposto numero diapositiva 6">
            <a:extLst>
              <a:ext uri="{FF2B5EF4-FFF2-40B4-BE49-F238E27FC236}">
                <a16:creationId xmlns:a16="http://schemas.microsoft.com/office/drawing/2014/main" id="{E293D94B-631E-4EED-83AF-7E567F26E00C}"/>
              </a:ext>
            </a:extLst>
          </p:cNvPr>
          <p:cNvSpPr>
            <a:spLocks noGrp="1"/>
          </p:cNvSpPr>
          <p:nvPr>
            <p:ph type="sldNum" sz="quarter" idx="12"/>
          </p:nvPr>
        </p:nvSpPr>
        <p:spPr/>
        <p:txBody>
          <a:bodyPr/>
          <a:lstStyle/>
          <a:p>
            <a:pPr>
              <a:defRPr/>
            </a:pPr>
            <a:fld id="{43CD341D-7438-4FA4-973F-6F9EECBD14B9}" type="slidenum">
              <a:rPr lang="it-IT" altLang="it-IT" smtClean="0"/>
              <a:pPr>
                <a:defRPr/>
              </a:pPr>
              <a:t>35</a:t>
            </a:fld>
            <a:endParaRPr lang="it-IT" altLang="it-IT"/>
          </a:p>
        </p:txBody>
      </p:sp>
      <p:grpSp>
        <p:nvGrpSpPr>
          <p:cNvPr id="3" name="Gruppo 2">
            <a:extLst>
              <a:ext uri="{FF2B5EF4-FFF2-40B4-BE49-F238E27FC236}">
                <a16:creationId xmlns:a16="http://schemas.microsoft.com/office/drawing/2014/main" id="{1A8E8003-F58A-436B-8F4D-30B1B547DCA3}"/>
              </a:ext>
            </a:extLst>
          </p:cNvPr>
          <p:cNvGrpSpPr/>
          <p:nvPr/>
        </p:nvGrpSpPr>
        <p:grpSpPr>
          <a:xfrm>
            <a:off x="7549843" y="5151169"/>
            <a:ext cx="720000" cy="720000"/>
            <a:chOff x="5662382" y="3863377"/>
            <a:chExt cx="540000" cy="540000"/>
          </a:xfrm>
        </p:grpSpPr>
        <p:sp>
          <p:nvSpPr>
            <p:cNvPr id="47" name="Ovale 46">
              <a:extLst>
                <a:ext uri="{FF2B5EF4-FFF2-40B4-BE49-F238E27FC236}">
                  <a16:creationId xmlns:a16="http://schemas.microsoft.com/office/drawing/2014/main" id="{3957F27C-B917-43C4-967B-60E0EAF8515F}"/>
                </a:ext>
              </a:extLst>
            </p:cNvPr>
            <p:cNvSpPr/>
            <p:nvPr/>
          </p:nvSpPr>
          <p:spPr>
            <a:xfrm>
              <a:off x="5662382" y="386337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Elemento grafico 9">
              <a:extLst>
                <a:ext uri="{FF2B5EF4-FFF2-40B4-BE49-F238E27FC236}">
                  <a16:creationId xmlns:a16="http://schemas.microsoft.com/office/drawing/2014/main" id="{378D0777-CFDC-4EE2-A497-F14B0A77745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5716382" y="3957809"/>
              <a:ext cx="432000" cy="332768"/>
            </a:xfrm>
            <a:prstGeom prst="rect">
              <a:avLst/>
            </a:prstGeom>
          </p:spPr>
        </p:pic>
      </p:grpSp>
      <p:sp>
        <p:nvSpPr>
          <p:cNvPr id="11" name="Ovale 10">
            <a:extLst>
              <a:ext uri="{FF2B5EF4-FFF2-40B4-BE49-F238E27FC236}">
                <a16:creationId xmlns:a16="http://schemas.microsoft.com/office/drawing/2014/main" id="{D3B404C4-EAD4-4F9C-B147-B911918E8F16}"/>
              </a:ext>
            </a:extLst>
          </p:cNvPr>
          <p:cNvSpPr/>
          <p:nvPr/>
        </p:nvSpPr>
        <p:spPr>
          <a:xfrm>
            <a:off x="6743271" y="5055132"/>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Ovale 11">
            <a:extLst>
              <a:ext uri="{FF2B5EF4-FFF2-40B4-BE49-F238E27FC236}">
                <a16:creationId xmlns:a16="http://schemas.microsoft.com/office/drawing/2014/main" id="{4EF438B3-4034-4ABE-ABBA-01F1B080AF84}"/>
              </a:ext>
            </a:extLst>
          </p:cNvPr>
          <p:cNvSpPr/>
          <p:nvPr/>
        </p:nvSpPr>
        <p:spPr>
          <a:xfrm>
            <a:off x="7803818" y="5077551"/>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Ovale 12">
            <a:extLst>
              <a:ext uri="{FF2B5EF4-FFF2-40B4-BE49-F238E27FC236}">
                <a16:creationId xmlns:a16="http://schemas.microsoft.com/office/drawing/2014/main" id="{17D33A63-DA44-4370-ACE0-9A268E5A1153}"/>
              </a:ext>
            </a:extLst>
          </p:cNvPr>
          <p:cNvSpPr/>
          <p:nvPr/>
        </p:nvSpPr>
        <p:spPr>
          <a:xfrm>
            <a:off x="8998716" y="5018903"/>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4" name="Gruppo 13">
            <a:extLst>
              <a:ext uri="{FF2B5EF4-FFF2-40B4-BE49-F238E27FC236}">
                <a16:creationId xmlns:a16="http://schemas.microsoft.com/office/drawing/2014/main" id="{FA69880B-4573-44A1-B8B4-C1E2F6593F43}"/>
              </a:ext>
            </a:extLst>
          </p:cNvPr>
          <p:cNvGrpSpPr/>
          <p:nvPr/>
        </p:nvGrpSpPr>
        <p:grpSpPr>
          <a:xfrm>
            <a:off x="6864086" y="3533727"/>
            <a:ext cx="2240572" cy="1547461"/>
            <a:chOff x="303013" y="1017809"/>
            <a:chExt cx="1715535" cy="2016014"/>
          </a:xfrm>
        </p:grpSpPr>
        <p:sp>
          <p:nvSpPr>
            <p:cNvPr id="15" name="Figura a mano libera: forma 14">
              <a:extLst>
                <a:ext uri="{FF2B5EF4-FFF2-40B4-BE49-F238E27FC236}">
                  <a16:creationId xmlns:a16="http://schemas.microsoft.com/office/drawing/2014/main" id="{A44A395A-4050-4162-BA76-8C9B3EF00F8E}"/>
                </a:ext>
              </a:extLst>
            </p:cNvPr>
            <p:cNvSpPr/>
            <p:nvPr/>
          </p:nvSpPr>
          <p:spPr>
            <a:xfrm>
              <a:off x="1648259" y="1017809"/>
              <a:ext cx="370289" cy="1985074"/>
            </a:xfrm>
            <a:custGeom>
              <a:avLst/>
              <a:gdLst>
                <a:gd name="connsiteX0" fmla="*/ 0 w 1400653"/>
                <a:gd name="connsiteY0" fmla="*/ 0 h 1838325"/>
                <a:gd name="connsiteX1" fmla="*/ 1171575 w 1400653"/>
                <a:gd name="connsiteY1" fmla="*/ 742950 h 1838325"/>
                <a:gd name="connsiteX2" fmla="*/ 1400175 w 1400653"/>
                <a:gd name="connsiteY2" fmla="*/ 1838325 h 1838325"/>
              </a:gdLst>
              <a:ahLst/>
              <a:cxnLst>
                <a:cxn ang="0">
                  <a:pos x="connsiteX0" y="connsiteY0"/>
                </a:cxn>
                <a:cxn ang="0">
                  <a:pos x="connsiteX1" y="connsiteY1"/>
                </a:cxn>
                <a:cxn ang="0">
                  <a:pos x="connsiteX2" y="connsiteY2"/>
                </a:cxn>
              </a:cxnLst>
              <a:rect l="l" t="t" r="r" b="b"/>
              <a:pathLst>
                <a:path w="1400653" h="1838325">
                  <a:moveTo>
                    <a:pt x="0" y="0"/>
                  </a:moveTo>
                  <a:cubicBezTo>
                    <a:pt x="469106" y="218281"/>
                    <a:pt x="938213" y="436563"/>
                    <a:pt x="1171575" y="742950"/>
                  </a:cubicBezTo>
                  <a:cubicBezTo>
                    <a:pt x="1404937" y="1049337"/>
                    <a:pt x="1402556" y="1443831"/>
                    <a:pt x="1400175" y="1838325"/>
                  </a:cubicBezTo>
                </a:path>
              </a:pathLst>
            </a:custGeom>
            <a:ln>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6" name="Figura a mano libera: forma 15">
              <a:extLst>
                <a:ext uri="{FF2B5EF4-FFF2-40B4-BE49-F238E27FC236}">
                  <a16:creationId xmlns:a16="http://schemas.microsoft.com/office/drawing/2014/main" id="{98E1BD6A-5200-4550-A3A5-8B2D9F458C29}"/>
                </a:ext>
              </a:extLst>
            </p:cNvPr>
            <p:cNvSpPr/>
            <p:nvPr/>
          </p:nvSpPr>
          <p:spPr>
            <a:xfrm>
              <a:off x="303013" y="1074775"/>
              <a:ext cx="589364" cy="1959046"/>
            </a:xfrm>
            <a:custGeom>
              <a:avLst/>
              <a:gdLst>
                <a:gd name="connsiteX0" fmla="*/ 2771 w 764771"/>
                <a:gd name="connsiteY0" fmla="*/ 1552575 h 1552575"/>
                <a:gd name="connsiteX1" fmla="*/ 117071 w 764771"/>
                <a:gd name="connsiteY1" fmla="*/ 361950 h 1552575"/>
                <a:gd name="connsiteX2" fmla="*/ 764771 w 764771"/>
                <a:gd name="connsiteY2" fmla="*/ 0 h 1552575"/>
              </a:gdLst>
              <a:ahLst/>
              <a:cxnLst>
                <a:cxn ang="0">
                  <a:pos x="connsiteX0" y="connsiteY0"/>
                </a:cxn>
                <a:cxn ang="0">
                  <a:pos x="connsiteX1" y="connsiteY1"/>
                </a:cxn>
                <a:cxn ang="0">
                  <a:pos x="connsiteX2" y="connsiteY2"/>
                </a:cxn>
              </a:cxnLst>
              <a:rect l="l" t="t" r="r" b="b"/>
              <a:pathLst>
                <a:path w="764771" h="1552575">
                  <a:moveTo>
                    <a:pt x="2771" y="1552575"/>
                  </a:moveTo>
                  <a:cubicBezTo>
                    <a:pt x="-3579" y="1086643"/>
                    <a:pt x="-9929" y="620712"/>
                    <a:pt x="117071" y="361950"/>
                  </a:cubicBezTo>
                  <a:cubicBezTo>
                    <a:pt x="244071" y="103187"/>
                    <a:pt x="504421" y="51593"/>
                    <a:pt x="764771"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7" name="Figura a mano libera: forma 16">
              <a:extLst>
                <a:ext uri="{FF2B5EF4-FFF2-40B4-BE49-F238E27FC236}">
                  <a16:creationId xmlns:a16="http://schemas.microsoft.com/office/drawing/2014/main" id="{781BBA2D-AE44-4095-B585-1F0D9531F126}"/>
                </a:ext>
              </a:extLst>
            </p:cNvPr>
            <p:cNvSpPr/>
            <p:nvPr/>
          </p:nvSpPr>
          <p:spPr>
            <a:xfrm>
              <a:off x="1087713" y="1048749"/>
              <a:ext cx="103097" cy="1985074"/>
            </a:xfrm>
            <a:custGeom>
              <a:avLst/>
              <a:gdLst>
                <a:gd name="connsiteX0" fmla="*/ 3539 w 298814"/>
                <a:gd name="connsiteY0" fmla="*/ 923925 h 923925"/>
                <a:gd name="connsiteX1" fmla="*/ 41639 w 298814"/>
                <a:gd name="connsiteY1" fmla="*/ 295275 h 923925"/>
                <a:gd name="connsiteX2" fmla="*/ 298814 w 298814"/>
                <a:gd name="connsiteY2" fmla="*/ 0 h 923925"/>
              </a:gdLst>
              <a:ahLst/>
              <a:cxnLst>
                <a:cxn ang="0">
                  <a:pos x="connsiteX0" y="connsiteY0"/>
                </a:cxn>
                <a:cxn ang="0">
                  <a:pos x="connsiteX1" y="connsiteY1"/>
                </a:cxn>
                <a:cxn ang="0">
                  <a:pos x="connsiteX2" y="connsiteY2"/>
                </a:cxn>
              </a:cxnLst>
              <a:rect l="l" t="t" r="r" b="b"/>
              <a:pathLst>
                <a:path w="298814" h="923925">
                  <a:moveTo>
                    <a:pt x="3539" y="923925"/>
                  </a:moveTo>
                  <a:cubicBezTo>
                    <a:pt x="-2017" y="686593"/>
                    <a:pt x="-7573" y="449262"/>
                    <a:pt x="41639" y="295275"/>
                  </a:cubicBezTo>
                  <a:cubicBezTo>
                    <a:pt x="90851" y="141288"/>
                    <a:pt x="194832" y="70644"/>
                    <a:pt x="298814"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grpSp>
        <p:nvGrpSpPr>
          <p:cNvPr id="33" name="Gruppo 32">
            <a:extLst>
              <a:ext uri="{FF2B5EF4-FFF2-40B4-BE49-F238E27FC236}">
                <a16:creationId xmlns:a16="http://schemas.microsoft.com/office/drawing/2014/main" id="{3A376B03-CE5B-44CE-959F-65B974CC9CE9}"/>
              </a:ext>
            </a:extLst>
          </p:cNvPr>
          <p:cNvGrpSpPr/>
          <p:nvPr/>
        </p:nvGrpSpPr>
        <p:grpSpPr>
          <a:xfrm>
            <a:off x="7171322" y="1882646"/>
            <a:ext cx="1874869" cy="1607031"/>
            <a:chOff x="5233692" y="1156418"/>
            <a:chExt cx="1572216" cy="1347614"/>
          </a:xfrm>
        </p:grpSpPr>
        <p:sp>
          <p:nvSpPr>
            <p:cNvPr id="31" name="Rettangolo 30">
              <a:extLst>
                <a:ext uri="{FF2B5EF4-FFF2-40B4-BE49-F238E27FC236}">
                  <a16:creationId xmlns:a16="http://schemas.microsoft.com/office/drawing/2014/main" id="{B72D2011-AD9E-4CD5-8D64-C8D4900CF015}"/>
                </a:ext>
              </a:extLst>
            </p:cNvPr>
            <p:cNvSpPr/>
            <p:nvPr/>
          </p:nvSpPr>
          <p:spPr>
            <a:xfrm>
              <a:off x="5253719" y="2126919"/>
              <a:ext cx="1535069" cy="377113"/>
            </a:xfrm>
            <a:prstGeom prst="rect">
              <a:avLst/>
            </a:prstGeom>
            <a:solidFill>
              <a:srgbClr val="487D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Rettangolo 31">
              <a:extLst>
                <a:ext uri="{FF2B5EF4-FFF2-40B4-BE49-F238E27FC236}">
                  <a16:creationId xmlns:a16="http://schemas.microsoft.com/office/drawing/2014/main" id="{7EE503B3-D3C6-438C-A382-A0D87E820792}"/>
                </a:ext>
              </a:extLst>
            </p:cNvPr>
            <p:cNvSpPr/>
            <p:nvPr/>
          </p:nvSpPr>
          <p:spPr>
            <a:xfrm>
              <a:off x="5261566" y="1803536"/>
              <a:ext cx="1506307" cy="382193"/>
            </a:xfrm>
            <a:custGeom>
              <a:avLst/>
              <a:gdLst>
                <a:gd name="connsiteX0" fmla="*/ 0 w 1353907"/>
                <a:gd name="connsiteY0" fmla="*/ 0 h 377113"/>
                <a:gd name="connsiteX1" fmla="*/ 1353907 w 1353907"/>
                <a:gd name="connsiteY1" fmla="*/ 0 h 377113"/>
                <a:gd name="connsiteX2" fmla="*/ 1353907 w 1353907"/>
                <a:gd name="connsiteY2" fmla="*/ 377113 h 377113"/>
                <a:gd name="connsiteX3" fmla="*/ 0 w 1353907"/>
                <a:gd name="connsiteY3" fmla="*/ 377113 h 377113"/>
                <a:gd name="connsiteX4" fmla="*/ 0 w 1353907"/>
                <a:gd name="connsiteY4" fmla="*/ 0 h 377113"/>
                <a:gd name="connsiteX0" fmla="*/ 55880 w 1409787"/>
                <a:gd name="connsiteY0" fmla="*/ 0 h 377113"/>
                <a:gd name="connsiteX1" fmla="*/ 1409787 w 1409787"/>
                <a:gd name="connsiteY1" fmla="*/ 0 h 377113"/>
                <a:gd name="connsiteX2" fmla="*/ 1409787 w 1409787"/>
                <a:gd name="connsiteY2" fmla="*/ 377113 h 377113"/>
                <a:gd name="connsiteX3" fmla="*/ 0 w 1409787"/>
                <a:gd name="connsiteY3" fmla="*/ 377113 h 377113"/>
                <a:gd name="connsiteX4" fmla="*/ 55880 w 1409787"/>
                <a:gd name="connsiteY4" fmla="*/ 0 h 377113"/>
                <a:gd name="connsiteX0" fmla="*/ 55880 w 1480907"/>
                <a:gd name="connsiteY0" fmla="*/ 0 h 382193"/>
                <a:gd name="connsiteX1" fmla="*/ 1409787 w 1480907"/>
                <a:gd name="connsiteY1" fmla="*/ 0 h 382193"/>
                <a:gd name="connsiteX2" fmla="*/ 1480907 w 1480907"/>
                <a:gd name="connsiteY2" fmla="*/ 382193 h 382193"/>
                <a:gd name="connsiteX3" fmla="*/ 0 w 1480907"/>
                <a:gd name="connsiteY3" fmla="*/ 377113 h 382193"/>
                <a:gd name="connsiteX4" fmla="*/ 55880 w 1480907"/>
                <a:gd name="connsiteY4" fmla="*/ 0 h 382193"/>
                <a:gd name="connsiteX0" fmla="*/ 81280 w 1506307"/>
                <a:gd name="connsiteY0" fmla="*/ 0 h 382193"/>
                <a:gd name="connsiteX1" fmla="*/ 1435187 w 1506307"/>
                <a:gd name="connsiteY1" fmla="*/ 0 h 382193"/>
                <a:gd name="connsiteX2" fmla="*/ 1506307 w 1506307"/>
                <a:gd name="connsiteY2" fmla="*/ 382193 h 382193"/>
                <a:gd name="connsiteX3" fmla="*/ 0 w 1506307"/>
                <a:gd name="connsiteY3" fmla="*/ 361873 h 382193"/>
                <a:gd name="connsiteX4" fmla="*/ 81280 w 1506307"/>
                <a:gd name="connsiteY4" fmla="*/ 0 h 38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307" h="382193">
                  <a:moveTo>
                    <a:pt x="81280" y="0"/>
                  </a:moveTo>
                  <a:lnTo>
                    <a:pt x="1435187" y="0"/>
                  </a:lnTo>
                  <a:lnTo>
                    <a:pt x="1506307" y="382193"/>
                  </a:lnTo>
                  <a:lnTo>
                    <a:pt x="0" y="361873"/>
                  </a:lnTo>
                  <a:lnTo>
                    <a:pt x="81280" y="0"/>
                  </a:lnTo>
                  <a:close/>
                </a:path>
              </a:pathLst>
            </a:custGeom>
            <a:solidFill>
              <a:srgbClr val="487D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4" name="Immagine 23">
              <a:extLst>
                <a:ext uri="{FF2B5EF4-FFF2-40B4-BE49-F238E27FC236}">
                  <a16:creationId xmlns:a16="http://schemas.microsoft.com/office/drawing/2014/main" id="{031D0750-D4E6-4C6C-9272-9DA7DB14A8F0}"/>
                </a:ext>
              </a:extLst>
            </p:cNvPr>
            <p:cNvPicPr>
              <a:picLocks noChangeAspect="1"/>
            </p:cNvPicPr>
            <p:nvPr/>
          </p:nvPicPr>
          <p:blipFill>
            <a:blip r:embed="rId8" cstate="print">
              <a:duotone>
                <a:prstClr val="black"/>
                <a:srgbClr val="0070C0">
                  <a:tint val="45000"/>
                  <a:satMod val="400000"/>
                </a:srgbClr>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5233692" y="1156418"/>
              <a:ext cx="1572216" cy="1347614"/>
            </a:xfrm>
            <a:prstGeom prst="rect">
              <a:avLst/>
            </a:prstGeom>
          </p:spPr>
        </p:pic>
      </p:grpSp>
      <p:sp>
        <p:nvSpPr>
          <p:cNvPr id="25" name="Fumetto: ovale 24">
            <a:extLst>
              <a:ext uri="{FF2B5EF4-FFF2-40B4-BE49-F238E27FC236}">
                <a16:creationId xmlns:a16="http://schemas.microsoft.com/office/drawing/2014/main" id="{D8E04B2A-7CE5-49B5-84B1-50648B31CFD3}"/>
              </a:ext>
            </a:extLst>
          </p:cNvPr>
          <p:cNvSpPr/>
          <p:nvPr/>
        </p:nvSpPr>
        <p:spPr>
          <a:xfrm>
            <a:off x="9494426" y="4336985"/>
            <a:ext cx="1829159" cy="804603"/>
          </a:xfrm>
          <a:prstGeom prst="wedgeEllipseCallout">
            <a:avLst>
              <a:gd name="adj1" fmla="val -56257"/>
              <a:gd name="adj2" fmla="val 587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b="1" dirty="0">
                <a:solidFill>
                  <a:schemeClr val="tx1"/>
                </a:solidFill>
              </a:rPr>
              <a:t>jsnf-34_x y_kwfnl-907 </a:t>
            </a:r>
          </a:p>
        </p:txBody>
      </p:sp>
      <p:sp>
        <p:nvSpPr>
          <p:cNvPr id="26" name="Fumetto: ovale 25">
            <a:extLst>
              <a:ext uri="{FF2B5EF4-FFF2-40B4-BE49-F238E27FC236}">
                <a16:creationId xmlns:a16="http://schemas.microsoft.com/office/drawing/2014/main" id="{A5E6127B-C339-4D47-96D6-D72BE67C8DCE}"/>
              </a:ext>
            </a:extLst>
          </p:cNvPr>
          <p:cNvSpPr/>
          <p:nvPr/>
        </p:nvSpPr>
        <p:spPr>
          <a:xfrm>
            <a:off x="4683191" y="5813007"/>
            <a:ext cx="1877103" cy="789579"/>
          </a:xfrm>
          <a:prstGeom prst="wedgeEllipseCallout">
            <a:avLst>
              <a:gd name="adj1" fmla="val 52281"/>
              <a:gd name="adj2" fmla="val -7949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ka-GE" sz="1600" b="1" dirty="0">
                <a:solidFill>
                  <a:schemeClr val="tx1"/>
                </a:solidFill>
              </a:rPr>
              <a:t>Ⴧ</a:t>
            </a:r>
            <a:r>
              <a:rPr lang="it-IT" sz="1600" b="1" dirty="0">
                <a:solidFill>
                  <a:schemeClr val="tx1"/>
                </a:solidFill>
              </a:rPr>
              <a:t> </a:t>
            </a:r>
            <a:r>
              <a:rPr lang="ka-GE" sz="1600" b="1" dirty="0">
                <a:solidFill>
                  <a:schemeClr val="tx1"/>
                </a:solidFill>
              </a:rPr>
              <a:t>ტ</a:t>
            </a:r>
            <a:r>
              <a:rPr lang="it-IT" sz="1600" b="1" dirty="0">
                <a:solidFill>
                  <a:schemeClr val="tx1"/>
                </a:solidFill>
              </a:rPr>
              <a:t> </a:t>
            </a:r>
            <a:r>
              <a:rPr lang="ka-GE" sz="1600" b="1" dirty="0">
                <a:solidFill>
                  <a:schemeClr val="tx1"/>
                </a:solidFill>
              </a:rPr>
              <a:t>დ</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ჟ</a:t>
            </a:r>
            <a:r>
              <a:rPr lang="it-IT" sz="1600" b="1" dirty="0">
                <a:solidFill>
                  <a:schemeClr val="tx1"/>
                </a:solidFill>
              </a:rPr>
              <a:t> </a:t>
            </a:r>
            <a:r>
              <a:rPr lang="ka-GE" sz="1600" b="1" dirty="0">
                <a:solidFill>
                  <a:schemeClr val="tx1"/>
                </a:solidFill>
              </a:rPr>
              <a:t>თ</a:t>
            </a:r>
            <a:r>
              <a:rPr lang="it-IT" sz="1600" b="1" dirty="0">
                <a:solidFill>
                  <a:schemeClr val="tx1"/>
                </a:solidFill>
              </a:rPr>
              <a:t> </a:t>
            </a:r>
            <a:r>
              <a:rPr lang="ka-GE" sz="1600" b="1" dirty="0">
                <a:solidFill>
                  <a:schemeClr val="tx1"/>
                </a:solidFill>
              </a:rPr>
              <a:t>Პ</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ვ</a:t>
            </a:r>
            <a:r>
              <a:rPr lang="it-IT" sz="1600" b="1" dirty="0">
                <a:solidFill>
                  <a:schemeClr val="tx1"/>
                </a:solidFill>
              </a:rPr>
              <a:t> </a:t>
            </a:r>
            <a:r>
              <a:rPr lang="ka-GE" sz="1600" b="1" dirty="0">
                <a:solidFill>
                  <a:schemeClr val="tx1"/>
                </a:solidFill>
              </a:rPr>
              <a:t>ჽ</a:t>
            </a:r>
            <a:r>
              <a:rPr lang="it-IT" sz="1600" b="1" dirty="0">
                <a:solidFill>
                  <a:schemeClr val="tx1"/>
                </a:solidFill>
              </a:rPr>
              <a:t> </a:t>
            </a:r>
            <a:r>
              <a:rPr lang="ka-GE" sz="1600" b="1" dirty="0">
                <a:solidFill>
                  <a:schemeClr val="tx1"/>
                </a:solidFill>
              </a:rPr>
              <a:t>Ⴭ</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ჳ</a:t>
            </a:r>
            <a:endParaRPr lang="it-IT" sz="1600" b="1" dirty="0">
              <a:solidFill>
                <a:schemeClr val="tx1"/>
              </a:solidFill>
            </a:endParaRPr>
          </a:p>
        </p:txBody>
      </p:sp>
      <p:sp>
        <p:nvSpPr>
          <p:cNvPr id="27" name="Fumetto: ovale 26">
            <a:extLst>
              <a:ext uri="{FF2B5EF4-FFF2-40B4-BE49-F238E27FC236}">
                <a16:creationId xmlns:a16="http://schemas.microsoft.com/office/drawing/2014/main" id="{20FCB7E7-B49C-4873-A9AA-B23037D75184}"/>
              </a:ext>
            </a:extLst>
          </p:cNvPr>
          <p:cNvSpPr/>
          <p:nvPr/>
        </p:nvSpPr>
        <p:spPr>
          <a:xfrm>
            <a:off x="7681753" y="5874701"/>
            <a:ext cx="1961687" cy="804603"/>
          </a:xfrm>
          <a:prstGeom prst="wedgeEllipseCallout">
            <a:avLst>
              <a:gd name="adj1" fmla="val -30494"/>
              <a:gd name="adj2" fmla="val -80559"/>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b="1" dirty="0">
                <a:solidFill>
                  <a:schemeClr val="tx1"/>
                </a:solidFill>
              </a:rPr>
              <a:t>f</a:t>
            </a:r>
            <a:r>
              <a:rPr lang="en-US" sz="1600" dirty="0">
                <a:solidFill>
                  <a:schemeClr val="tx1"/>
                </a:solidFill>
              </a:rPr>
              <a:t>▲</a:t>
            </a:r>
            <a:r>
              <a:rPr lang="el-GR" sz="1600" dirty="0">
                <a:solidFill>
                  <a:schemeClr val="tx1"/>
                </a:solidFill>
              </a:rPr>
              <a:t>φ</a:t>
            </a:r>
            <a:r>
              <a:rPr lang="en-US" sz="1600" dirty="0">
                <a:solidFill>
                  <a:schemeClr val="tx1"/>
                </a:solidFill>
              </a:rPr>
              <a:t>♦▼</a:t>
            </a:r>
            <a:r>
              <a:rPr lang="el-GR" sz="1600" dirty="0">
                <a:solidFill>
                  <a:schemeClr val="tx1"/>
                </a:solidFill>
              </a:rPr>
              <a:t>φ</a:t>
            </a:r>
            <a:r>
              <a:rPr lang="it-IT" sz="1600" dirty="0">
                <a:solidFill>
                  <a:schemeClr val="tx1"/>
                </a:solidFill>
              </a:rPr>
              <a:t> </a:t>
            </a:r>
            <a:r>
              <a:rPr lang="el-GR" sz="1600" dirty="0">
                <a:solidFill>
                  <a:schemeClr val="tx1"/>
                </a:solidFill>
              </a:rPr>
              <a:t>Ω</a:t>
            </a:r>
            <a:r>
              <a:rPr lang="it-IT" sz="1600" dirty="0">
                <a:solidFill>
                  <a:schemeClr val="tx1"/>
                </a:solidFill>
              </a:rPr>
              <a:t> </a:t>
            </a:r>
            <a:r>
              <a:rPr lang="el-GR" sz="1600" dirty="0">
                <a:solidFill>
                  <a:schemeClr val="tx1"/>
                </a:solidFill>
              </a:rPr>
              <a:t>Σ</a:t>
            </a:r>
            <a:r>
              <a:rPr lang="en-US" sz="1600" dirty="0">
                <a:solidFill>
                  <a:schemeClr val="tx1"/>
                </a:solidFill>
              </a:rPr>
              <a:t> ♦ µ  </a:t>
            </a:r>
            <a:r>
              <a:rPr lang="el-GR" sz="1600" dirty="0">
                <a:solidFill>
                  <a:schemeClr val="tx1"/>
                </a:solidFill>
              </a:rPr>
              <a:t>Ω</a:t>
            </a:r>
            <a:r>
              <a:rPr lang="it-IT" sz="1600" dirty="0">
                <a:solidFill>
                  <a:schemeClr val="tx1"/>
                </a:solidFill>
              </a:rPr>
              <a:t> </a:t>
            </a:r>
            <a:r>
              <a:rPr lang="el-GR" sz="1600" dirty="0">
                <a:solidFill>
                  <a:schemeClr val="tx1"/>
                </a:solidFill>
              </a:rPr>
              <a:t>ε</a:t>
            </a:r>
            <a:endParaRPr lang="it-IT" sz="1600" b="1" dirty="0">
              <a:solidFill>
                <a:schemeClr val="tx1"/>
              </a:solidFill>
            </a:endParaRPr>
          </a:p>
        </p:txBody>
      </p:sp>
      <p:sp>
        <p:nvSpPr>
          <p:cNvPr id="35" name="CasellaDiTesto 34">
            <a:extLst>
              <a:ext uri="{FF2B5EF4-FFF2-40B4-BE49-F238E27FC236}">
                <a16:creationId xmlns:a16="http://schemas.microsoft.com/office/drawing/2014/main" id="{54FB3FDF-23E9-474A-9F90-30D0566F771A}"/>
              </a:ext>
            </a:extLst>
          </p:cNvPr>
          <p:cNvSpPr txBox="1"/>
          <p:nvPr/>
        </p:nvSpPr>
        <p:spPr>
          <a:xfrm>
            <a:off x="425152" y="998447"/>
            <a:ext cx="5879387" cy="2349426"/>
          </a:xfrm>
          <a:prstGeom prst="rect">
            <a:avLst/>
          </a:prstGeom>
          <a:noFill/>
        </p:spPr>
        <p:txBody>
          <a:bodyPr wrap="square" rtlCol="0">
            <a:spAutoFit/>
          </a:bodyPr>
          <a:lstStyle/>
          <a:p>
            <a:r>
              <a:rPr lang="en-US" sz="2667" b="1" dirty="0">
                <a:solidFill>
                  <a:srgbClr val="C00000"/>
                </a:solidFill>
                <a:latin typeface="+mj-lt"/>
              </a:rPr>
              <a:t>PROBLEM</a:t>
            </a:r>
            <a:endParaRPr lang="en-US" sz="2400" dirty="0">
              <a:latin typeface="+mj-lt"/>
            </a:endParaRPr>
          </a:p>
          <a:p>
            <a:pPr marL="380990" indent="-380990">
              <a:buFont typeface="Arial" panose="020B0604020202020204" pitchFamily="34" charset="0"/>
              <a:buChar char="•"/>
            </a:pPr>
            <a:r>
              <a:rPr lang="en-US" sz="2400" dirty="0">
                <a:latin typeface="+mj-lt"/>
              </a:rPr>
              <a:t>Absence of a unique standard for communication between sensors and central processing</a:t>
            </a:r>
            <a:endParaRPr lang="it-IT" sz="2133" dirty="0">
              <a:latin typeface="+mj-lt"/>
            </a:endParaRPr>
          </a:p>
          <a:p>
            <a:pPr marL="380990" indent="-380990">
              <a:buFont typeface="Arial" panose="020B0604020202020204" pitchFamily="34" charset="0"/>
              <a:buChar char="•"/>
            </a:pPr>
            <a:r>
              <a:rPr lang="en-US" sz="2400" dirty="0">
                <a:latin typeface="+mj-lt"/>
              </a:rPr>
              <a:t>The sensors cannot be connected directly to the IP/internet network</a:t>
            </a:r>
          </a:p>
        </p:txBody>
      </p:sp>
      <p:sp>
        <p:nvSpPr>
          <p:cNvPr id="20" name="Rettangolo con angoli arrotondati 19">
            <a:extLst>
              <a:ext uri="{FF2B5EF4-FFF2-40B4-BE49-F238E27FC236}">
                <a16:creationId xmlns:a16="http://schemas.microsoft.com/office/drawing/2014/main" id="{B7875D30-8BCC-4AB8-85BF-F3BB6CE74BDF}"/>
              </a:ext>
            </a:extLst>
          </p:cNvPr>
          <p:cNvSpPr/>
          <p:nvPr/>
        </p:nvSpPr>
        <p:spPr>
          <a:xfrm>
            <a:off x="9824583" y="1330511"/>
            <a:ext cx="2117191" cy="1533437"/>
          </a:xfrm>
          <a:prstGeom prst="roundRect">
            <a:avLst/>
          </a:prstGeom>
          <a:solidFill>
            <a:schemeClr val="bg1">
              <a:lumMod val="85000"/>
            </a:schemeClr>
          </a:solidFill>
          <a:ln>
            <a:solidFill>
              <a:schemeClr val="tx1"/>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Immagine 18" descr="Immagine che contiene oggetto, luce&#10;&#10;Descrizione generata automaticamente">
            <a:extLst>
              <a:ext uri="{FF2B5EF4-FFF2-40B4-BE49-F238E27FC236}">
                <a16:creationId xmlns:a16="http://schemas.microsoft.com/office/drawing/2014/main" id="{42369C5B-38BA-4647-BDC1-987D35FA44C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07614" y="899575"/>
            <a:ext cx="1288941" cy="1288941"/>
          </a:xfrm>
          <a:prstGeom prst="rect">
            <a:avLst/>
          </a:prstGeom>
        </p:spPr>
      </p:pic>
      <p:grpSp>
        <p:nvGrpSpPr>
          <p:cNvPr id="30" name="Gruppo 29">
            <a:extLst>
              <a:ext uri="{FF2B5EF4-FFF2-40B4-BE49-F238E27FC236}">
                <a16:creationId xmlns:a16="http://schemas.microsoft.com/office/drawing/2014/main" id="{7E11F5E4-61B0-4584-B6CD-57A62AA8E053}"/>
              </a:ext>
            </a:extLst>
          </p:cNvPr>
          <p:cNvGrpSpPr/>
          <p:nvPr/>
        </p:nvGrpSpPr>
        <p:grpSpPr>
          <a:xfrm>
            <a:off x="10824093" y="1374165"/>
            <a:ext cx="1392000" cy="1296000"/>
            <a:chOff x="1331640" y="-233134"/>
            <a:chExt cx="2160240" cy="1656184"/>
          </a:xfrm>
        </p:grpSpPr>
        <p:grpSp>
          <p:nvGrpSpPr>
            <p:cNvPr id="34" name="Gruppo 33">
              <a:extLst>
                <a:ext uri="{FF2B5EF4-FFF2-40B4-BE49-F238E27FC236}">
                  <a16:creationId xmlns:a16="http://schemas.microsoft.com/office/drawing/2014/main" id="{92185B33-8396-42EA-B38F-33968AE33305}"/>
                </a:ext>
              </a:extLst>
            </p:cNvPr>
            <p:cNvGrpSpPr/>
            <p:nvPr/>
          </p:nvGrpSpPr>
          <p:grpSpPr>
            <a:xfrm>
              <a:off x="1331640" y="-233134"/>
              <a:ext cx="2160240" cy="1656184"/>
              <a:chOff x="1331640" y="-233134"/>
              <a:chExt cx="2160240" cy="1656184"/>
            </a:xfrm>
          </p:grpSpPr>
          <p:pic>
            <p:nvPicPr>
              <p:cNvPr id="38" name="Elemento grafico 37" descr="Cloud">
                <a:extLst>
                  <a:ext uri="{FF2B5EF4-FFF2-40B4-BE49-F238E27FC236}">
                    <a16:creationId xmlns:a16="http://schemas.microsoft.com/office/drawing/2014/main" id="{142CFC1E-345D-4E91-B452-05B28DC551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1640" y="-233134"/>
                <a:ext cx="1957598" cy="1577327"/>
              </a:xfrm>
              <a:prstGeom prst="rect">
                <a:avLst/>
              </a:prstGeom>
            </p:spPr>
          </p:pic>
          <p:pic>
            <p:nvPicPr>
              <p:cNvPr id="39" name="Elemento grafico 38" descr="Cloud">
                <a:extLst>
                  <a:ext uri="{FF2B5EF4-FFF2-40B4-BE49-F238E27FC236}">
                    <a16:creationId xmlns:a16="http://schemas.microsoft.com/office/drawing/2014/main" id="{2ECA3AD2-FFC3-4333-BF18-CA6B746801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34282" y="-154277"/>
                <a:ext cx="1957598" cy="1577327"/>
              </a:xfrm>
              <a:prstGeom prst="rect">
                <a:avLst/>
              </a:prstGeom>
            </p:spPr>
          </p:pic>
        </p:grpSp>
        <p:sp>
          <p:nvSpPr>
            <p:cNvPr id="37" name="CasellaDiTesto 36">
              <a:extLst>
                <a:ext uri="{FF2B5EF4-FFF2-40B4-BE49-F238E27FC236}">
                  <a16:creationId xmlns:a16="http://schemas.microsoft.com/office/drawing/2014/main" id="{C15AAC16-D635-4E86-A0BA-AD78664E5FCF}"/>
                </a:ext>
              </a:extLst>
            </p:cNvPr>
            <p:cNvSpPr txBox="1"/>
            <p:nvPr/>
          </p:nvSpPr>
          <p:spPr>
            <a:xfrm>
              <a:off x="2197648" y="742622"/>
              <a:ext cx="1091590" cy="406506"/>
            </a:xfrm>
            <a:prstGeom prst="rect">
              <a:avLst/>
            </a:prstGeom>
            <a:noFill/>
          </p:spPr>
          <p:txBody>
            <a:bodyPr wrap="square" rtlCol="0">
              <a:spAutoFit/>
            </a:bodyPr>
            <a:lstStyle/>
            <a:p>
              <a:pPr algn="r"/>
              <a:r>
                <a:rPr lang="it-IT" sz="800" b="1" i="1" dirty="0">
                  <a:latin typeface="+mj-lt"/>
                </a:rPr>
                <a:t>Cloud</a:t>
              </a:r>
              <a:r>
                <a:rPr lang="it-IT" sz="1467" b="1" dirty="0">
                  <a:effectLst>
                    <a:outerShdw blurRad="38100" dist="38100" dir="2700000" algn="tl">
                      <a:srgbClr val="000000">
                        <a:alpha val="43137"/>
                      </a:srgbClr>
                    </a:outerShdw>
                  </a:effectLst>
                  <a:latin typeface="+mj-lt"/>
                </a:rPr>
                <a:t> </a:t>
              </a:r>
            </a:p>
          </p:txBody>
        </p:sp>
      </p:grpSp>
      <p:cxnSp>
        <p:nvCxnSpPr>
          <p:cNvPr id="22" name="Connettore a gomito 21">
            <a:extLst>
              <a:ext uri="{FF2B5EF4-FFF2-40B4-BE49-F238E27FC236}">
                <a16:creationId xmlns:a16="http://schemas.microsoft.com/office/drawing/2014/main" id="{01AC33FB-5461-4FE8-92FF-6E920C590E26}"/>
              </a:ext>
            </a:extLst>
          </p:cNvPr>
          <p:cNvCxnSpPr>
            <a:cxnSpLocks/>
          </p:cNvCxnSpPr>
          <p:nvPr/>
        </p:nvCxnSpPr>
        <p:spPr>
          <a:xfrm flipV="1">
            <a:off x="8928770" y="2206962"/>
            <a:ext cx="1751581" cy="913533"/>
          </a:xfrm>
          <a:prstGeom prst="bentConnector3">
            <a:avLst/>
          </a:prstGeom>
          <a:ln w="38100" cap="flat">
            <a:solidFill>
              <a:srgbClr val="FF0000"/>
            </a:solidFill>
            <a:prstDash val="sysDash"/>
            <a:round/>
            <a:tailEnd type="triangle"/>
          </a:ln>
          <a:scene3d>
            <a:camera prst="isometricOffAxis1Top">
              <a:rot lat="17602391" lon="19205632" rev="2733908"/>
            </a:camera>
            <a:lightRig rig="threePt" dir="t"/>
          </a:scene3d>
        </p:spPr>
        <p:style>
          <a:lnRef idx="2">
            <a:schemeClr val="accent1"/>
          </a:lnRef>
          <a:fillRef idx="0">
            <a:schemeClr val="accent1"/>
          </a:fillRef>
          <a:effectRef idx="1">
            <a:schemeClr val="accent1"/>
          </a:effectRef>
          <a:fontRef idx="minor">
            <a:schemeClr val="tx1"/>
          </a:fontRef>
        </p:style>
      </p:cxnSp>
      <p:sp>
        <p:nvSpPr>
          <p:cNvPr id="41" name="Fumetto: ovale 40">
            <a:extLst>
              <a:ext uri="{FF2B5EF4-FFF2-40B4-BE49-F238E27FC236}">
                <a16:creationId xmlns:a16="http://schemas.microsoft.com/office/drawing/2014/main" id="{C7C55B5B-BDF1-44BB-A934-4FC3A0C82DA9}"/>
              </a:ext>
            </a:extLst>
          </p:cNvPr>
          <p:cNvSpPr/>
          <p:nvPr/>
        </p:nvSpPr>
        <p:spPr>
          <a:xfrm>
            <a:off x="7803819" y="899575"/>
            <a:ext cx="1962227" cy="669357"/>
          </a:xfrm>
          <a:prstGeom prst="wedgeEllipseCallout">
            <a:avLst>
              <a:gd name="adj1" fmla="val 61122"/>
              <a:gd name="adj2" fmla="val 82642"/>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ß æ ç ã ø Đ Ă Ü ã ð ø ç Ą õ</a:t>
            </a:r>
            <a:endParaRPr lang="it-IT" sz="1600" b="1" dirty="0">
              <a:solidFill>
                <a:schemeClr val="tx1"/>
              </a:solidFill>
            </a:endParaRPr>
          </a:p>
        </p:txBody>
      </p:sp>
      <p:grpSp>
        <p:nvGrpSpPr>
          <p:cNvPr id="49" name="Gruppo 48">
            <a:extLst>
              <a:ext uri="{FF2B5EF4-FFF2-40B4-BE49-F238E27FC236}">
                <a16:creationId xmlns:a16="http://schemas.microsoft.com/office/drawing/2014/main" id="{833D8534-552D-4A4E-A813-3643616059A3}"/>
              </a:ext>
            </a:extLst>
          </p:cNvPr>
          <p:cNvGrpSpPr/>
          <p:nvPr/>
        </p:nvGrpSpPr>
        <p:grpSpPr>
          <a:xfrm>
            <a:off x="11162644" y="5199777"/>
            <a:ext cx="720000" cy="720000"/>
            <a:chOff x="6111719" y="4180567"/>
            <a:chExt cx="540000" cy="540000"/>
          </a:xfrm>
        </p:grpSpPr>
        <p:sp>
          <p:nvSpPr>
            <p:cNvPr id="50" name="Ovale 49">
              <a:extLst>
                <a:ext uri="{FF2B5EF4-FFF2-40B4-BE49-F238E27FC236}">
                  <a16:creationId xmlns:a16="http://schemas.microsoft.com/office/drawing/2014/main" id="{40E5EF35-C5E9-433B-AC46-9AFA39E6FA68}"/>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51" name="Immagine 50" descr="Immagine che contiene disegnando&#10;&#10;Descrizione generata automaticamente">
              <a:extLst>
                <a:ext uri="{FF2B5EF4-FFF2-40B4-BE49-F238E27FC236}">
                  <a16:creationId xmlns:a16="http://schemas.microsoft.com/office/drawing/2014/main" id="{DC0FAC11-D38F-4510-9D76-33CF6AF7975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sp>
        <p:nvSpPr>
          <p:cNvPr id="52" name="Ovale 51">
            <a:extLst>
              <a:ext uri="{FF2B5EF4-FFF2-40B4-BE49-F238E27FC236}">
                <a16:creationId xmlns:a16="http://schemas.microsoft.com/office/drawing/2014/main" id="{B4EAB8F8-E7AB-4D8C-9326-C787167B66EC}"/>
              </a:ext>
            </a:extLst>
          </p:cNvPr>
          <p:cNvSpPr/>
          <p:nvPr/>
        </p:nvSpPr>
        <p:spPr>
          <a:xfrm>
            <a:off x="11422574" y="511491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3" name="Fumetto: ovale 52">
            <a:extLst>
              <a:ext uri="{FF2B5EF4-FFF2-40B4-BE49-F238E27FC236}">
                <a16:creationId xmlns:a16="http://schemas.microsoft.com/office/drawing/2014/main" id="{BD27BF30-8CF1-4678-B846-6A2081CE42F8}"/>
              </a:ext>
            </a:extLst>
          </p:cNvPr>
          <p:cNvSpPr/>
          <p:nvPr/>
        </p:nvSpPr>
        <p:spPr>
          <a:xfrm>
            <a:off x="10180707" y="6088250"/>
            <a:ext cx="1962227" cy="669357"/>
          </a:xfrm>
          <a:prstGeom prst="wedgeEllipseCallout">
            <a:avLst>
              <a:gd name="adj1" fmla="val 17629"/>
              <a:gd name="adj2" fmla="val -8128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ß æ ç ã ø Đ Ă Ü ã ð ø ç Ą õ</a:t>
            </a:r>
            <a:endParaRPr lang="it-IT" sz="1600" b="1" dirty="0">
              <a:solidFill>
                <a:schemeClr val="tx1"/>
              </a:solidFill>
            </a:endParaRPr>
          </a:p>
        </p:txBody>
      </p:sp>
      <p:cxnSp>
        <p:nvCxnSpPr>
          <p:cNvPr id="36" name="Connettore 2 35">
            <a:extLst>
              <a:ext uri="{FF2B5EF4-FFF2-40B4-BE49-F238E27FC236}">
                <a16:creationId xmlns:a16="http://schemas.microsoft.com/office/drawing/2014/main" id="{4871FCA1-70AE-4647-BB5B-B73FF9160EA8}"/>
              </a:ext>
            </a:extLst>
          </p:cNvPr>
          <p:cNvCxnSpPr>
            <a:cxnSpLocks/>
            <a:stCxn id="52" idx="0"/>
          </p:cNvCxnSpPr>
          <p:nvPr/>
        </p:nvCxnSpPr>
        <p:spPr>
          <a:xfrm flipH="1" flipV="1">
            <a:off x="11234645" y="2608460"/>
            <a:ext cx="283939" cy="2506453"/>
          </a:xfrm>
          <a:prstGeom prst="straightConnector1">
            <a:avLst/>
          </a:prstGeom>
          <a:ln>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 name="Segnaposto piè di pagina 4">
            <a:extLst>
              <a:ext uri="{FF2B5EF4-FFF2-40B4-BE49-F238E27FC236}">
                <a16:creationId xmlns:a16="http://schemas.microsoft.com/office/drawing/2014/main" id="{6943EC00-B844-4143-A927-059F117BFC63}"/>
              </a:ext>
            </a:extLst>
          </p:cNvPr>
          <p:cNvSpPr>
            <a:spLocks noGrp="1"/>
          </p:cNvSpPr>
          <p:nvPr>
            <p:ph type="ftr" sz="quarter" idx="11"/>
          </p:nvPr>
        </p:nvSpPr>
        <p:spPr/>
        <p:txBody>
          <a:bodyPr/>
          <a:lstStyle/>
          <a:p>
            <a:pPr>
              <a:defRPr/>
            </a:pPr>
            <a:r>
              <a:rPr lang="it-IT"/>
              <a:t>EISD</a:t>
            </a:r>
          </a:p>
        </p:txBody>
      </p:sp>
    </p:spTree>
    <p:extLst>
      <p:ext uri="{BB962C8B-B14F-4D97-AF65-F5344CB8AC3E}">
        <p14:creationId xmlns:p14="http://schemas.microsoft.com/office/powerpoint/2010/main" val="112422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75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fade">
                                      <p:cBhvr>
                                        <p:cTn id="12" dur="500"/>
                                        <p:tgtEl>
                                          <p:spTgt spid="48">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animEffect transition="in" filter="fade">
                                      <p:cBhvr>
                                        <p:cTn id="15" dur="500"/>
                                        <p:tgtEl>
                                          <p:spTgt spid="48">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xEl>
                                              <p:pRg st="2" end="2"/>
                                            </p:txEl>
                                          </p:spTgt>
                                        </p:tgtEl>
                                        <p:attrNameLst>
                                          <p:attrName>style.visibility</p:attrName>
                                        </p:attrNameLst>
                                      </p:cBhvr>
                                      <p:to>
                                        <p:strVal val="visible"/>
                                      </p:to>
                                    </p:set>
                                    <p:animEffect transition="in" filter="fade">
                                      <p:cBhvr>
                                        <p:cTn id="18" dur="500"/>
                                        <p:tgtEl>
                                          <p:spTgt spid="48">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xEl>
                                              <p:pRg st="3" end="3"/>
                                            </p:txEl>
                                          </p:spTgt>
                                        </p:tgtEl>
                                        <p:attrNameLst>
                                          <p:attrName>style.visibility</p:attrName>
                                        </p:attrNameLst>
                                      </p:cBhvr>
                                      <p:to>
                                        <p:strVal val="visible"/>
                                      </p:to>
                                    </p:set>
                                    <p:animEffect transition="in" filter="fade">
                                      <p:cBhvr>
                                        <p:cTn id="21" dur="500"/>
                                        <p:tgtEl>
                                          <p:spTgt spid="48">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xEl>
                                              <p:pRg st="4" end="4"/>
                                            </p:txEl>
                                          </p:spTgt>
                                        </p:tgtEl>
                                        <p:attrNameLst>
                                          <p:attrName>style.visibility</p:attrName>
                                        </p:attrNameLst>
                                      </p:cBhvr>
                                      <p:to>
                                        <p:strVal val="visible"/>
                                      </p:to>
                                    </p:set>
                                    <p:animEffect transition="in" filter="fade">
                                      <p:cBhvr>
                                        <p:cTn id="24" dur="500"/>
                                        <p:tgtEl>
                                          <p:spTgt spid="48">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xEl>
                                              <p:pRg st="5" end="5"/>
                                            </p:txEl>
                                          </p:spTgt>
                                        </p:tgtEl>
                                        <p:attrNameLst>
                                          <p:attrName>style.visibility</p:attrName>
                                        </p:attrNameLst>
                                      </p:cBhvr>
                                      <p:to>
                                        <p:strVal val="visible"/>
                                      </p:to>
                                    </p:set>
                                    <p:animEffect transition="in" filter="fade">
                                      <p:cBhvr>
                                        <p:cTn id="27" dur="500"/>
                                        <p:tgtEl>
                                          <p:spTgt spid="48">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1539F-502C-4282-AEA9-B666C55783AE}"/>
              </a:ext>
            </a:extLst>
          </p:cNvPr>
          <p:cNvSpPr>
            <a:spLocks noGrp="1"/>
          </p:cNvSpPr>
          <p:nvPr>
            <p:ph type="title"/>
          </p:nvPr>
        </p:nvSpPr>
        <p:spPr/>
        <p:txBody>
          <a:bodyPr/>
          <a:lstStyle/>
          <a:p>
            <a:r>
              <a:rPr lang="en-US" noProof="0" dirty="0"/>
              <a:t>Which protocol?</a:t>
            </a:r>
          </a:p>
        </p:txBody>
      </p:sp>
      <p:sp>
        <p:nvSpPr>
          <p:cNvPr id="7" name="Segnaposto numero diapositiva 6">
            <a:extLst>
              <a:ext uri="{FF2B5EF4-FFF2-40B4-BE49-F238E27FC236}">
                <a16:creationId xmlns:a16="http://schemas.microsoft.com/office/drawing/2014/main" id="{87344993-7C3D-4C75-AD55-83728625E8C7}"/>
              </a:ext>
            </a:extLst>
          </p:cNvPr>
          <p:cNvSpPr>
            <a:spLocks noGrp="1"/>
          </p:cNvSpPr>
          <p:nvPr>
            <p:ph type="sldNum" sz="quarter" idx="12"/>
          </p:nvPr>
        </p:nvSpPr>
        <p:spPr/>
        <p:txBody>
          <a:bodyPr/>
          <a:lstStyle/>
          <a:p>
            <a:pPr>
              <a:defRPr/>
            </a:pPr>
            <a:fld id="{43CD341D-7438-4FA4-973F-6F9EECBD14B9}" type="slidenum">
              <a:rPr lang="it-IT" altLang="it-IT" smtClean="0"/>
              <a:pPr>
                <a:defRPr/>
              </a:pPr>
              <a:t>36</a:t>
            </a:fld>
            <a:endParaRPr lang="it-IT" altLang="it-IT"/>
          </a:p>
        </p:txBody>
      </p:sp>
      <p:grpSp>
        <p:nvGrpSpPr>
          <p:cNvPr id="41" name="Gruppo 40">
            <a:extLst>
              <a:ext uri="{FF2B5EF4-FFF2-40B4-BE49-F238E27FC236}">
                <a16:creationId xmlns:a16="http://schemas.microsoft.com/office/drawing/2014/main" id="{532C797D-C645-49BF-B1B7-A6F04B60CDB5}"/>
              </a:ext>
            </a:extLst>
          </p:cNvPr>
          <p:cNvGrpSpPr/>
          <p:nvPr/>
        </p:nvGrpSpPr>
        <p:grpSpPr>
          <a:xfrm>
            <a:off x="7171322" y="1882646"/>
            <a:ext cx="1874869" cy="1607031"/>
            <a:chOff x="5233692" y="1156418"/>
            <a:chExt cx="1572216" cy="1347614"/>
          </a:xfrm>
        </p:grpSpPr>
        <p:sp>
          <p:nvSpPr>
            <p:cNvPr id="42" name="Rettangolo 41">
              <a:extLst>
                <a:ext uri="{FF2B5EF4-FFF2-40B4-BE49-F238E27FC236}">
                  <a16:creationId xmlns:a16="http://schemas.microsoft.com/office/drawing/2014/main" id="{51908631-FC4F-4CC5-8BEB-6F563E33566F}"/>
                </a:ext>
              </a:extLst>
            </p:cNvPr>
            <p:cNvSpPr/>
            <p:nvPr/>
          </p:nvSpPr>
          <p:spPr>
            <a:xfrm>
              <a:off x="5253719" y="2126919"/>
              <a:ext cx="1535069" cy="377113"/>
            </a:xfrm>
            <a:prstGeom prst="rect">
              <a:avLst/>
            </a:prstGeom>
            <a:solidFill>
              <a:srgbClr val="487D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Rettangolo 31">
              <a:extLst>
                <a:ext uri="{FF2B5EF4-FFF2-40B4-BE49-F238E27FC236}">
                  <a16:creationId xmlns:a16="http://schemas.microsoft.com/office/drawing/2014/main" id="{1862D590-F9ED-414B-920A-15C793C794F8}"/>
                </a:ext>
              </a:extLst>
            </p:cNvPr>
            <p:cNvSpPr/>
            <p:nvPr/>
          </p:nvSpPr>
          <p:spPr>
            <a:xfrm>
              <a:off x="5261566" y="1803536"/>
              <a:ext cx="1506307" cy="382193"/>
            </a:xfrm>
            <a:custGeom>
              <a:avLst/>
              <a:gdLst>
                <a:gd name="connsiteX0" fmla="*/ 0 w 1353907"/>
                <a:gd name="connsiteY0" fmla="*/ 0 h 377113"/>
                <a:gd name="connsiteX1" fmla="*/ 1353907 w 1353907"/>
                <a:gd name="connsiteY1" fmla="*/ 0 h 377113"/>
                <a:gd name="connsiteX2" fmla="*/ 1353907 w 1353907"/>
                <a:gd name="connsiteY2" fmla="*/ 377113 h 377113"/>
                <a:gd name="connsiteX3" fmla="*/ 0 w 1353907"/>
                <a:gd name="connsiteY3" fmla="*/ 377113 h 377113"/>
                <a:gd name="connsiteX4" fmla="*/ 0 w 1353907"/>
                <a:gd name="connsiteY4" fmla="*/ 0 h 377113"/>
                <a:gd name="connsiteX0" fmla="*/ 55880 w 1409787"/>
                <a:gd name="connsiteY0" fmla="*/ 0 h 377113"/>
                <a:gd name="connsiteX1" fmla="*/ 1409787 w 1409787"/>
                <a:gd name="connsiteY1" fmla="*/ 0 h 377113"/>
                <a:gd name="connsiteX2" fmla="*/ 1409787 w 1409787"/>
                <a:gd name="connsiteY2" fmla="*/ 377113 h 377113"/>
                <a:gd name="connsiteX3" fmla="*/ 0 w 1409787"/>
                <a:gd name="connsiteY3" fmla="*/ 377113 h 377113"/>
                <a:gd name="connsiteX4" fmla="*/ 55880 w 1409787"/>
                <a:gd name="connsiteY4" fmla="*/ 0 h 377113"/>
                <a:gd name="connsiteX0" fmla="*/ 55880 w 1480907"/>
                <a:gd name="connsiteY0" fmla="*/ 0 h 382193"/>
                <a:gd name="connsiteX1" fmla="*/ 1409787 w 1480907"/>
                <a:gd name="connsiteY1" fmla="*/ 0 h 382193"/>
                <a:gd name="connsiteX2" fmla="*/ 1480907 w 1480907"/>
                <a:gd name="connsiteY2" fmla="*/ 382193 h 382193"/>
                <a:gd name="connsiteX3" fmla="*/ 0 w 1480907"/>
                <a:gd name="connsiteY3" fmla="*/ 377113 h 382193"/>
                <a:gd name="connsiteX4" fmla="*/ 55880 w 1480907"/>
                <a:gd name="connsiteY4" fmla="*/ 0 h 382193"/>
                <a:gd name="connsiteX0" fmla="*/ 81280 w 1506307"/>
                <a:gd name="connsiteY0" fmla="*/ 0 h 382193"/>
                <a:gd name="connsiteX1" fmla="*/ 1435187 w 1506307"/>
                <a:gd name="connsiteY1" fmla="*/ 0 h 382193"/>
                <a:gd name="connsiteX2" fmla="*/ 1506307 w 1506307"/>
                <a:gd name="connsiteY2" fmla="*/ 382193 h 382193"/>
                <a:gd name="connsiteX3" fmla="*/ 0 w 1506307"/>
                <a:gd name="connsiteY3" fmla="*/ 361873 h 382193"/>
                <a:gd name="connsiteX4" fmla="*/ 81280 w 1506307"/>
                <a:gd name="connsiteY4" fmla="*/ 0 h 38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307" h="382193">
                  <a:moveTo>
                    <a:pt x="81280" y="0"/>
                  </a:moveTo>
                  <a:lnTo>
                    <a:pt x="1435187" y="0"/>
                  </a:lnTo>
                  <a:lnTo>
                    <a:pt x="1506307" y="382193"/>
                  </a:lnTo>
                  <a:lnTo>
                    <a:pt x="0" y="361873"/>
                  </a:lnTo>
                  <a:lnTo>
                    <a:pt x="81280" y="0"/>
                  </a:lnTo>
                  <a:close/>
                </a:path>
              </a:pathLst>
            </a:custGeom>
            <a:solidFill>
              <a:srgbClr val="487D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4" name="Immagine 43">
              <a:extLst>
                <a:ext uri="{FF2B5EF4-FFF2-40B4-BE49-F238E27FC236}">
                  <a16:creationId xmlns:a16="http://schemas.microsoft.com/office/drawing/2014/main" id="{2C369ABE-408E-4CDF-A2A4-11A601B729C6}"/>
                </a:ext>
              </a:extLst>
            </p:cNvPr>
            <p:cNvPicPr>
              <a:picLocks noChangeAspect="1"/>
            </p:cNvPicPr>
            <p:nvPr/>
          </p:nvPicPr>
          <p:blipFill>
            <a:blip r:embed="rId3" cstate="print">
              <a:duotone>
                <a:prstClr val="black"/>
                <a:srgbClr val="0070C0">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233692" y="1156418"/>
              <a:ext cx="1572216" cy="1347614"/>
            </a:xfrm>
            <a:prstGeom prst="rect">
              <a:avLst/>
            </a:prstGeom>
          </p:spPr>
        </p:pic>
      </p:grpSp>
      <p:grpSp>
        <p:nvGrpSpPr>
          <p:cNvPr id="3" name="Gruppo 2">
            <a:extLst>
              <a:ext uri="{FF2B5EF4-FFF2-40B4-BE49-F238E27FC236}">
                <a16:creationId xmlns:a16="http://schemas.microsoft.com/office/drawing/2014/main" id="{1BB65610-01A8-467C-A875-0B8279F0FD20}"/>
              </a:ext>
            </a:extLst>
          </p:cNvPr>
          <p:cNvGrpSpPr/>
          <p:nvPr/>
        </p:nvGrpSpPr>
        <p:grpSpPr>
          <a:xfrm>
            <a:off x="9824583" y="899575"/>
            <a:ext cx="2391511" cy="1964373"/>
            <a:chOff x="7368437" y="674681"/>
            <a:chExt cx="1793633" cy="1473280"/>
          </a:xfrm>
        </p:grpSpPr>
        <p:sp>
          <p:nvSpPr>
            <p:cNvPr id="48" name="Rettangolo con angoli arrotondati 47">
              <a:extLst>
                <a:ext uri="{FF2B5EF4-FFF2-40B4-BE49-F238E27FC236}">
                  <a16:creationId xmlns:a16="http://schemas.microsoft.com/office/drawing/2014/main" id="{3C85F647-E06F-4D48-A4D5-EC9FEB786C24}"/>
                </a:ext>
              </a:extLst>
            </p:cNvPr>
            <p:cNvSpPr/>
            <p:nvPr/>
          </p:nvSpPr>
          <p:spPr>
            <a:xfrm>
              <a:off x="7368437" y="997883"/>
              <a:ext cx="1587893" cy="1150078"/>
            </a:xfrm>
            <a:prstGeom prst="roundRect">
              <a:avLst/>
            </a:prstGeom>
            <a:solidFill>
              <a:schemeClr val="bg1">
                <a:lumMod val="85000"/>
              </a:schemeClr>
            </a:solidFill>
            <a:ln>
              <a:solidFill>
                <a:schemeClr val="tx1"/>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9" name="Immagine 48" descr="Immagine che contiene oggetto, luce&#10;&#10;Descrizione generata automaticamente">
              <a:extLst>
                <a:ext uri="{FF2B5EF4-FFF2-40B4-BE49-F238E27FC236}">
                  <a16:creationId xmlns:a16="http://schemas.microsoft.com/office/drawing/2014/main" id="{6D90B6A2-7441-418C-8EDB-D63CB4FEFB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30710" y="674681"/>
              <a:ext cx="966706" cy="966706"/>
            </a:xfrm>
            <a:prstGeom prst="rect">
              <a:avLst/>
            </a:prstGeom>
          </p:spPr>
        </p:pic>
        <p:grpSp>
          <p:nvGrpSpPr>
            <p:cNvPr id="50" name="Gruppo 49">
              <a:extLst>
                <a:ext uri="{FF2B5EF4-FFF2-40B4-BE49-F238E27FC236}">
                  <a16:creationId xmlns:a16="http://schemas.microsoft.com/office/drawing/2014/main" id="{D7D5F2DF-46BA-45B0-A112-E9976A19E090}"/>
                </a:ext>
              </a:extLst>
            </p:cNvPr>
            <p:cNvGrpSpPr/>
            <p:nvPr/>
          </p:nvGrpSpPr>
          <p:grpSpPr>
            <a:xfrm>
              <a:off x="8118070" y="1030624"/>
              <a:ext cx="1044000" cy="972000"/>
              <a:chOff x="1331640" y="-233134"/>
              <a:chExt cx="2160240" cy="1656184"/>
            </a:xfrm>
          </p:grpSpPr>
          <p:grpSp>
            <p:nvGrpSpPr>
              <p:cNvPr id="51" name="Gruppo 50">
                <a:extLst>
                  <a:ext uri="{FF2B5EF4-FFF2-40B4-BE49-F238E27FC236}">
                    <a16:creationId xmlns:a16="http://schemas.microsoft.com/office/drawing/2014/main" id="{3D06B7E9-B441-4CCB-B4CD-6EAEB263D73D}"/>
                  </a:ext>
                </a:extLst>
              </p:cNvPr>
              <p:cNvGrpSpPr/>
              <p:nvPr/>
            </p:nvGrpSpPr>
            <p:grpSpPr>
              <a:xfrm>
                <a:off x="1331640" y="-233134"/>
                <a:ext cx="2160240" cy="1656184"/>
                <a:chOff x="1331640" y="-233134"/>
                <a:chExt cx="2160240" cy="1656184"/>
              </a:xfrm>
            </p:grpSpPr>
            <p:pic>
              <p:nvPicPr>
                <p:cNvPr id="53" name="Elemento grafico 52" descr="Cloud">
                  <a:extLst>
                    <a:ext uri="{FF2B5EF4-FFF2-40B4-BE49-F238E27FC236}">
                      <a16:creationId xmlns:a16="http://schemas.microsoft.com/office/drawing/2014/main" id="{8883B0B2-1FE5-4CAC-953E-31628CF880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1640" y="-233134"/>
                  <a:ext cx="1957598" cy="1577327"/>
                </a:xfrm>
                <a:prstGeom prst="rect">
                  <a:avLst/>
                </a:prstGeom>
              </p:spPr>
            </p:pic>
            <p:pic>
              <p:nvPicPr>
                <p:cNvPr id="54" name="Elemento grafico 53" descr="Cloud">
                  <a:extLst>
                    <a:ext uri="{FF2B5EF4-FFF2-40B4-BE49-F238E27FC236}">
                      <a16:creationId xmlns:a16="http://schemas.microsoft.com/office/drawing/2014/main" id="{99872EC7-2C7A-4811-B8A3-AB9905F7D1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34282" y="-154277"/>
                  <a:ext cx="1957598" cy="1577327"/>
                </a:xfrm>
                <a:prstGeom prst="rect">
                  <a:avLst/>
                </a:prstGeom>
              </p:spPr>
            </p:pic>
          </p:grpSp>
          <p:sp>
            <p:nvSpPr>
              <p:cNvPr id="52" name="CasellaDiTesto 51">
                <a:extLst>
                  <a:ext uri="{FF2B5EF4-FFF2-40B4-BE49-F238E27FC236}">
                    <a16:creationId xmlns:a16="http://schemas.microsoft.com/office/drawing/2014/main" id="{EBC221E5-1E75-4451-9406-5D888491B19D}"/>
                  </a:ext>
                </a:extLst>
              </p:cNvPr>
              <p:cNvSpPr txBox="1"/>
              <p:nvPr/>
            </p:nvSpPr>
            <p:spPr>
              <a:xfrm>
                <a:off x="2197648" y="742622"/>
                <a:ext cx="1091590" cy="406506"/>
              </a:xfrm>
              <a:prstGeom prst="rect">
                <a:avLst/>
              </a:prstGeom>
              <a:noFill/>
            </p:spPr>
            <p:txBody>
              <a:bodyPr wrap="square" rtlCol="0">
                <a:spAutoFit/>
              </a:bodyPr>
              <a:lstStyle/>
              <a:p>
                <a:pPr algn="r"/>
                <a:r>
                  <a:rPr lang="it-IT" sz="800" b="1" i="1" dirty="0">
                    <a:latin typeface="+mj-lt"/>
                  </a:rPr>
                  <a:t>Cloud</a:t>
                </a:r>
                <a:r>
                  <a:rPr lang="it-IT" sz="1467" b="1" dirty="0">
                    <a:effectLst>
                      <a:outerShdw blurRad="38100" dist="38100" dir="2700000" algn="tl">
                        <a:srgbClr val="000000">
                          <a:alpha val="43137"/>
                        </a:srgbClr>
                      </a:outerShdw>
                    </a:effectLst>
                    <a:latin typeface="+mj-lt"/>
                  </a:rPr>
                  <a:t> </a:t>
                </a:r>
              </a:p>
            </p:txBody>
          </p:sp>
        </p:grpSp>
      </p:grpSp>
      <p:cxnSp>
        <p:nvCxnSpPr>
          <p:cNvPr id="55" name="Connettore a gomito 54">
            <a:extLst>
              <a:ext uri="{FF2B5EF4-FFF2-40B4-BE49-F238E27FC236}">
                <a16:creationId xmlns:a16="http://schemas.microsoft.com/office/drawing/2014/main" id="{2BC2A62D-78F7-488C-8776-97FDC9737DC3}"/>
              </a:ext>
            </a:extLst>
          </p:cNvPr>
          <p:cNvCxnSpPr>
            <a:cxnSpLocks/>
          </p:cNvCxnSpPr>
          <p:nvPr/>
        </p:nvCxnSpPr>
        <p:spPr>
          <a:xfrm flipV="1">
            <a:off x="8928770" y="2206962"/>
            <a:ext cx="1751581" cy="913533"/>
          </a:xfrm>
          <a:prstGeom prst="bentConnector3">
            <a:avLst/>
          </a:prstGeom>
          <a:ln w="38100" cap="flat">
            <a:solidFill>
              <a:srgbClr val="FF0000"/>
            </a:solidFill>
            <a:prstDash val="sysDash"/>
            <a:round/>
            <a:tailEnd type="triangle"/>
          </a:ln>
          <a:scene3d>
            <a:camera prst="isometricOffAxis1Top">
              <a:rot lat="17602391" lon="19205632" rev="2733908"/>
            </a:camera>
            <a:lightRig rig="threePt" dir="t"/>
          </a:scene3d>
        </p:spPr>
        <p:style>
          <a:lnRef idx="2">
            <a:schemeClr val="accent1"/>
          </a:lnRef>
          <a:fillRef idx="0">
            <a:schemeClr val="accent1"/>
          </a:fillRef>
          <a:effectRef idx="1">
            <a:schemeClr val="accent1"/>
          </a:effectRef>
          <a:fontRef idx="minor">
            <a:schemeClr val="tx1"/>
          </a:fontRef>
        </p:style>
      </p:cxnSp>
      <p:sp>
        <p:nvSpPr>
          <p:cNvPr id="56" name="Fumetto: ovale 55">
            <a:extLst>
              <a:ext uri="{FF2B5EF4-FFF2-40B4-BE49-F238E27FC236}">
                <a16:creationId xmlns:a16="http://schemas.microsoft.com/office/drawing/2014/main" id="{0ECA30EC-EEA8-42B8-ABC6-E624DDA558C4}"/>
              </a:ext>
            </a:extLst>
          </p:cNvPr>
          <p:cNvSpPr/>
          <p:nvPr/>
        </p:nvSpPr>
        <p:spPr>
          <a:xfrm>
            <a:off x="7803819" y="899575"/>
            <a:ext cx="1962227" cy="669357"/>
          </a:xfrm>
          <a:prstGeom prst="wedgeEllipseCallout">
            <a:avLst>
              <a:gd name="adj1" fmla="val 61122"/>
              <a:gd name="adj2" fmla="val 82642"/>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ß æ ç ã ø Đ Ă Ü ã ð ø ç Ą õ</a:t>
            </a:r>
            <a:endParaRPr lang="it-IT" sz="1600" b="1" dirty="0">
              <a:solidFill>
                <a:schemeClr val="tx1"/>
              </a:solidFill>
            </a:endParaRPr>
          </a:p>
        </p:txBody>
      </p:sp>
      <p:sp>
        <p:nvSpPr>
          <p:cNvPr id="57" name="Segnaposto contenuto 2">
            <a:extLst>
              <a:ext uri="{FF2B5EF4-FFF2-40B4-BE49-F238E27FC236}">
                <a16:creationId xmlns:a16="http://schemas.microsoft.com/office/drawing/2014/main" id="{2C703997-180D-4324-9F72-1474603BA38A}"/>
              </a:ext>
            </a:extLst>
          </p:cNvPr>
          <p:cNvSpPr txBox="1">
            <a:spLocks/>
          </p:cNvSpPr>
          <p:nvPr/>
        </p:nvSpPr>
        <p:spPr bwMode="auto">
          <a:xfrm>
            <a:off x="609599" y="1155700"/>
            <a:ext cx="4604068" cy="4969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67" dirty="0"/>
              <a:t>The choice of protocols depends on:</a:t>
            </a:r>
          </a:p>
          <a:p>
            <a:pPr lvl="1"/>
            <a:r>
              <a:rPr lang="en-US" sz="2400" dirty="0"/>
              <a:t>Wired or wireless</a:t>
            </a:r>
          </a:p>
          <a:p>
            <a:pPr lvl="1"/>
            <a:r>
              <a:rPr lang="en-US" sz="2400" dirty="0"/>
              <a:t>Sensor-gateway distance</a:t>
            </a:r>
          </a:p>
          <a:p>
            <a:pPr lvl="1"/>
            <a:r>
              <a:rPr lang="en-US" sz="2400" dirty="0"/>
              <a:t>Bandwidth </a:t>
            </a:r>
          </a:p>
          <a:p>
            <a:pPr lvl="1"/>
            <a:r>
              <a:rPr lang="en-US" sz="2400" dirty="0"/>
              <a:t>Latency</a:t>
            </a:r>
          </a:p>
          <a:p>
            <a:pPr lvl="1"/>
            <a:r>
              <a:rPr lang="en-US" sz="2400" dirty="0"/>
              <a:t>Energy consumption</a:t>
            </a:r>
          </a:p>
          <a:p>
            <a:r>
              <a:rPr lang="en-US" dirty="0"/>
              <a:t>(I)IoT protocols</a:t>
            </a:r>
          </a:p>
          <a:p>
            <a:pPr lvl="1"/>
            <a:r>
              <a:rPr lang="en-US" sz="2400" dirty="0"/>
              <a:t>Wi-fi, Ethernet, Modbus, Bluetooth,</a:t>
            </a:r>
            <a:r>
              <a:rPr lang="it-IT" sz="2400" dirty="0"/>
              <a:t> </a:t>
            </a:r>
            <a:r>
              <a:rPr lang="it-IT" sz="2400" dirty="0" err="1"/>
              <a:t>Zigbee</a:t>
            </a:r>
            <a:r>
              <a:rPr lang="it-IT" sz="2400" dirty="0"/>
              <a:t>, </a:t>
            </a:r>
            <a:br>
              <a:rPr lang="it-IT" sz="2400" dirty="0"/>
            </a:br>
            <a:r>
              <a:rPr lang="it-IT" sz="2400" dirty="0"/>
              <a:t>NFC, </a:t>
            </a:r>
            <a:r>
              <a:rPr lang="it-IT" sz="2400" dirty="0" err="1"/>
              <a:t>LoRaWAN</a:t>
            </a:r>
            <a:r>
              <a:rPr lang="it-IT" sz="2400" dirty="0"/>
              <a:t>, …</a:t>
            </a:r>
            <a:endParaRPr lang="en-US" sz="2400" dirty="0"/>
          </a:p>
        </p:txBody>
      </p:sp>
      <p:grpSp>
        <p:nvGrpSpPr>
          <p:cNvPr id="58" name="Gruppo 57">
            <a:extLst>
              <a:ext uri="{FF2B5EF4-FFF2-40B4-BE49-F238E27FC236}">
                <a16:creationId xmlns:a16="http://schemas.microsoft.com/office/drawing/2014/main" id="{C269F6F9-CF09-4AB2-B38D-F59F7506E9C0}"/>
              </a:ext>
            </a:extLst>
          </p:cNvPr>
          <p:cNvGrpSpPr/>
          <p:nvPr/>
        </p:nvGrpSpPr>
        <p:grpSpPr>
          <a:xfrm>
            <a:off x="6469952" y="5168964"/>
            <a:ext cx="720000" cy="720000"/>
            <a:chOff x="6612593" y="2234591"/>
            <a:chExt cx="540000" cy="540000"/>
          </a:xfrm>
        </p:grpSpPr>
        <p:sp>
          <p:nvSpPr>
            <p:cNvPr id="59" name="Ovale 58">
              <a:extLst>
                <a:ext uri="{FF2B5EF4-FFF2-40B4-BE49-F238E27FC236}">
                  <a16:creationId xmlns:a16="http://schemas.microsoft.com/office/drawing/2014/main" id="{6A6B04D8-1628-4FE1-A15C-B747EADBDAA0}"/>
                </a:ext>
              </a:extLst>
            </p:cNvPr>
            <p:cNvSpPr/>
            <p:nvPr/>
          </p:nvSpPr>
          <p:spPr>
            <a:xfrm>
              <a:off x="6612593" y="2234591"/>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60" name="Elemento grafico 59" descr="Lampadina e ingranaggio">
              <a:extLst>
                <a:ext uri="{FF2B5EF4-FFF2-40B4-BE49-F238E27FC236}">
                  <a16:creationId xmlns:a16="http://schemas.microsoft.com/office/drawing/2014/main" id="{A93EDC62-C22C-43BB-AB8A-C8BBC7333B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66593" y="2285623"/>
              <a:ext cx="432000" cy="432000"/>
            </a:xfrm>
            <a:prstGeom prst="rect">
              <a:avLst/>
            </a:prstGeom>
            <a:effectLst/>
          </p:spPr>
        </p:pic>
      </p:grpSp>
      <p:grpSp>
        <p:nvGrpSpPr>
          <p:cNvPr id="61" name="Gruppo 60">
            <a:extLst>
              <a:ext uri="{FF2B5EF4-FFF2-40B4-BE49-F238E27FC236}">
                <a16:creationId xmlns:a16="http://schemas.microsoft.com/office/drawing/2014/main" id="{ACBA7B78-8EAA-4EAA-9228-757E156B9D3C}"/>
              </a:ext>
            </a:extLst>
          </p:cNvPr>
          <p:cNvGrpSpPr/>
          <p:nvPr/>
        </p:nvGrpSpPr>
        <p:grpSpPr>
          <a:xfrm>
            <a:off x="8744919" y="5135125"/>
            <a:ext cx="720000" cy="720000"/>
            <a:chOff x="8416800" y="2143712"/>
            <a:chExt cx="540000" cy="540000"/>
          </a:xfrm>
        </p:grpSpPr>
        <p:sp>
          <p:nvSpPr>
            <p:cNvPr id="62" name="Ovale 61">
              <a:extLst>
                <a:ext uri="{FF2B5EF4-FFF2-40B4-BE49-F238E27FC236}">
                  <a16:creationId xmlns:a16="http://schemas.microsoft.com/office/drawing/2014/main" id="{4F82A794-01CD-49FF-84F4-3CC3B6211BC0}"/>
                </a:ext>
              </a:extLst>
            </p:cNvPr>
            <p:cNvSpPr/>
            <p:nvPr/>
          </p:nvSpPr>
          <p:spPr>
            <a:xfrm>
              <a:off x="8416800" y="2143712"/>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3" name="Elemento grafico 62" descr="Termometro">
              <a:extLst>
                <a:ext uri="{FF2B5EF4-FFF2-40B4-BE49-F238E27FC236}">
                  <a16:creationId xmlns:a16="http://schemas.microsoft.com/office/drawing/2014/main" id="{3696B4C7-DCB2-4E2C-A98E-54EF266AB2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0800" y="2205341"/>
              <a:ext cx="432000" cy="432000"/>
            </a:xfrm>
            <a:prstGeom prst="rect">
              <a:avLst/>
            </a:prstGeom>
          </p:spPr>
        </p:pic>
      </p:grpSp>
      <p:sp>
        <p:nvSpPr>
          <p:cNvPr id="64" name="Segnaposto numero diapositiva 6">
            <a:extLst>
              <a:ext uri="{FF2B5EF4-FFF2-40B4-BE49-F238E27FC236}">
                <a16:creationId xmlns:a16="http://schemas.microsoft.com/office/drawing/2014/main" id="{DD0C11AB-6612-4C63-9BC3-D4B5491CDD6B}"/>
              </a:ext>
            </a:extLst>
          </p:cNvPr>
          <p:cNvSpPr txBox="1">
            <a:spLocks/>
          </p:cNvSpPr>
          <p:nvPr/>
        </p:nvSpPr>
        <p:spPr>
          <a:xfrm>
            <a:off x="8737600" y="6356351"/>
            <a:ext cx="2844800" cy="366183"/>
          </a:xfrm>
          <a:prstGeom prst="rect">
            <a:avLst/>
          </a:prstGeom>
        </p:spPr>
        <p:txBody>
          <a:bodyPr vert="horz" wrap="square" lIns="121920" tIns="60960" rIns="121920" bIns="60960" numCol="1" anchor="ctr" anchorCtr="0" compatLnSpc="1">
            <a:prstTxWarp prst="textNoShape">
              <a:avLst/>
            </a:prstTxWarp>
          </a:bodyPr>
          <a:lstStyle>
            <a:defPPr>
              <a:defRPr lang="nl-NL"/>
            </a:defPPr>
            <a:lvl1pPr algn="r" rtl="0" eaLnBrk="0" fontAlgn="base" hangingPunct="0">
              <a:spcBef>
                <a:spcPct val="0"/>
              </a:spcBef>
              <a:spcAft>
                <a:spcPct val="0"/>
              </a:spcAft>
              <a:defRPr sz="1400" kern="1200" smtClean="0">
                <a:solidFill>
                  <a:srgbClr val="588389"/>
                </a:solidFill>
                <a:latin typeface="+mj-lt"/>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Tahoma" panose="020B0604030504040204" pitchFamily="34" charset="0"/>
                <a:ea typeface="MS PGothic" panose="020B0600070205080204" pitchFamily="34" charset="-128"/>
                <a:cs typeface="+mn-cs"/>
              </a:defRPr>
            </a:lvl9pPr>
          </a:lstStyle>
          <a:p>
            <a:pPr>
              <a:defRPr/>
            </a:pPr>
            <a:fld id="{43CD341D-7438-4FA4-973F-6F9EECBD14B9}" type="slidenum">
              <a:rPr lang="it-IT" altLang="it-IT" sz="1867"/>
              <a:pPr>
                <a:defRPr/>
              </a:pPr>
              <a:t>36</a:t>
            </a:fld>
            <a:endParaRPr lang="it-IT" altLang="it-IT" sz="1867"/>
          </a:p>
        </p:txBody>
      </p:sp>
      <p:grpSp>
        <p:nvGrpSpPr>
          <p:cNvPr id="65" name="Gruppo 64">
            <a:extLst>
              <a:ext uri="{FF2B5EF4-FFF2-40B4-BE49-F238E27FC236}">
                <a16:creationId xmlns:a16="http://schemas.microsoft.com/office/drawing/2014/main" id="{57806D62-D0AD-46FB-ADA7-226C45E4DDAB}"/>
              </a:ext>
            </a:extLst>
          </p:cNvPr>
          <p:cNvGrpSpPr/>
          <p:nvPr/>
        </p:nvGrpSpPr>
        <p:grpSpPr>
          <a:xfrm>
            <a:off x="7549843" y="5151169"/>
            <a:ext cx="720000" cy="720000"/>
            <a:chOff x="5662382" y="3863377"/>
            <a:chExt cx="540000" cy="540000"/>
          </a:xfrm>
        </p:grpSpPr>
        <p:sp>
          <p:nvSpPr>
            <p:cNvPr id="66" name="Ovale 65">
              <a:extLst>
                <a:ext uri="{FF2B5EF4-FFF2-40B4-BE49-F238E27FC236}">
                  <a16:creationId xmlns:a16="http://schemas.microsoft.com/office/drawing/2014/main" id="{F4CA79E6-21FE-4E74-B093-718456A7B3D2}"/>
                </a:ext>
              </a:extLst>
            </p:cNvPr>
            <p:cNvSpPr/>
            <p:nvPr/>
          </p:nvSpPr>
          <p:spPr>
            <a:xfrm>
              <a:off x="5662382" y="386337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67" name="Elemento grafico 9">
              <a:extLst>
                <a:ext uri="{FF2B5EF4-FFF2-40B4-BE49-F238E27FC236}">
                  <a16:creationId xmlns:a16="http://schemas.microsoft.com/office/drawing/2014/main" id="{FCAE4838-B22A-4F14-95E7-1708A349EEF2}"/>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5716382" y="3957809"/>
              <a:ext cx="432000" cy="332768"/>
            </a:xfrm>
            <a:prstGeom prst="rect">
              <a:avLst/>
            </a:prstGeom>
          </p:spPr>
        </p:pic>
      </p:grpSp>
      <p:sp>
        <p:nvSpPr>
          <p:cNvPr id="68" name="Ovale 67">
            <a:extLst>
              <a:ext uri="{FF2B5EF4-FFF2-40B4-BE49-F238E27FC236}">
                <a16:creationId xmlns:a16="http://schemas.microsoft.com/office/drawing/2014/main" id="{BEE58424-72D3-49B3-BA3B-D5610E1524A1}"/>
              </a:ext>
            </a:extLst>
          </p:cNvPr>
          <p:cNvSpPr/>
          <p:nvPr/>
        </p:nvSpPr>
        <p:spPr>
          <a:xfrm>
            <a:off x="6743271" y="5055132"/>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9" name="Ovale 68">
            <a:extLst>
              <a:ext uri="{FF2B5EF4-FFF2-40B4-BE49-F238E27FC236}">
                <a16:creationId xmlns:a16="http://schemas.microsoft.com/office/drawing/2014/main" id="{53B70014-648F-4C48-8836-757B0DDCC6E4}"/>
              </a:ext>
            </a:extLst>
          </p:cNvPr>
          <p:cNvSpPr/>
          <p:nvPr/>
        </p:nvSpPr>
        <p:spPr>
          <a:xfrm>
            <a:off x="7803818" y="5077551"/>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0" name="Ovale 69">
            <a:extLst>
              <a:ext uri="{FF2B5EF4-FFF2-40B4-BE49-F238E27FC236}">
                <a16:creationId xmlns:a16="http://schemas.microsoft.com/office/drawing/2014/main" id="{FCEC3EA4-69FA-4621-8CE0-434765DB6137}"/>
              </a:ext>
            </a:extLst>
          </p:cNvPr>
          <p:cNvSpPr/>
          <p:nvPr/>
        </p:nvSpPr>
        <p:spPr>
          <a:xfrm>
            <a:off x="8998716" y="5018903"/>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71" name="Gruppo 70">
            <a:extLst>
              <a:ext uri="{FF2B5EF4-FFF2-40B4-BE49-F238E27FC236}">
                <a16:creationId xmlns:a16="http://schemas.microsoft.com/office/drawing/2014/main" id="{A0696E72-8EA0-49D8-9536-75A7F8DD1857}"/>
              </a:ext>
            </a:extLst>
          </p:cNvPr>
          <p:cNvGrpSpPr/>
          <p:nvPr/>
        </p:nvGrpSpPr>
        <p:grpSpPr>
          <a:xfrm>
            <a:off x="6864086" y="3533727"/>
            <a:ext cx="2240572" cy="1547461"/>
            <a:chOff x="303013" y="1017809"/>
            <a:chExt cx="1715535" cy="2016014"/>
          </a:xfrm>
        </p:grpSpPr>
        <p:sp>
          <p:nvSpPr>
            <p:cNvPr id="72" name="Figura a mano libera: forma 71">
              <a:extLst>
                <a:ext uri="{FF2B5EF4-FFF2-40B4-BE49-F238E27FC236}">
                  <a16:creationId xmlns:a16="http://schemas.microsoft.com/office/drawing/2014/main" id="{F841A35E-38F0-4348-BC9A-FC8BAEC657D0}"/>
                </a:ext>
              </a:extLst>
            </p:cNvPr>
            <p:cNvSpPr/>
            <p:nvPr/>
          </p:nvSpPr>
          <p:spPr>
            <a:xfrm>
              <a:off x="1648259" y="1017809"/>
              <a:ext cx="370289" cy="1985074"/>
            </a:xfrm>
            <a:custGeom>
              <a:avLst/>
              <a:gdLst>
                <a:gd name="connsiteX0" fmla="*/ 0 w 1400653"/>
                <a:gd name="connsiteY0" fmla="*/ 0 h 1838325"/>
                <a:gd name="connsiteX1" fmla="*/ 1171575 w 1400653"/>
                <a:gd name="connsiteY1" fmla="*/ 742950 h 1838325"/>
                <a:gd name="connsiteX2" fmla="*/ 1400175 w 1400653"/>
                <a:gd name="connsiteY2" fmla="*/ 1838325 h 1838325"/>
              </a:gdLst>
              <a:ahLst/>
              <a:cxnLst>
                <a:cxn ang="0">
                  <a:pos x="connsiteX0" y="connsiteY0"/>
                </a:cxn>
                <a:cxn ang="0">
                  <a:pos x="connsiteX1" y="connsiteY1"/>
                </a:cxn>
                <a:cxn ang="0">
                  <a:pos x="connsiteX2" y="connsiteY2"/>
                </a:cxn>
              </a:cxnLst>
              <a:rect l="l" t="t" r="r" b="b"/>
              <a:pathLst>
                <a:path w="1400653" h="1838325">
                  <a:moveTo>
                    <a:pt x="0" y="0"/>
                  </a:moveTo>
                  <a:cubicBezTo>
                    <a:pt x="469106" y="218281"/>
                    <a:pt x="938213" y="436563"/>
                    <a:pt x="1171575" y="742950"/>
                  </a:cubicBezTo>
                  <a:cubicBezTo>
                    <a:pt x="1404937" y="1049337"/>
                    <a:pt x="1402556" y="1443831"/>
                    <a:pt x="1400175" y="1838325"/>
                  </a:cubicBezTo>
                </a:path>
              </a:pathLst>
            </a:custGeom>
            <a:ln>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73" name="Figura a mano libera: forma 72">
              <a:extLst>
                <a:ext uri="{FF2B5EF4-FFF2-40B4-BE49-F238E27FC236}">
                  <a16:creationId xmlns:a16="http://schemas.microsoft.com/office/drawing/2014/main" id="{EC7351A6-D1AC-4304-B124-5430786310A3}"/>
                </a:ext>
              </a:extLst>
            </p:cNvPr>
            <p:cNvSpPr/>
            <p:nvPr/>
          </p:nvSpPr>
          <p:spPr>
            <a:xfrm>
              <a:off x="303013" y="1074775"/>
              <a:ext cx="589364" cy="1959046"/>
            </a:xfrm>
            <a:custGeom>
              <a:avLst/>
              <a:gdLst>
                <a:gd name="connsiteX0" fmla="*/ 2771 w 764771"/>
                <a:gd name="connsiteY0" fmla="*/ 1552575 h 1552575"/>
                <a:gd name="connsiteX1" fmla="*/ 117071 w 764771"/>
                <a:gd name="connsiteY1" fmla="*/ 361950 h 1552575"/>
                <a:gd name="connsiteX2" fmla="*/ 764771 w 764771"/>
                <a:gd name="connsiteY2" fmla="*/ 0 h 1552575"/>
              </a:gdLst>
              <a:ahLst/>
              <a:cxnLst>
                <a:cxn ang="0">
                  <a:pos x="connsiteX0" y="connsiteY0"/>
                </a:cxn>
                <a:cxn ang="0">
                  <a:pos x="connsiteX1" y="connsiteY1"/>
                </a:cxn>
                <a:cxn ang="0">
                  <a:pos x="connsiteX2" y="connsiteY2"/>
                </a:cxn>
              </a:cxnLst>
              <a:rect l="l" t="t" r="r" b="b"/>
              <a:pathLst>
                <a:path w="764771" h="1552575">
                  <a:moveTo>
                    <a:pt x="2771" y="1552575"/>
                  </a:moveTo>
                  <a:cubicBezTo>
                    <a:pt x="-3579" y="1086643"/>
                    <a:pt x="-9929" y="620712"/>
                    <a:pt x="117071" y="361950"/>
                  </a:cubicBezTo>
                  <a:cubicBezTo>
                    <a:pt x="244071" y="103187"/>
                    <a:pt x="504421" y="51593"/>
                    <a:pt x="764771"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74" name="Figura a mano libera: forma 73">
              <a:extLst>
                <a:ext uri="{FF2B5EF4-FFF2-40B4-BE49-F238E27FC236}">
                  <a16:creationId xmlns:a16="http://schemas.microsoft.com/office/drawing/2014/main" id="{DC66D13B-2180-476F-A8B3-0EF35EBF8B5B}"/>
                </a:ext>
              </a:extLst>
            </p:cNvPr>
            <p:cNvSpPr/>
            <p:nvPr/>
          </p:nvSpPr>
          <p:spPr>
            <a:xfrm>
              <a:off x="1087713" y="1048749"/>
              <a:ext cx="103097" cy="1985074"/>
            </a:xfrm>
            <a:custGeom>
              <a:avLst/>
              <a:gdLst>
                <a:gd name="connsiteX0" fmla="*/ 3539 w 298814"/>
                <a:gd name="connsiteY0" fmla="*/ 923925 h 923925"/>
                <a:gd name="connsiteX1" fmla="*/ 41639 w 298814"/>
                <a:gd name="connsiteY1" fmla="*/ 295275 h 923925"/>
                <a:gd name="connsiteX2" fmla="*/ 298814 w 298814"/>
                <a:gd name="connsiteY2" fmla="*/ 0 h 923925"/>
              </a:gdLst>
              <a:ahLst/>
              <a:cxnLst>
                <a:cxn ang="0">
                  <a:pos x="connsiteX0" y="connsiteY0"/>
                </a:cxn>
                <a:cxn ang="0">
                  <a:pos x="connsiteX1" y="connsiteY1"/>
                </a:cxn>
                <a:cxn ang="0">
                  <a:pos x="connsiteX2" y="connsiteY2"/>
                </a:cxn>
              </a:cxnLst>
              <a:rect l="l" t="t" r="r" b="b"/>
              <a:pathLst>
                <a:path w="298814" h="923925">
                  <a:moveTo>
                    <a:pt x="3539" y="923925"/>
                  </a:moveTo>
                  <a:cubicBezTo>
                    <a:pt x="-2017" y="686593"/>
                    <a:pt x="-7573" y="449262"/>
                    <a:pt x="41639" y="295275"/>
                  </a:cubicBezTo>
                  <a:cubicBezTo>
                    <a:pt x="90851" y="141288"/>
                    <a:pt x="194832" y="70644"/>
                    <a:pt x="298814"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sp>
        <p:nvSpPr>
          <p:cNvPr id="75" name="Fumetto: ovale 74">
            <a:extLst>
              <a:ext uri="{FF2B5EF4-FFF2-40B4-BE49-F238E27FC236}">
                <a16:creationId xmlns:a16="http://schemas.microsoft.com/office/drawing/2014/main" id="{5665D1B9-3FC8-4EE2-80DC-4EC40BBF097D}"/>
              </a:ext>
            </a:extLst>
          </p:cNvPr>
          <p:cNvSpPr/>
          <p:nvPr/>
        </p:nvSpPr>
        <p:spPr>
          <a:xfrm>
            <a:off x="9494426" y="4336985"/>
            <a:ext cx="1829159" cy="804603"/>
          </a:xfrm>
          <a:prstGeom prst="wedgeEllipseCallout">
            <a:avLst>
              <a:gd name="adj1" fmla="val -56257"/>
              <a:gd name="adj2" fmla="val 5873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b="1" dirty="0">
                <a:solidFill>
                  <a:schemeClr val="tx1"/>
                </a:solidFill>
              </a:rPr>
              <a:t>jsnf-34_x y_kwfnl-907 </a:t>
            </a:r>
          </a:p>
        </p:txBody>
      </p:sp>
      <p:sp>
        <p:nvSpPr>
          <p:cNvPr id="76" name="Fumetto: ovale 75">
            <a:extLst>
              <a:ext uri="{FF2B5EF4-FFF2-40B4-BE49-F238E27FC236}">
                <a16:creationId xmlns:a16="http://schemas.microsoft.com/office/drawing/2014/main" id="{9D0D3D01-75D3-43E9-B7FF-EB9A1188B3CC}"/>
              </a:ext>
            </a:extLst>
          </p:cNvPr>
          <p:cNvSpPr/>
          <p:nvPr/>
        </p:nvSpPr>
        <p:spPr>
          <a:xfrm>
            <a:off x="4683191" y="5813007"/>
            <a:ext cx="1877103" cy="789579"/>
          </a:xfrm>
          <a:prstGeom prst="wedgeEllipseCallout">
            <a:avLst>
              <a:gd name="adj1" fmla="val 52281"/>
              <a:gd name="adj2" fmla="val -7949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ka-GE" sz="1600" b="1" dirty="0">
                <a:solidFill>
                  <a:schemeClr val="tx1"/>
                </a:solidFill>
              </a:rPr>
              <a:t>Ⴧ</a:t>
            </a:r>
            <a:r>
              <a:rPr lang="it-IT" sz="1600" b="1" dirty="0">
                <a:solidFill>
                  <a:schemeClr val="tx1"/>
                </a:solidFill>
              </a:rPr>
              <a:t> </a:t>
            </a:r>
            <a:r>
              <a:rPr lang="ka-GE" sz="1600" b="1" dirty="0">
                <a:solidFill>
                  <a:schemeClr val="tx1"/>
                </a:solidFill>
              </a:rPr>
              <a:t>ტ</a:t>
            </a:r>
            <a:r>
              <a:rPr lang="it-IT" sz="1600" b="1" dirty="0">
                <a:solidFill>
                  <a:schemeClr val="tx1"/>
                </a:solidFill>
              </a:rPr>
              <a:t> </a:t>
            </a:r>
            <a:r>
              <a:rPr lang="ka-GE" sz="1600" b="1" dirty="0">
                <a:solidFill>
                  <a:schemeClr val="tx1"/>
                </a:solidFill>
              </a:rPr>
              <a:t>დ</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ჟ</a:t>
            </a:r>
            <a:r>
              <a:rPr lang="it-IT" sz="1600" b="1" dirty="0">
                <a:solidFill>
                  <a:schemeClr val="tx1"/>
                </a:solidFill>
              </a:rPr>
              <a:t> </a:t>
            </a:r>
            <a:r>
              <a:rPr lang="ka-GE" sz="1600" b="1" dirty="0">
                <a:solidFill>
                  <a:schemeClr val="tx1"/>
                </a:solidFill>
              </a:rPr>
              <a:t>თ</a:t>
            </a:r>
            <a:r>
              <a:rPr lang="it-IT" sz="1600" b="1" dirty="0">
                <a:solidFill>
                  <a:schemeClr val="tx1"/>
                </a:solidFill>
              </a:rPr>
              <a:t> </a:t>
            </a:r>
            <a:r>
              <a:rPr lang="ka-GE" sz="1600" b="1" dirty="0">
                <a:solidFill>
                  <a:schemeClr val="tx1"/>
                </a:solidFill>
              </a:rPr>
              <a:t>Პ</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ვ</a:t>
            </a:r>
            <a:r>
              <a:rPr lang="it-IT" sz="1600" b="1" dirty="0">
                <a:solidFill>
                  <a:schemeClr val="tx1"/>
                </a:solidFill>
              </a:rPr>
              <a:t> </a:t>
            </a:r>
            <a:r>
              <a:rPr lang="ka-GE" sz="1600" b="1" dirty="0">
                <a:solidFill>
                  <a:schemeClr val="tx1"/>
                </a:solidFill>
              </a:rPr>
              <a:t>ჽ</a:t>
            </a:r>
            <a:r>
              <a:rPr lang="it-IT" sz="1600" b="1" dirty="0">
                <a:solidFill>
                  <a:schemeClr val="tx1"/>
                </a:solidFill>
              </a:rPr>
              <a:t> </a:t>
            </a:r>
            <a:r>
              <a:rPr lang="ka-GE" sz="1600" b="1" dirty="0">
                <a:solidFill>
                  <a:schemeClr val="tx1"/>
                </a:solidFill>
              </a:rPr>
              <a:t>Ⴭ</a:t>
            </a:r>
            <a:r>
              <a:rPr lang="it-IT" sz="1600" b="1" dirty="0">
                <a:solidFill>
                  <a:schemeClr val="tx1"/>
                </a:solidFill>
              </a:rPr>
              <a:t> </a:t>
            </a:r>
            <a:r>
              <a:rPr lang="ka-GE" sz="1600" b="1" dirty="0">
                <a:solidFill>
                  <a:schemeClr val="tx1"/>
                </a:solidFill>
              </a:rPr>
              <a:t>ჵ</a:t>
            </a:r>
            <a:r>
              <a:rPr lang="it-IT" sz="1600" b="1" dirty="0">
                <a:solidFill>
                  <a:schemeClr val="tx1"/>
                </a:solidFill>
              </a:rPr>
              <a:t> </a:t>
            </a:r>
            <a:r>
              <a:rPr lang="ka-GE" sz="1600" b="1" dirty="0">
                <a:solidFill>
                  <a:schemeClr val="tx1"/>
                </a:solidFill>
              </a:rPr>
              <a:t>ჳ</a:t>
            </a:r>
            <a:endParaRPr lang="it-IT" sz="1600" b="1" dirty="0">
              <a:solidFill>
                <a:schemeClr val="tx1"/>
              </a:solidFill>
            </a:endParaRPr>
          </a:p>
        </p:txBody>
      </p:sp>
      <p:sp>
        <p:nvSpPr>
          <p:cNvPr id="77" name="Fumetto: ovale 76">
            <a:extLst>
              <a:ext uri="{FF2B5EF4-FFF2-40B4-BE49-F238E27FC236}">
                <a16:creationId xmlns:a16="http://schemas.microsoft.com/office/drawing/2014/main" id="{64C84A99-4857-4FBC-82D5-4C92D546012F}"/>
              </a:ext>
            </a:extLst>
          </p:cNvPr>
          <p:cNvSpPr/>
          <p:nvPr/>
        </p:nvSpPr>
        <p:spPr>
          <a:xfrm>
            <a:off x="7681753" y="5874701"/>
            <a:ext cx="1961687" cy="804603"/>
          </a:xfrm>
          <a:prstGeom prst="wedgeEllipseCallout">
            <a:avLst>
              <a:gd name="adj1" fmla="val -30494"/>
              <a:gd name="adj2" fmla="val -80559"/>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b="1" dirty="0">
                <a:solidFill>
                  <a:schemeClr val="tx1"/>
                </a:solidFill>
              </a:rPr>
              <a:t>f</a:t>
            </a:r>
            <a:r>
              <a:rPr lang="en-US" sz="1600" dirty="0">
                <a:solidFill>
                  <a:schemeClr val="tx1"/>
                </a:solidFill>
              </a:rPr>
              <a:t>▲</a:t>
            </a:r>
            <a:r>
              <a:rPr lang="el-GR" sz="1600" dirty="0">
                <a:solidFill>
                  <a:schemeClr val="tx1"/>
                </a:solidFill>
              </a:rPr>
              <a:t>φ</a:t>
            </a:r>
            <a:r>
              <a:rPr lang="en-US" sz="1600" dirty="0">
                <a:solidFill>
                  <a:schemeClr val="tx1"/>
                </a:solidFill>
              </a:rPr>
              <a:t>♦▼</a:t>
            </a:r>
            <a:r>
              <a:rPr lang="el-GR" sz="1600" dirty="0">
                <a:solidFill>
                  <a:schemeClr val="tx1"/>
                </a:solidFill>
              </a:rPr>
              <a:t>φ</a:t>
            </a:r>
            <a:r>
              <a:rPr lang="it-IT" sz="1600" dirty="0">
                <a:solidFill>
                  <a:schemeClr val="tx1"/>
                </a:solidFill>
              </a:rPr>
              <a:t> </a:t>
            </a:r>
            <a:r>
              <a:rPr lang="el-GR" sz="1600" dirty="0">
                <a:solidFill>
                  <a:schemeClr val="tx1"/>
                </a:solidFill>
              </a:rPr>
              <a:t>Ω</a:t>
            </a:r>
            <a:r>
              <a:rPr lang="it-IT" sz="1600" dirty="0">
                <a:solidFill>
                  <a:schemeClr val="tx1"/>
                </a:solidFill>
              </a:rPr>
              <a:t> </a:t>
            </a:r>
            <a:r>
              <a:rPr lang="el-GR" sz="1600" dirty="0">
                <a:solidFill>
                  <a:schemeClr val="tx1"/>
                </a:solidFill>
              </a:rPr>
              <a:t>Σ</a:t>
            </a:r>
            <a:r>
              <a:rPr lang="en-US" sz="1600" dirty="0">
                <a:solidFill>
                  <a:schemeClr val="tx1"/>
                </a:solidFill>
              </a:rPr>
              <a:t> ♦ µ  </a:t>
            </a:r>
            <a:r>
              <a:rPr lang="el-GR" sz="1600" dirty="0">
                <a:solidFill>
                  <a:schemeClr val="tx1"/>
                </a:solidFill>
              </a:rPr>
              <a:t>Ω</a:t>
            </a:r>
            <a:r>
              <a:rPr lang="it-IT" sz="1600" dirty="0">
                <a:solidFill>
                  <a:schemeClr val="tx1"/>
                </a:solidFill>
              </a:rPr>
              <a:t> </a:t>
            </a:r>
            <a:r>
              <a:rPr lang="el-GR" sz="1600" dirty="0">
                <a:solidFill>
                  <a:schemeClr val="tx1"/>
                </a:solidFill>
              </a:rPr>
              <a:t>ε</a:t>
            </a:r>
            <a:endParaRPr lang="it-IT" sz="1600" b="1" dirty="0">
              <a:solidFill>
                <a:schemeClr val="tx1"/>
              </a:solidFill>
            </a:endParaRPr>
          </a:p>
        </p:txBody>
      </p:sp>
      <p:grpSp>
        <p:nvGrpSpPr>
          <p:cNvPr id="78" name="Gruppo 77">
            <a:extLst>
              <a:ext uri="{FF2B5EF4-FFF2-40B4-BE49-F238E27FC236}">
                <a16:creationId xmlns:a16="http://schemas.microsoft.com/office/drawing/2014/main" id="{A3B94635-61EA-4D02-9DE2-B6CF708BEB37}"/>
              </a:ext>
            </a:extLst>
          </p:cNvPr>
          <p:cNvGrpSpPr/>
          <p:nvPr/>
        </p:nvGrpSpPr>
        <p:grpSpPr>
          <a:xfrm>
            <a:off x="11162644" y="5199777"/>
            <a:ext cx="720000" cy="720000"/>
            <a:chOff x="6111719" y="4180567"/>
            <a:chExt cx="540000" cy="540000"/>
          </a:xfrm>
        </p:grpSpPr>
        <p:sp>
          <p:nvSpPr>
            <p:cNvPr id="79" name="Ovale 78">
              <a:extLst>
                <a:ext uri="{FF2B5EF4-FFF2-40B4-BE49-F238E27FC236}">
                  <a16:creationId xmlns:a16="http://schemas.microsoft.com/office/drawing/2014/main" id="{B00D9AE2-4B5B-4E49-9AA8-7B78576833E4}"/>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9" name="Immagine 88" descr="Immagine che contiene disegnando&#10;&#10;Descrizione generata automaticamente">
              <a:extLst>
                <a:ext uri="{FF2B5EF4-FFF2-40B4-BE49-F238E27FC236}">
                  <a16:creationId xmlns:a16="http://schemas.microsoft.com/office/drawing/2014/main" id="{36C38C8C-7047-438C-A73C-1B2B8215800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sp>
        <p:nvSpPr>
          <p:cNvPr id="90" name="Ovale 89">
            <a:extLst>
              <a:ext uri="{FF2B5EF4-FFF2-40B4-BE49-F238E27FC236}">
                <a16:creationId xmlns:a16="http://schemas.microsoft.com/office/drawing/2014/main" id="{C4DCFC30-99DE-4E1A-A20E-87C35815CB58}"/>
              </a:ext>
            </a:extLst>
          </p:cNvPr>
          <p:cNvSpPr/>
          <p:nvPr/>
        </p:nvSpPr>
        <p:spPr>
          <a:xfrm>
            <a:off x="11422574" y="511491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1" name="Fumetto: ovale 90">
            <a:extLst>
              <a:ext uri="{FF2B5EF4-FFF2-40B4-BE49-F238E27FC236}">
                <a16:creationId xmlns:a16="http://schemas.microsoft.com/office/drawing/2014/main" id="{123461C9-3E0E-4936-A32F-9ED880B1F0BC}"/>
              </a:ext>
            </a:extLst>
          </p:cNvPr>
          <p:cNvSpPr/>
          <p:nvPr/>
        </p:nvSpPr>
        <p:spPr>
          <a:xfrm>
            <a:off x="10180707" y="6088250"/>
            <a:ext cx="1962227" cy="669357"/>
          </a:xfrm>
          <a:prstGeom prst="wedgeEllipseCallout">
            <a:avLst>
              <a:gd name="adj1" fmla="val 17629"/>
              <a:gd name="adj2" fmla="val -81288"/>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1"/>
                </a:solidFill>
              </a:rPr>
              <a:t>ß æ ç ã ø Đ Ă Ü ã ð ø ç Ą õ</a:t>
            </a:r>
            <a:endParaRPr lang="it-IT" sz="1600" b="1" dirty="0">
              <a:solidFill>
                <a:schemeClr val="tx1"/>
              </a:solidFill>
            </a:endParaRPr>
          </a:p>
        </p:txBody>
      </p:sp>
      <p:cxnSp>
        <p:nvCxnSpPr>
          <p:cNvPr id="92" name="Connettore 2 91">
            <a:extLst>
              <a:ext uri="{FF2B5EF4-FFF2-40B4-BE49-F238E27FC236}">
                <a16:creationId xmlns:a16="http://schemas.microsoft.com/office/drawing/2014/main" id="{8304BF63-8205-4EB8-80FB-AE83087D8240}"/>
              </a:ext>
            </a:extLst>
          </p:cNvPr>
          <p:cNvCxnSpPr>
            <a:cxnSpLocks/>
            <a:stCxn id="90" idx="0"/>
          </p:cNvCxnSpPr>
          <p:nvPr/>
        </p:nvCxnSpPr>
        <p:spPr>
          <a:xfrm flipH="1" flipV="1">
            <a:off x="11234645" y="2608460"/>
            <a:ext cx="283939" cy="2506453"/>
          </a:xfrm>
          <a:prstGeom prst="straightConnector1">
            <a:avLst/>
          </a:prstGeom>
          <a:ln>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 name="Segnaposto piè di pagina 4">
            <a:extLst>
              <a:ext uri="{FF2B5EF4-FFF2-40B4-BE49-F238E27FC236}">
                <a16:creationId xmlns:a16="http://schemas.microsoft.com/office/drawing/2014/main" id="{9F2E53AF-A3A1-DF4E-BDD8-C69949681273}"/>
              </a:ext>
            </a:extLst>
          </p:cNvPr>
          <p:cNvSpPr>
            <a:spLocks noGrp="1"/>
          </p:cNvSpPr>
          <p:nvPr>
            <p:ph type="ftr" sz="quarter" idx="11"/>
          </p:nvPr>
        </p:nvSpPr>
        <p:spPr/>
        <p:txBody>
          <a:bodyPr/>
          <a:lstStyle/>
          <a:p>
            <a:pPr>
              <a:defRPr/>
            </a:pPr>
            <a:r>
              <a:rPr lang="it-IT"/>
              <a:t>EISD</a:t>
            </a:r>
          </a:p>
        </p:txBody>
      </p:sp>
    </p:spTree>
    <p:extLst>
      <p:ext uri="{BB962C8B-B14F-4D97-AF65-F5344CB8AC3E}">
        <p14:creationId xmlns:p14="http://schemas.microsoft.com/office/powerpoint/2010/main" val="2593139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DEC73DE3-2FA3-4269-A055-858FE5C421FE}"/>
              </a:ext>
            </a:extLst>
          </p:cNvPr>
          <p:cNvSpPr>
            <a:spLocks noGrp="1"/>
          </p:cNvSpPr>
          <p:nvPr>
            <p:ph type="title"/>
          </p:nvPr>
        </p:nvSpPr>
        <p:spPr/>
        <p:txBody>
          <a:bodyPr/>
          <a:lstStyle/>
          <a:p>
            <a:r>
              <a:rPr lang="en-US" sz="3733" dirty="0"/>
              <a:t>Data acquisition system implementation</a:t>
            </a:r>
          </a:p>
        </p:txBody>
      </p:sp>
      <p:sp>
        <p:nvSpPr>
          <p:cNvPr id="8" name="Segnaposto contenuto 7">
            <a:extLst>
              <a:ext uri="{FF2B5EF4-FFF2-40B4-BE49-F238E27FC236}">
                <a16:creationId xmlns:a16="http://schemas.microsoft.com/office/drawing/2014/main" id="{81CC4A3D-409E-489E-8B17-2D8F2B8477C6}"/>
              </a:ext>
            </a:extLst>
          </p:cNvPr>
          <p:cNvSpPr>
            <a:spLocks noGrp="1"/>
          </p:cNvSpPr>
          <p:nvPr>
            <p:ph idx="1"/>
          </p:nvPr>
        </p:nvSpPr>
        <p:spPr>
          <a:xfrm>
            <a:off x="397507" y="1182308"/>
            <a:ext cx="11396983" cy="5064269"/>
          </a:xfrm>
        </p:spPr>
        <p:txBody>
          <a:bodyPr/>
          <a:lstStyle/>
          <a:p>
            <a:r>
              <a:rPr lang="en-US" sz="3200" b="1" dirty="0"/>
              <a:t>GOAL</a:t>
            </a:r>
            <a:r>
              <a:rPr lang="en-US" sz="3200" dirty="0"/>
              <a:t>: </a:t>
            </a:r>
            <a:r>
              <a:rPr lang="en-US" sz="2133" dirty="0"/>
              <a:t>to monitor the working environment and equipment status</a:t>
            </a:r>
            <a:endParaRPr lang="en-US" sz="3200" dirty="0"/>
          </a:p>
          <a:p>
            <a:r>
              <a:rPr lang="en-US" sz="3200" dirty="0"/>
              <a:t>Steps:</a:t>
            </a:r>
          </a:p>
        </p:txBody>
      </p:sp>
      <p:sp>
        <p:nvSpPr>
          <p:cNvPr id="4" name="Segnaposto piè di pagina 3">
            <a:extLst>
              <a:ext uri="{FF2B5EF4-FFF2-40B4-BE49-F238E27FC236}">
                <a16:creationId xmlns:a16="http://schemas.microsoft.com/office/drawing/2014/main" id="{FF729194-B43C-AB4D-A948-F9669E2F3E09}"/>
              </a:ext>
            </a:extLst>
          </p:cNvPr>
          <p:cNvSpPr>
            <a:spLocks noGrp="1"/>
          </p:cNvSpPr>
          <p:nvPr>
            <p:ph type="ftr" sz="quarter" idx="11"/>
          </p:nvPr>
        </p:nvSpPr>
        <p:spPr/>
        <p:txBody>
          <a:bodyPr/>
          <a:lstStyle/>
          <a:p>
            <a:pPr>
              <a:defRPr/>
            </a:pPr>
            <a:r>
              <a:rPr lang="it-IT"/>
              <a:t>EISD</a:t>
            </a:r>
          </a:p>
        </p:txBody>
      </p:sp>
      <p:sp>
        <p:nvSpPr>
          <p:cNvPr id="5" name="Segnaposto numero diapositiva 4">
            <a:extLst>
              <a:ext uri="{FF2B5EF4-FFF2-40B4-BE49-F238E27FC236}">
                <a16:creationId xmlns:a16="http://schemas.microsoft.com/office/drawing/2014/main" id="{F0FA68F5-246E-3347-948C-1E5F16D01524}"/>
              </a:ext>
            </a:extLst>
          </p:cNvPr>
          <p:cNvSpPr>
            <a:spLocks noGrp="1"/>
          </p:cNvSpPr>
          <p:nvPr>
            <p:ph type="sldNum" sz="quarter" idx="12"/>
          </p:nvPr>
        </p:nvSpPr>
        <p:spPr/>
        <p:txBody>
          <a:bodyPr/>
          <a:lstStyle/>
          <a:p>
            <a:pPr>
              <a:defRPr/>
            </a:pPr>
            <a:fld id="{1EE87F2A-AB2C-4D87-BCA6-9B3A24192F3A}" type="slidenum">
              <a:rPr lang="it-IT" altLang="it-IT" smtClean="0"/>
              <a:pPr>
                <a:defRPr/>
              </a:pPr>
              <a:t>37</a:t>
            </a:fld>
            <a:endParaRPr lang="it-IT" altLang="it-IT"/>
          </a:p>
        </p:txBody>
      </p:sp>
      <p:grpSp>
        <p:nvGrpSpPr>
          <p:cNvPr id="56" name="Gruppo 55">
            <a:extLst>
              <a:ext uri="{FF2B5EF4-FFF2-40B4-BE49-F238E27FC236}">
                <a16:creationId xmlns:a16="http://schemas.microsoft.com/office/drawing/2014/main" id="{3958835E-23CF-4C0D-A2FF-6557B72DFD2D}"/>
              </a:ext>
            </a:extLst>
          </p:cNvPr>
          <p:cNvGrpSpPr/>
          <p:nvPr/>
        </p:nvGrpSpPr>
        <p:grpSpPr>
          <a:xfrm>
            <a:off x="7387057" y="1801583"/>
            <a:ext cx="1080963" cy="1003147"/>
            <a:chOff x="5228611" y="1193579"/>
            <a:chExt cx="1572216" cy="1347614"/>
          </a:xfrm>
        </p:grpSpPr>
        <p:sp>
          <p:nvSpPr>
            <p:cNvPr id="57" name="Rettangolo 56">
              <a:extLst>
                <a:ext uri="{FF2B5EF4-FFF2-40B4-BE49-F238E27FC236}">
                  <a16:creationId xmlns:a16="http://schemas.microsoft.com/office/drawing/2014/main" id="{206074CC-8414-4A2D-BE04-897E2879B61C}"/>
                </a:ext>
              </a:extLst>
            </p:cNvPr>
            <p:cNvSpPr/>
            <p:nvPr/>
          </p:nvSpPr>
          <p:spPr>
            <a:xfrm>
              <a:off x="5253719" y="2126919"/>
              <a:ext cx="1535069" cy="377113"/>
            </a:xfrm>
            <a:prstGeom prst="rect">
              <a:avLst/>
            </a:prstGeom>
            <a:solidFill>
              <a:srgbClr val="487DB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8" name="Rettangolo 31">
              <a:extLst>
                <a:ext uri="{FF2B5EF4-FFF2-40B4-BE49-F238E27FC236}">
                  <a16:creationId xmlns:a16="http://schemas.microsoft.com/office/drawing/2014/main" id="{7DFF007D-2098-46A7-BEED-2554C21619FF}"/>
                </a:ext>
              </a:extLst>
            </p:cNvPr>
            <p:cNvSpPr/>
            <p:nvPr/>
          </p:nvSpPr>
          <p:spPr>
            <a:xfrm>
              <a:off x="5261566" y="1803536"/>
              <a:ext cx="1506307" cy="382193"/>
            </a:xfrm>
            <a:custGeom>
              <a:avLst/>
              <a:gdLst>
                <a:gd name="connsiteX0" fmla="*/ 0 w 1353907"/>
                <a:gd name="connsiteY0" fmla="*/ 0 h 377113"/>
                <a:gd name="connsiteX1" fmla="*/ 1353907 w 1353907"/>
                <a:gd name="connsiteY1" fmla="*/ 0 h 377113"/>
                <a:gd name="connsiteX2" fmla="*/ 1353907 w 1353907"/>
                <a:gd name="connsiteY2" fmla="*/ 377113 h 377113"/>
                <a:gd name="connsiteX3" fmla="*/ 0 w 1353907"/>
                <a:gd name="connsiteY3" fmla="*/ 377113 h 377113"/>
                <a:gd name="connsiteX4" fmla="*/ 0 w 1353907"/>
                <a:gd name="connsiteY4" fmla="*/ 0 h 377113"/>
                <a:gd name="connsiteX0" fmla="*/ 55880 w 1409787"/>
                <a:gd name="connsiteY0" fmla="*/ 0 h 377113"/>
                <a:gd name="connsiteX1" fmla="*/ 1409787 w 1409787"/>
                <a:gd name="connsiteY1" fmla="*/ 0 h 377113"/>
                <a:gd name="connsiteX2" fmla="*/ 1409787 w 1409787"/>
                <a:gd name="connsiteY2" fmla="*/ 377113 h 377113"/>
                <a:gd name="connsiteX3" fmla="*/ 0 w 1409787"/>
                <a:gd name="connsiteY3" fmla="*/ 377113 h 377113"/>
                <a:gd name="connsiteX4" fmla="*/ 55880 w 1409787"/>
                <a:gd name="connsiteY4" fmla="*/ 0 h 377113"/>
                <a:gd name="connsiteX0" fmla="*/ 55880 w 1480907"/>
                <a:gd name="connsiteY0" fmla="*/ 0 h 382193"/>
                <a:gd name="connsiteX1" fmla="*/ 1409787 w 1480907"/>
                <a:gd name="connsiteY1" fmla="*/ 0 h 382193"/>
                <a:gd name="connsiteX2" fmla="*/ 1480907 w 1480907"/>
                <a:gd name="connsiteY2" fmla="*/ 382193 h 382193"/>
                <a:gd name="connsiteX3" fmla="*/ 0 w 1480907"/>
                <a:gd name="connsiteY3" fmla="*/ 377113 h 382193"/>
                <a:gd name="connsiteX4" fmla="*/ 55880 w 1480907"/>
                <a:gd name="connsiteY4" fmla="*/ 0 h 382193"/>
                <a:gd name="connsiteX0" fmla="*/ 81280 w 1506307"/>
                <a:gd name="connsiteY0" fmla="*/ 0 h 382193"/>
                <a:gd name="connsiteX1" fmla="*/ 1435187 w 1506307"/>
                <a:gd name="connsiteY1" fmla="*/ 0 h 382193"/>
                <a:gd name="connsiteX2" fmla="*/ 1506307 w 1506307"/>
                <a:gd name="connsiteY2" fmla="*/ 382193 h 382193"/>
                <a:gd name="connsiteX3" fmla="*/ 0 w 1506307"/>
                <a:gd name="connsiteY3" fmla="*/ 361873 h 382193"/>
                <a:gd name="connsiteX4" fmla="*/ 81280 w 1506307"/>
                <a:gd name="connsiteY4" fmla="*/ 0 h 38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307" h="382193">
                  <a:moveTo>
                    <a:pt x="81280" y="0"/>
                  </a:moveTo>
                  <a:lnTo>
                    <a:pt x="1435187" y="0"/>
                  </a:lnTo>
                  <a:lnTo>
                    <a:pt x="1506307" y="382193"/>
                  </a:lnTo>
                  <a:lnTo>
                    <a:pt x="0" y="361873"/>
                  </a:lnTo>
                  <a:lnTo>
                    <a:pt x="81280" y="0"/>
                  </a:lnTo>
                  <a:close/>
                </a:path>
              </a:pathLst>
            </a:custGeom>
            <a:solidFill>
              <a:srgbClr val="487DBE">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9" name="Immagine 58">
              <a:extLst>
                <a:ext uri="{FF2B5EF4-FFF2-40B4-BE49-F238E27FC236}">
                  <a16:creationId xmlns:a16="http://schemas.microsoft.com/office/drawing/2014/main" id="{2BF40898-4808-494A-9945-0A8BD726D77C}"/>
                </a:ext>
              </a:extLst>
            </p:cNvPr>
            <p:cNvPicPr>
              <a:picLocks noChangeAspect="1"/>
            </p:cNvPicPr>
            <p:nvPr/>
          </p:nvPicPr>
          <p:blipFill>
            <a:blip r:embed="rId3" cstate="print">
              <a:duotone>
                <a:prstClr val="black"/>
                <a:srgbClr val="0070C0">
                  <a:tint val="45000"/>
                  <a:satMod val="400000"/>
                </a:srgbClr>
              </a:duotone>
              <a:alphaModFix amt="6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228611" y="1193579"/>
              <a:ext cx="1572216" cy="1347614"/>
            </a:xfrm>
            <a:prstGeom prst="rect">
              <a:avLst/>
            </a:prstGeom>
          </p:spPr>
        </p:pic>
      </p:grpSp>
      <p:pic>
        <p:nvPicPr>
          <p:cNvPr id="49" name="Immagine 48" descr="Immagine che contiene disegnando&#10;&#10;Descrizione generata automaticamente">
            <a:extLst>
              <a:ext uri="{FF2B5EF4-FFF2-40B4-BE49-F238E27FC236}">
                <a16:creationId xmlns:a16="http://schemas.microsoft.com/office/drawing/2014/main" id="{4F4E50BD-084C-4D9A-BD6A-B2DE0F861D8D}"/>
              </a:ext>
            </a:extLst>
          </p:cNvPr>
          <p:cNvPicPr>
            <a:picLocks noChangeAspect="1"/>
          </p:cNvPicPr>
          <p:nvPr/>
        </p:nvPicPr>
        <p:blipFill>
          <a:blip r:embed="rId5"/>
          <a:stretch>
            <a:fillRect/>
          </a:stretch>
        </p:blipFill>
        <p:spPr>
          <a:xfrm>
            <a:off x="8182259" y="3260635"/>
            <a:ext cx="3528365" cy="3528365"/>
          </a:xfrm>
          <a:prstGeom prst="rect">
            <a:avLst/>
          </a:prstGeom>
        </p:spPr>
      </p:pic>
      <p:grpSp>
        <p:nvGrpSpPr>
          <p:cNvPr id="31" name="Gruppo 30">
            <a:extLst>
              <a:ext uri="{FF2B5EF4-FFF2-40B4-BE49-F238E27FC236}">
                <a16:creationId xmlns:a16="http://schemas.microsoft.com/office/drawing/2014/main" id="{FFB40304-4B6F-4E4A-90FC-8B2820957780}"/>
              </a:ext>
            </a:extLst>
          </p:cNvPr>
          <p:cNvGrpSpPr/>
          <p:nvPr/>
        </p:nvGrpSpPr>
        <p:grpSpPr>
          <a:xfrm>
            <a:off x="8840339" y="3290361"/>
            <a:ext cx="720000" cy="720000"/>
            <a:chOff x="6612593" y="2234591"/>
            <a:chExt cx="540000" cy="540000"/>
          </a:xfrm>
        </p:grpSpPr>
        <p:sp>
          <p:nvSpPr>
            <p:cNvPr id="30" name="Ovale 29">
              <a:extLst>
                <a:ext uri="{FF2B5EF4-FFF2-40B4-BE49-F238E27FC236}">
                  <a16:creationId xmlns:a16="http://schemas.microsoft.com/office/drawing/2014/main" id="{45182EC4-666D-468B-AEE7-9637BBB6F23E}"/>
                </a:ext>
              </a:extLst>
            </p:cNvPr>
            <p:cNvSpPr/>
            <p:nvPr/>
          </p:nvSpPr>
          <p:spPr>
            <a:xfrm>
              <a:off x="6612593" y="2234591"/>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3" name="Elemento grafico 22" descr="Lampadina e ingranaggio">
              <a:extLst>
                <a:ext uri="{FF2B5EF4-FFF2-40B4-BE49-F238E27FC236}">
                  <a16:creationId xmlns:a16="http://schemas.microsoft.com/office/drawing/2014/main" id="{1CA3A0D5-B080-4B86-BFE2-7009E5D81C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6593" y="2285623"/>
              <a:ext cx="432000" cy="432000"/>
            </a:xfrm>
            <a:prstGeom prst="rect">
              <a:avLst/>
            </a:prstGeom>
            <a:effectLst/>
          </p:spPr>
        </p:pic>
      </p:grpSp>
      <p:grpSp>
        <p:nvGrpSpPr>
          <p:cNvPr id="33" name="Gruppo 32">
            <a:extLst>
              <a:ext uri="{FF2B5EF4-FFF2-40B4-BE49-F238E27FC236}">
                <a16:creationId xmlns:a16="http://schemas.microsoft.com/office/drawing/2014/main" id="{226D72A5-4F81-4C87-BBA9-2C4037AB3AB7}"/>
              </a:ext>
            </a:extLst>
          </p:cNvPr>
          <p:cNvGrpSpPr/>
          <p:nvPr/>
        </p:nvGrpSpPr>
        <p:grpSpPr>
          <a:xfrm>
            <a:off x="8148959" y="5882300"/>
            <a:ext cx="720000" cy="720000"/>
            <a:chOff x="6111719" y="4180567"/>
            <a:chExt cx="540000" cy="540000"/>
          </a:xfrm>
        </p:grpSpPr>
        <p:sp>
          <p:nvSpPr>
            <p:cNvPr id="32" name="Ovale 31">
              <a:extLst>
                <a:ext uri="{FF2B5EF4-FFF2-40B4-BE49-F238E27FC236}">
                  <a16:creationId xmlns:a16="http://schemas.microsoft.com/office/drawing/2014/main" id="{D6FD9CC6-DD63-4631-9142-7C9246AB5E24}"/>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Immagine 11" descr="Immagine che contiene disegnando&#10;&#10;Descrizione generata automaticamente">
              <a:extLst>
                <a:ext uri="{FF2B5EF4-FFF2-40B4-BE49-F238E27FC236}">
                  <a16:creationId xmlns:a16="http://schemas.microsoft.com/office/drawing/2014/main" id="{615B17CB-A630-44DD-B000-4EF8364AC32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grpSp>
        <p:nvGrpSpPr>
          <p:cNvPr id="35" name="Gruppo 34">
            <a:extLst>
              <a:ext uri="{FF2B5EF4-FFF2-40B4-BE49-F238E27FC236}">
                <a16:creationId xmlns:a16="http://schemas.microsoft.com/office/drawing/2014/main" id="{A39DEA40-8275-4304-A35D-F305B07FC70D}"/>
              </a:ext>
            </a:extLst>
          </p:cNvPr>
          <p:cNvGrpSpPr/>
          <p:nvPr/>
        </p:nvGrpSpPr>
        <p:grpSpPr>
          <a:xfrm>
            <a:off x="8026400" y="4317777"/>
            <a:ext cx="720000" cy="720000"/>
            <a:chOff x="5556973" y="3030838"/>
            <a:chExt cx="540000" cy="540000"/>
          </a:xfrm>
        </p:grpSpPr>
        <p:sp>
          <p:nvSpPr>
            <p:cNvPr id="34" name="Ovale 33">
              <a:extLst>
                <a:ext uri="{FF2B5EF4-FFF2-40B4-BE49-F238E27FC236}">
                  <a16:creationId xmlns:a16="http://schemas.microsoft.com/office/drawing/2014/main" id="{FCDEAE40-AB59-425A-B65F-1F7DC481A15C}"/>
                </a:ext>
              </a:extLst>
            </p:cNvPr>
            <p:cNvSpPr/>
            <p:nvPr/>
          </p:nvSpPr>
          <p:spPr>
            <a:xfrm>
              <a:off x="5556973" y="3030838"/>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Immagine 28" descr="Immagine che contiene luce, disegnando&#10;&#10;Descrizione generata automaticamente">
              <a:extLst>
                <a:ext uri="{FF2B5EF4-FFF2-40B4-BE49-F238E27FC236}">
                  <a16:creationId xmlns:a16="http://schemas.microsoft.com/office/drawing/2014/main" id="{B5A05574-129A-40DE-8DA2-BF4936B433D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570163" y="3081844"/>
              <a:ext cx="504000" cy="399691"/>
            </a:xfrm>
            <a:prstGeom prst="rect">
              <a:avLst/>
            </a:prstGeom>
          </p:spPr>
        </p:pic>
      </p:grpSp>
      <p:grpSp>
        <p:nvGrpSpPr>
          <p:cNvPr id="37" name="Gruppo 36">
            <a:extLst>
              <a:ext uri="{FF2B5EF4-FFF2-40B4-BE49-F238E27FC236}">
                <a16:creationId xmlns:a16="http://schemas.microsoft.com/office/drawing/2014/main" id="{2D439967-1BF7-431F-8945-C5AADCB9A729}"/>
              </a:ext>
            </a:extLst>
          </p:cNvPr>
          <p:cNvGrpSpPr/>
          <p:nvPr/>
        </p:nvGrpSpPr>
        <p:grpSpPr>
          <a:xfrm>
            <a:off x="11268405" y="3166493"/>
            <a:ext cx="720000" cy="720000"/>
            <a:chOff x="8416800" y="2143712"/>
            <a:chExt cx="540000" cy="540000"/>
          </a:xfrm>
        </p:grpSpPr>
        <p:sp>
          <p:nvSpPr>
            <p:cNvPr id="36" name="Ovale 35">
              <a:extLst>
                <a:ext uri="{FF2B5EF4-FFF2-40B4-BE49-F238E27FC236}">
                  <a16:creationId xmlns:a16="http://schemas.microsoft.com/office/drawing/2014/main" id="{E018CB70-1B8D-447D-A5D6-5F762C8630DF}"/>
                </a:ext>
              </a:extLst>
            </p:cNvPr>
            <p:cNvSpPr/>
            <p:nvPr/>
          </p:nvSpPr>
          <p:spPr>
            <a:xfrm>
              <a:off x="8416800" y="2143712"/>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5" name="Elemento grafico 14" descr="Termometro">
              <a:extLst>
                <a:ext uri="{FF2B5EF4-FFF2-40B4-BE49-F238E27FC236}">
                  <a16:creationId xmlns:a16="http://schemas.microsoft.com/office/drawing/2014/main" id="{F3BE7F41-2E51-41DD-8A0A-ACCA645075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70800" y="2205341"/>
              <a:ext cx="432000" cy="432000"/>
            </a:xfrm>
            <a:prstGeom prst="rect">
              <a:avLst/>
            </a:prstGeom>
          </p:spPr>
        </p:pic>
      </p:grpSp>
      <p:grpSp>
        <p:nvGrpSpPr>
          <p:cNvPr id="38" name="Gruppo 37">
            <a:extLst>
              <a:ext uri="{FF2B5EF4-FFF2-40B4-BE49-F238E27FC236}">
                <a16:creationId xmlns:a16="http://schemas.microsoft.com/office/drawing/2014/main" id="{AFCCD9D2-6AA4-49FB-851E-72F7D7904EB5}"/>
              </a:ext>
            </a:extLst>
          </p:cNvPr>
          <p:cNvGrpSpPr/>
          <p:nvPr/>
        </p:nvGrpSpPr>
        <p:grpSpPr>
          <a:xfrm>
            <a:off x="11427135" y="3949188"/>
            <a:ext cx="720000" cy="720000"/>
            <a:chOff x="6111719" y="4180567"/>
            <a:chExt cx="540000" cy="540000"/>
          </a:xfrm>
        </p:grpSpPr>
        <p:sp>
          <p:nvSpPr>
            <p:cNvPr id="39" name="Ovale 38">
              <a:extLst>
                <a:ext uri="{FF2B5EF4-FFF2-40B4-BE49-F238E27FC236}">
                  <a16:creationId xmlns:a16="http://schemas.microsoft.com/office/drawing/2014/main" id="{B10820FF-8EC4-45E4-9AC2-804263EF5306}"/>
                </a:ext>
              </a:extLst>
            </p:cNvPr>
            <p:cNvSpPr/>
            <p:nvPr/>
          </p:nvSpPr>
          <p:spPr>
            <a:xfrm>
              <a:off x="6111719" y="418056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0" name="Immagine 39" descr="Immagine che contiene disegnando&#10;&#10;Descrizione generata automaticamente">
              <a:extLst>
                <a:ext uri="{FF2B5EF4-FFF2-40B4-BE49-F238E27FC236}">
                  <a16:creationId xmlns:a16="http://schemas.microsoft.com/office/drawing/2014/main" id="{1D345BDF-2CCC-436F-84E2-F1D656E77C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65719" y="4234567"/>
              <a:ext cx="432000" cy="432000"/>
            </a:xfrm>
            <a:prstGeom prst="rect">
              <a:avLst/>
            </a:prstGeom>
          </p:spPr>
        </p:pic>
      </p:grpSp>
      <p:sp>
        <p:nvSpPr>
          <p:cNvPr id="3" name="Freccia a destra 2">
            <a:extLst>
              <a:ext uri="{FF2B5EF4-FFF2-40B4-BE49-F238E27FC236}">
                <a16:creationId xmlns:a16="http://schemas.microsoft.com/office/drawing/2014/main" id="{BAFACAE4-A35A-4F22-BE1A-05936A1BC0C2}"/>
              </a:ext>
            </a:extLst>
          </p:cNvPr>
          <p:cNvSpPr/>
          <p:nvPr/>
        </p:nvSpPr>
        <p:spPr>
          <a:xfrm rot="5400000">
            <a:off x="1469026" y="2370059"/>
            <a:ext cx="5199300" cy="3860799"/>
          </a:xfrm>
          <a:prstGeom prst="rightArrow">
            <a:avLst>
              <a:gd name="adj1" fmla="val 59472"/>
              <a:gd name="adj2" fmla="val 49071"/>
            </a:avLst>
          </a:prstGeom>
          <a:ln>
            <a:solidFill>
              <a:schemeClr val="tx2">
                <a:lumMod val="40000"/>
                <a:lumOff val="60000"/>
              </a:schemeClr>
            </a:solid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endParaRPr lang="it-IT"/>
          </a:p>
        </p:txBody>
      </p:sp>
      <p:sp>
        <p:nvSpPr>
          <p:cNvPr id="9" name="Rettangolo con angoli arrotondati 8">
            <a:extLst>
              <a:ext uri="{FF2B5EF4-FFF2-40B4-BE49-F238E27FC236}">
                <a16:creationId xmlns:a16="http://schemas.microsoft.com/office/drawing/2014/main" id="{9CDBD4A5-4FC0-466A-A6E2-653DE4A09286}"/>
              </a:ext>
            </a:extLst>
          </p:cNvPr>
          <p:cNvSpPr/>
          <p:nvPr/>
        </p:nvSpPr>
        <p:spPr>
          <a:xfrm>
            <a:off x="3025961" y="1798788"/>
            <a:ext cx="2064000" cy="86400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13885" tIns="213885" rIns="213885" bIns="213885" numCol="1" spcCol="1270" anchor="ctr" anchorCtr="0">
            <a:noAutofit/>
          </a:bodyPr>
          <a:lstStyle/>
          <a:p>
            <a:pPr algn="ctr" defTabSz="1363099">
              <a:lnSpc>
                <a:spcPct val="90000"/>
              </a:lnSpc>
              <a:spcBef>
                <a:spcPct val="0"/>
              </a:spcBef>
              <a:spcAft>
                <a:spcPct val="35000"/>
              </a:spcAft>
            </a:pPr>
            <a:r>
              <a:rPr lang="en-US" sz="2133" b="1" dirty="0">
                <a:solidFill>
                  <a:schemeClr val="tx1"/>
                </a:solidFill>
              </a:rPr>
              <a:t>Data to monitor</a:t>
            </a:r>
          </a:p>
        </p:txBody>
      </p:sp>
      <p:sp>
        <p:nvSpPr>
          <p:cNvPr id="10" name="Rettangolo con angoli arrotondati 9">
            <a:extLst>
              <a:ext uri="{FF2B5EF4-FFF2-40B4-BE49-F238E27FC236}">
                <a16:creationId xmlns:a16="http://schemas.microsoft.com/office/drawing/2014/main" id="{D0821801-5CBD-4969-A53A-6195773EDCD0}"/>
              </a:ext>
            </a:extLst>
          </p:cNvPr>
          <p:cNvSpPr/>
          <p:nvPr/>
        </p:nvSpPr>
        <p:spPr>
          <a:xfrm>
            <a:off x="3041880" y="2777917"/>
            <a:ext cx="2064000" cy="720000"/>
          </a:xfrm>
          <a:prstGeom prst="roundRect">
            <a:avLst/>
          </a:prstGeom>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213885" tIns="213885" rIns="213885" bIns="213885" numCol="1" spcCol="1270" anchor="ctr" anchorCtr="0">
            <a:noAutofit/>
          </a:bodyPr>
          <a:lstStyle/>
          <a:p>
            <a:pPr algn="ctr" defTabSz="1363099">
              <a:lnSpc>
                <a:spcPct val="90000"/>
              </a:lnSpc>
              <a:spcBef>
                <a:spcPct val="0"/>
              </a:spcBef>
              <a:spcAft>
                <a:spcPct val="35000"/>
              </a:spcAft>
            </a:pPr>
            <a:r>
              <a:rPr lang="en-US" sz="2133" b="1" dirty="0" err="1">
                <a:solidFill>
                  <a:schemeClr val="tx1"/>
                </a:solidFill>
              </a:rPr>
              <a:t>Sensoristics</a:t>
            </a:r>
            <a:endParaRPr lang="en-US" sz="2133" b="1" dirty="0">
              <a:solidFill>
                <a:schemeClr val="tx1"/>
              </a:solidFill>
            </a:endParaRPr>
          </a:p>
        </p:txBody>
      </p:sp>
      <p:sp>
        <p:nvSpPr>
          <p:cNvPr id="11" name="Rettangolo con angoli arrotondati 10">
            <a:extLst>
              <a:ext uri="{FF2B5EF4-FFF2-40B4-BE49-F238E27FC236}">
                <a16:creationId xmlns:a16="http://schemas.microsoft.com/office/drawing/2014/main" id="{E2C1937C-AD5C-49D0-B43D-91AD362A2D6B}"/>
              </a:ext>
            </a:extLst>
          </p:cNvPr>
          <p:cNvSpPr/>
          <p:nvPr/>
        </p:nvSpPr>
        <p:spPr>
          <a:xfrm>
            <a:off x="3041907" y="3593928"/>
            <a:ext cx="2064000" cy="1104000"/>
          </a:xfrm>
          <a:prstGeom prst="roundRect">
            <a:avLst/>
          </a:prstGeom>
          <a:solidFill>
            <a:srgbClr val="9EE62A"/>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txBody>
          <a:bodyPr spcFirstLastPara="0" vert="horz" wrap="square" lIns="0" tIns="0" rIns="0" bIns="0" numCol="1" spcCol="1270" anchor="ctr" anchorCtr="0">
            <a:noAutofit/>
          </a:bodyPr>
          <a:lstStyle/>
          <a:p>
            <a:pPr algn="ctr" defTabSz="1363099">
              <a:lnSpc>
                <a:spcPct val="90000"/>
              </a:lnSpc>
              <a:spcBef>
                <a:spcPct val="0"/>
              </a:spcBef>
              <a:spcAft>
                <a:spcPct val="35000"/>
              </a:spcAft>
            </a:pPr>
            <a:r>
              <a:rPr lang="en-US" sz="2133" b="1" dirty="0">
                <a:solidFill>
                  <a:schemeClr val="tx1"/>
                </a:solidFill>
              </a:rPr>
              <a:t>Sensors integration in the gateway</a:t>
            </a:r>
          </a:p>
        </p:txBody>
      </p:sp>
      <p:sp>
        <p:nvSpPr>
          <p:cNvPr id="13" name="Rettangolo con angoli arrotondati 12">
            <a:extLst>
              <a:ext uri="{FF2B5EF4-FFF2-40B4-BE49-F238E27FC236}">
                <a16:creationId xmlns:a16="http://schemas.microsoft.com/office/drawing/2014/main" id="{B2B67019-8A5E-4C7B-8131-2212B1657D46}"/>
              </a:ext>
            </a:extLst>
          </p:cNvPr>
          <p:cNvSpPr/>
          <p:nvPr/>
        </p:nvSpPr>
        <p:spPr>
          <a:xfrm>
            <a:off x="3032059" y="6015619"/>
            <a:ext cx="2064000" cy="681464"/>
          </a:xfrm>
          <a:prstGeom prst="roundRect">
            <a:avLst/>
          </a:prstGeom>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213885" tIns="213885" rIns="213885" bIns="213885" numCol="1" spcCol="1270" anchor="ctr" anchorCtr="0">
            <a:noAutofit/>
          </a:bodyPr>
          <a:lstStyle/>
          <a:p>
            <a:pPr algn="ctr" defTabSz="1363099">
              <a:lnSpc>
                <a:spcPct val="90000"/>
              </a:lnSpc>
              <a:spcAft>
                <a:spcPct val="35000"/>
              </a:spcAft>
            </a:pPr>
            <a:r>
              <a:rPr lang="en-US" sz="2133" b="1" dirty="0">
                <a:solidFill>
                  <a:schemeClr val="tx1"/>
                </a:solidFill>
              </a:rPr>
              <a:t>Installation and Test </a:t>
            </a:r>
          </a:p>
        </p:txBody>
      </p:sp>
      <p:sp>
        <p:nvSpPr>
          <p:cNvPr id="44" name="Rettangolo con angoli arrotondati 43">
            <a:extLst>
              <a:ext uri="{FF2B5EF4-FFF2-40B4-BE49-F238E27FC236}">
                <a16:creationId xmlns:a16="http://schemas.microsoft.com/office/drawing/2014/main" id="{E9B8FBF5-9832-46BC-99D5-EF2C1D599088}"/>
              </a:ext>
            </a:extLst>
          </p:cNvPr>
          <p:cNvSpPr/>
          <p:nvPr/>
        </p:nvSpPr>
        <p:spPr>
          <a:xfrm>
            <a:off x="3040963" y="4795040"/>
            <a:ext cx="2064000" cy="1104000"/>
          </a:xfrm>
          <a:prstGeom prst="roundRect">
            <a:avLst/>
          </a:prstGeom>
        </p:spPr>
        <p:style>
          <a:lnRef idx="2">
            <a:schemeClr val="lt1">
              <a:hueOff val="0"/>
              <a:satOff val="0"/>
              <a:lumOff val="0"/>
              <a:alphaOff val="0"/>
            </a:schemeClr>
          </a:lnRef>
          <a:fillRef idx="1">
            <a:schemeClr val="accent5">
              <a:hueOff val="-7450407"/>
              <a:satOff val="29858"/>
              <a:lumOff val="6471"/>
              <a:alphaOff val="0"/>
            </a:schemeClr>
          </a:fillRef>
          <a:effectRef idx="0">
            <a:schemeClr val="accent5">
              <a:hueOff val="-7450407"/>
              <a:satOff val="29858"/>
              <a:lumOff val="6471"/>
              <a:alphaOff val="0"/>
            </a:schemeClr>
          </a:effectRef>
          <a:fontRef idx="minor">
            <a:schemeClr val="lt1"/>
          </a:fontRef>
        </p:style>
        <p:txBody>
          <a:bodyPr spcFirstLastPara="0" vert="horz" wrap="square" lIns="0" tIns="0" rIns="0" bIns="0" numCol="1" spcCol="1270" anchor="ctr" anchorCtr="0">
            <a:noAutofit/>
          </a:bodyPr>
          <a:lstStyle/>
          <a:p>
            <a:pPr algn="ctr" defTabSz="3674441">
              <a:lnSpc>
                <a:spcPct val="90000"/>
              </a:lnSpc>
              <a:spcAft>
                <a:spcPct val="35000"/>
              </a:spcAft>
            </a:pPr>
            <a:r>
              <a:rPr lang="en-US" sz="2067" b="1" dirty="0">
                <a:solidFill>
                  <a:schemeClr val="tx1"/>
                </a:solidFill>
              </a:rPr>
              <a:t>Interface the gateway with an data architecture</a:t>
            </a:r>
          </a:p>
        </p:txBody>
      </p:sp>
      <p:pic>
        <p:nvPicPr>
          <p:cNvPr id="45" name="Immagine 44" descr="Immagine che contiene sedendo, remoto, nero, tavolo&#10;&#10;Descrizione generata automaticamente">
            <a:extLst>
              <a:ext uri="{FF2B5EF4-FFF2-40B4-BE49-F238E27FC236}">
                <a16:creationId xmlns:a16="http://schemas.microsoft.com/office/drawing/2014/main" id="{00A653B3-C825-4B23-A5B3-9C25D6DBED0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973735" y="1615139"/>
            <a:ext cx="928816" cy="1210588"/>
          </a:xfrm>
          <a:prstGeom prst="rect">
            <a:avLst/>
          </a:prstGeom>
        </p:spPr>
      </p:pic>
      <p:grpSp>
        <p:nvGrpSpPr>
          <p:cNvPr id="16" name="Gruppo 15">
            <a:extLst>
              <a:ext uri="{FF2B5EF4-FFF2-40B4-BE49-F238E27FC236}">
                <a16:creationId xmlns:a16="http://schemas.microsoft.com/office/drawing/2014/main" id="{F0A566EC-9BB3-4A6C-8519-44669DDE3F8C}"/>
              </a:ext>
            </a:extLst>
          </p:cNvPr>
          <p:cNvGrpSpPr/>
          <p:nvPr/>
        </p:nvGrpSpPr>
        <p:grpSpPr>
          <a:xfrm>
            <a:off x="9609065" y="209514"/>
            <a:ext cx="2391511" cy="1964373"/>
            <a:chOff x="7368437" y="674681"/>
            <a:chExt cx="1793633" cy="1473280"/>
          </a:xfrm>
        </p:grpSpPr>
        <p:sp>
          <p:nvSpPr>
            <p:cNvPr id="46" name="Rettangolo con angoli arrotondati 45">
              <a:extLst>
                <a:ext uri="{FF2B5EF4-FFF2-40B4-BE49-F238E27FC236}">
                  <a16:creationId xmlns:a16="http://schemas.microsoft.com/office/drawing/2014/main" id="{23109BFC-DD65-4AC0-B20F-E1003335E846}"/>
                </a:ext>
              </a:extLst>
            </p:cNvPr>
            <p:cNvSpPr/>
            <p:nvPr/>
          </p:nvSpPr>
          <p:spPr>
            <a:xfrm>
              <a:off x="7368437" y="997883"/>
              <a:ext cx="1587893" cy="1150078"/>
            </a:xfrm>
            <a:prstGeom prst="roundRect">
              <a:avLst/>
            </a:prstGeom>
            <a:solidFill>
              <a:schemeClr val="bg1">
                <a:lumMod val="85000"/>
              </a:schemeClr>
            </a:solidFill>
            <a:ln>
              <a:solidFill>
                <a:schemeClr val="tx1"/>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7" name="Immagine 46" descr="Immagine che contiene oggetto, luce&#10;&#10;Descrizione generata automaticamente">
              <a:extLst>
                <a:ext uri="{FF2B5EF4-FFF2-40B4-BE49-F238E27FC236}">
                  <a16:creationId xmlns:a16="http://schemas.microsoft.com/office/drawing/2014/main" id="{271E9B14-F05A-485F-85AA-24C7C3F7820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30710" y="674681"/>
              <a:ext cx="966706" cy="966706"/>
            </a:xfrm>
            <a:prstGeom prst="rect">
              <a:avLst/>
            </a:prstGeom>
          </p:spPr>
        </p:pic>
        <p:grpSp>
          <p:nvGrpSpPr>
            <p:cNvPr id="48" name="Gruppo 47">
              <a:extLst>
                <a:ext uri="{FF2B5EF4-FFF2-40B4-BE49-F238E27FC236}">
                  <a16:creationId xmlns:a16="http://schemas.microsoft.com/office/drawing/2014/main" id="{0EB4379F-F59B-4816-90A0-621B2AF9C868}"/>
                </a:ext>
              </a:extLst>
            </p:cNvPr>
            <p:cNvGrpSpPr/>
            <p:nvPr/>
          </p:nvGrpSpPr>
          <p:grpSpPr>
            <a:xfrm>
              <a:off x="8118070" y="1030624"/>
              <a:ext cx="1044000" cy="972000"/>
              <a:chOff x="1331640" y="-233134"/>
              <a:chExt cx="2160240" cy="1656184"/>
            </a:xfrm>
          </p:grpSpPr>
          <p:grpSp>
            <p:nvGrpSpPr>
              <p:cNvPr id="50" name="Gruppo 49">
                <a:extLst>
                  <a:ext uri="{FF2B5EF4-FFF2-40B4-BE49-F238E27FC236}">
                    <a16:creationId xmlns:a16="http://schemas.microsoft.com/office/drawing/2014/main" id="{BCFEEFFC-832D-472A-B486-478B40237AAC}"/>
                  </a:ext>
                </a:extLst>
              </p:cNvPr>
              <p:cNvGrpSpPr/>
              <p:nvPr/>
            </p:nvGrpSpPr>
            <p:grpSpPr>
              <a:xfrm>
                <a:off x="1331640" y="-233134"/>
                <a:ext cx="2160240" cy="1656184"/>
                <a:chOff x="1331640" y="-233134"/>
                <a:chExt cx="2160240" cy="1656184"/>
              </a:xfrm>
            </p:grpSpPr>
            <p:pic>
              <p:nvPicPr>
                <p:cNvPr id="52" name="Elemento grafico 51" descr="Cloud">
                  <a:extLst>
                    <a:ext uri="{FF2B5EF4-FFF2-40B4-BE49-F238E27FC236}">
                      <a16:creationId xmlns:a16="http://schemas.microsoft.com/office/drawing/2014/main" id="{DA0C4BD7-5524-49EF-A9A8-D8F2EBA1F9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31640" y="-233134"/>
                  <a:ext cx="1957598" cy="1577327"/>
                </a:xfrm>
                <a:prstGeom prst="rect">
                  <a:avLst/>
                </a:prstGeom>
              </p:spPr>
            </p:pic>
            <p:pic>
              <p:nvPicPr>
                <p:cNvPr id="53" name="Elemento grafico 52" descr="Cloud">
                  <a:extLst>
                    <a:ext uri="{FF2B5EF4-FFF2-40B4-BE49-F238E27FC236}">
                      <a16:creationId xmlns:a16="http://schemas.microsoft.com/office/drawing/2014/main" id="{0051BBD1-EB7C-4FCC-AD2D-06BAC5D9D6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34282" y="-154277"/>
                  <a:ext cx="1957598" cy="1577327"/>
                </a:xfrm>
                <a:prstGeom prst="rect">
                  <a:avLst/>
                </a:prstGeom>
              </p:spPr>
            </p:pic>
          </p:grpSp>
          <p:sp>
            <p:nvSpPr>
              <p:cNvPr id="51" name="CasellaDiTesto 50">
                <a:extLst>
                  <a:ext uri="{FF2B5EF4-FFF2-40B4-BE49-F238E27FC236}">
                    <a16:creationId xmlns:a16="http://schemas.microsoft.com/office/drawing/2014/main" id="{D8289897-F51F-4DE2-89FD-4F6FC0414DFF}"/>
                  </a:ext>
                </a:extLst>
              </p:cNvPr>
              <p:cNvSpPr txBox="1"/>
              <p:nvPr/>
            </p:nvSpPr>
            <p:spPr>
              <a:xfrm>
                <a:off x="2197648" y="742622"/>
                <a:ext cx="1091590" cy="406506"/>
              </a:xfrm>
              <a:prstGeom prst="rect">
                <a:avLst/>
              </a:prstGeom>
              <a:noFill/>
            </p:spPr>
            <p:txBody>
              <a:bodyPr wrap="square" rtlCol="0">
                <a:spAutoFit/>
              </a:bodyPr>
              <a:lstStyle/>
              <a:p>
                <a:pPr algn="r"/>
                <a:r>
                  <a:rPr lang="it-IT" sz="800" b="1" i="1" dirty="0">
                    <a:latin typeface="+mj-lt"/>
                  </a:rPr>
                  <a:t>Cloud</a:t>
                </a:r>
                <a:r>
                  <a:rPr lang="it-IT" sz="1467" b="1" dirty="0">
                    <a:effectLst>
                      <a:outerShdw blurRad="38100" dist="38100" dir="2700000" algn="tl">
                        <a:srgbClr val="000000">
                          <a:alpha val="43137"/>
                        </a:srgbClr>
                      </a:outerShdw>
                    </a:effectLst>
                    <a:latin typeface="+mj-lt"/>
                  </a:rPr>
                  <a:t> </a:t>
                </a:r>
              </a:p>
            </p:txBody>
          </p:sp>
        </p:grpSp>
      </p:grpSp>
      <p:cxnSp>
        <p:nvCxnSpPr>
          <p:cNvPr id="54" name="Connettore a gomito 53">
            <a:extLst>
              <a:ext uri="{FF2B5EF4-FFF2-40B4-BE49-F238E27FC236}">
                <a16:creationId xmlns:a16="http://schemas.microsoft.com/office/drawing/2014/main" id="{9D85D6FF-53E4-40B1-9A29-A5EA82F5AF47}"/>
              </a:ext>
            </a:extLst>
          </p:cNvPr>
          <p:cNvCxnSpPr>
            <a:cxnSpLocks/>
          </p:cNvCxnSpPr>
          <p:nvPr/>
        </p:nvCxnSpPr>
        <p:spPr>
          <a:xfrm flipV="1">
            <a:off x="8135179" y="1509153"/>
            <a:ext cx="2378355" cy="932079"/>
          </a:xfrm>
          <a:prstGeom prst="bentConnector3">
            <a:avLst/>
          </a:prstGeom>
          <a:ln w="38100" cap="flat">
            <a:solidFill>
              <a:srgbClr val="FF0000"/>
            </a:solidFill>
            <a:prstDash val="sysDash"/>
            <a:round/>
            <a:tailEnd type="triangle"/>
          </a:ln>
          <a:scene3d>
            <a:camera prst="isometricOffAxis1Top">
              <a:rot lat="17602391" lon="19205632" rev="2733908"/>
            </a:camera>
            <a:lightRig rig="threePt" dir="t"/>
          </a:scene3d>
        </p:spPr>
        <p:style>
          <a:lnRef idx="2">
            <a:schemeClr val="accent1"/>
          </a:lnRef>
          <a:fillRef idx="0">
            <a:schemeClr val="accent1"/>
          </a:fillRef>
          <a:effectRef idx="1">
            <a:schemeClr val="accent1"/>
          </a:effectRef>
          <a:fontRef idx="minor">
            <a:schemeClr val="tx1"/>
          </a:fontRef>
        </p:style>
      </p:cxnSp>
      <p:grpSp>
        <p:nvGrpSpPr>
          <p:cNvPr id="28" name="Gruppo 27">
            <a:extLst>
              <a:ext uri="{FF2B5EF4-FFF2-40B4-BE49-F238E27FC236}">
                <a16:creationId xmlns:a16="http://schemas.microsoft.com/office/drawing/2014/main" id="{00A2A80E-47C1-448A-992A-24BA89CD300B}"/>
              </a:ext>
            </a:extLst>
          </p:cNvPr>
          <p:cNvGrpSpPr/>
          <p:nvPr/>
        </p:nvGrpSpPr>
        <p:grpSpPr>
          <a:xfrm>
            <a:off x="7138517" y="2370667"/>
            <a:ext cx="4308417" cy="3725333"/>
            <a:chOff x="5353887" y="1778000"/>
            <a:chExt cx="3231313" cy="2794000"/>
          </a:xfrm>
        </p:grpSpPr>
        <p:sp>
          <p:nvSpPr>
            <p:cNvPr id="18" name="Figura a mano libera: forma 17">
              <a:extLst>
                <a:ext uri="{FF2B5EF4-FFF2-40B4-BE49-F238E27FC236}">
                  <a16:creationId xmlns:a16="http://schemas.microsoft.com/office/drawing/2014/main" id="{79F6A91E-01AA-4E2C-A2A2-69A7FEE707BC}"/>
                </a:ext>
              </a:extLst>
            </p:cNvPr>
            <p:cNvSpPr/>
            <p:nvPr/>
          </p:nvSpPr>
          <p:spPr>
            <a:xfrm>
              <a:off x="5353887" y="2082800"/>
              <a:ext cx="742113" cy="2489200"/>
            </a:xfrm>
            <a:custGeom>
              <a:avLst/>
              <a:gdLst>
                <a:gd name="connsiteX0" fmla="*/ 742113 w 742113"/>
                <a:gd name="connsiteY0" fmla="*/ 2489200 h 2489200"/>
                <a:gd name="connsiteX1" fmla="*/ 43613 w 742113"/>
                <a:gd name="connsiteY1" fmla="*/ 1231900 h 2489200"/>
                <a:gd name="connsiteX2" fmla="*/ 132513 w 742113"/>
                <a:gd name="connsiteY2" fmla="*/ 0 h 2489200"/>
              </a:gdLst>
              <a:ahLst/>
              <a:cxnLst>
                <a:cxn ang="0">
                  <a:pos x="connsiteX0" y="connsiteY0"/>
                </a:cxn>
                <a:cxn ang="0">
                  <a:pos x="connsiteX1" y="connsiteY1"/>
                </a:cxn>
                <a:cxn ang="0">
                  <a:pos x="connsiteX2" y="connsiteY2"/>
                </a:cxn>
              </a:cxnLst>
              <a:rect l="l" t="t" r="r" b="b"/>
              <a:pathLst>
                <a:path w="742113" h="2489200">
                  <a:moveTo>
                    <a:pt x="742113" y="2489200"/>
                  </a:moveTo>
                  <a:cubicBezTo>
                    <a:pt x="443663" y="2067983"/>
                    <a:pt x="145213" y="1646767"/>
                    <a:pt x="43613" y="1231900"/>
                  </a:cubicBezTo>
                  <a:cubicBezTo>
                    <a:pt x="-57987" y="817033"/>
                    <a:pt x="37263" y="408516"/>
                    <a:pt x="132513"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1" name="Figura a mano libera: forma 20">
              <a:extLst>
                <a:ext uri="{FF2B5EF4-FFF2-40B4-BE49-F238E27FC236}">
                  <a16:creationId xmlns:a16="http://schemas.microsoft.com/office/drawing/2014/main" id="{AF0273F4-61FA-4F21-B5C7-70AA6628AEE9}"/>
                </a:ext>
              </a:extLst>
            </p:cNvPr>
            <p:cNvSpPr/>
            <p:nvPr/>
          </p:nvSpPr>
          <p:spPr>
            <a:xfrm>
              <a:off x="5784347" y="2095500"/>
              <a:ext cx="222753" cy="1257300"/>
            </a:xfrm>
            <a:custGeom>
              <a:avLst/>
              <a:gdLst>
                <a:gd name="connsiteX0" fmla="*/ 222753 w 222753"/>
                <a:gd name="connsiteY0" fmla="*/ 1257300 h 1257300"/>
                <a:gd name="connsiteX1" fmla="*/ 19553 w 222753"/>
                <a:gd name="connsiteY1" fmla="*/ 685800 h 1257300"/>
                <a:gd name="connsiteX2" fmla="*/ 19553 w 222753"/>
                <a:gd name="connsiteY2" fmla="*/ 0 h 1257300"/>
              </a:gdLst>
              <a:ahLst/>
              <a:cxnLst>
                <a:cxn ang="0">
                  <a:pos x="connsiteX0" y="connsiteY0"/>
                </a:cxn>
                <a:cxn ang="0">
                  <a:pos x="connsiteX1" y="connsiteY1"/>
                </a:cxn>
                <a:cxn ang="0">
                  <a:pos x="connsiteX2" y="connsiteY2"/>
                </a:cxn>
              </a:cxnLst>
              <a:rect l="l" t="t" r="r" b="b"/>
              <a:pathLst>
                <a:path w="222753" h="1257300">
                  <a:moveTo>
                    <a:pt x="222753" y="1257300"/>
                  </a:moveTo>
                  <a:cubicBezTo>
                    <a:pt x="138086" y="1076325"/>
                    <a:pt x="53420" y="895350"/>
                    <a:pt x="19553" y="685800"/>
                  </a:cubicBezTo>
                  <a:cubicBezTo>
                    <a:pt x="-14314" y="476250"/>
                    <a:pt x="2619" y="238125"/>
                    <a:pt x="19553"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2" name="Figura a mano libera: forma 21">
              <a:extLst>
                <a:ext uri="{FF2B5EF4-FFF2-40B4-BE49-F238E27FC236}">
                  <a16:creationId xmlns:a16="http://schemas.microsoft.com/office/drawing/2014/main" id="{FFABDEC8-E95C-41B1-B3FE-1D8A2F301296}"/>
                </a:ext>
              </a:extLst>
            </p:cNvPr>
            <p:cNvSpPr/>
            <p:nvPr/>
          </p:nvSpPr>
          <p:spPr>
            <a:xfrm>
              <a:off x="6248400" y="2082800"/>
              <a:ext cx="533400" cy="381000"/>
            </a:xfrm>
            <a:custGeom>
              <a:avLst/>
              <a:gdLst>
                <a:gd name="connsiteX0" fmla="*/ 533400 w 533400"/>
                <a:gd name="connsiteY0" fmla="*/ 381000 h 381000"/>
                <a:gd name="connsiteX1" fmla="*/ 266700 w 533400"/>
                <a:gd name="connsiteY1" fmla="*/ 127000 h 381000"/>
                <a:gd name="connsiteX2" fmla="*/ 0 w 533400"/>
                <a:gd name="connsiteY2" fmla="*/ 0 h 381000"/>
              </a:gdLst>
              <a:ahLst/>
              <a:cxnLst>
                <a:cxn ang="0">
                  <a:pos x="connsiteX0" y="connsiteY0"/>
                </a:cxn>
                <a:cxn ang="0">
                  <a:pos x="connsiteX1" y="connsiteY1"/>
                </a:cxn>
                <a:cxn ang="0">
                  <a:pos x="connsiteX2" y="connsiteY2"/>
                </a:cxn>
              </a:cxnLst>
              <a:rect l="l" t="t" r="r" b="b"/>
              <a:pathLst>
                <a:path w="533400" h="381000">
                  <a:moveTo>
                    <a:pt x="533400" y="381000"/>
                  </a:moveTo>
                  <a:cubicBezTo>
                    <a:pt x="444500" y="285750"/>
                    <a:pt x="355600" y="190500"/>
                    <a:pt x="266700" y="127000"/>
                  </a:cubicBezTo>
                  <a:cubicBezTo>
                    <a:pt x="177800" y="63500"/>
                    <a:pt x="88900" y="31750"/>
                    <a:pt x="0"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6" name="Figura a mano libera: forma 25">
              <a:extLst>
                <a:ext uri="{FF2B5EF4-FFF2-40B4-BE49-F238E27FC236}">
                  <a16:creationId xmlns:a16="http://schemas.microsoft.com/office/drawing/2014/main" id="{990E7710-79CD-4343-B7B6-20F7FC5B21F0}"/>
                </a:ext>
              </a:extLst>
            </p:cNvPr>
            <p:cNvSpPr/>
            <p:nvPr/>
          </p:nvSpPr>
          <p:spPr>
            <a:xfrm>
              <a:off x="6337300" y="1778000"/>
              <a:ext cx="2235200" cy="609600"/>
            </a:xfrm>
            <a:custGeom>
              <a:avLst/>
              <a:gdLst>
                <a:gd name="connsiteX0" fmla="*/ 2235200 w 2235200"/>
                <a:gd name="connsiteY0" fmla="*/ 609600 h 609600"/>
                <a:gd name="connsiteX1" fmla="*/ 1244600 w 2235200"/>
                <a:gd name="connsiteY1" fmla="*/ 114300 h 609600"/>
                <a:gd name="connsiteX2" fmla="*/ 0 w 2235200"/>
                <a:gd name="connsiteY2" fmla="*/ 0 h 609600"/>
              </a:gdLst>
              <a:ahLst/>
              <a:cxnLst>
                <a:cxn ang="0">
                  <a:pos x="connsiteX0" y="connsiteY0"/>
                </a:cxn>
                <a:cxn ang="0">
                  <a:pos x="connsiteX1" y="connsiteY1"/>
                </a:cxn>
                <a:cxn ang="0">
                  <a:pos x="connsiteX2" y="connsiteY2"/>
                </a:cxn>
              </a:cxnLst>
              <a:rect l="l" t="t" r="r" b="b"/>
              <a:pathLst>
                <a:path w="2235200" h="609600">
                  <a:moveTo>
                    <a:pt x="2235200" y="609600"/>
                  </a:moveTo>
                  <a:cubicBezTo>
                    <a:pt x="1926166" y="412750"/>
                    <a:pt x="1617133" y="215900"/>
                    <a:pt x="1244600" y="114300"/>
                  </a:cubicBezTo>
                  <a:cubicBezTo>
                    <a:pt x="872067" y="12700"/>
                    <a:pt x="436033" y="6350"/>
                    <a:pt x="0"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7" name="Figura a mano libera: forma 26">
              <a:extLst>
                <a:ext uri="{FF2B5EF4-FFF2-40B4-BE49-F238E27FC236}">
                  <a16:creationId xmlns:a16="http://schemas.microsoft.com/office/drawing/2014/main" id="{6D48DFB8-2E2C-450E-B2E7-86A5B139D2C6}"/>
                </a:ext>
              </a:extLst>
            </p:cNvPr>
            <p:cNvSpPr/>
            <p:nvPr/>
          </p:nvSpPr>
          <p:spPr>
            <a:xfrm>
              <a:off x="6337300" y="1892300"/>
              <a:ext cx="2247900" cy="1181100"/>
            </a:xfrm>
            <a:custGeom>
              <a:avLst/>
              <a:gdLst>
                <a:gd name="connsiteX0" fmla="*/ 2247900 w 2247900"/>
                <a:gd name="connsiteY0" fmla="*/ 1181100 h 1181100"/>
                <a:gd name="connsiteX1" fmla="*/ 1244600 w 2247900"/>
                <a:gd name="connsiteY1" fmla="*/ 279400 h 1181100"/>
                <a:gd name="connsiteX2" fmla="*/ 0 w 2247900"/>
                <a:gd name="connsiteY2" fmla="*/ 0 h 1181100"/>
              </a:gdLst>
              <a:ahLst/>
              <a:cxnLst>
                <a:cxn ang="0">
                  <a:pos x="connsiteX0" y="connsiteY0"/>
                </a:cxn>
                <a:cxn ang="0">
                  <a:pos x="connsiteX1" y="connsiteY1"/>
                </a:cxn>
                <a:cxn ang="0">
                  <a:pos x="connsiteX2" y="connsiteY2"/>
                </a:cxn>
              </a:cxnLst>
              <a:rect l="l" t="t" r="r" b="b"/>
              <a:pathLst>
                <a:path w="2247900" h="1181100">
                  <a:moveTo>
                    <a:pt x="2247900" y="1181100"/>
                  </a:moveTo>
                  <a:cubicBezTo>
                    <a:pt x="1933575" y="828675"/>
                    <a:pt x="1619250" y="476250"/>
                    <a:pt x="1244600" y="279400"/>
                  </a:cubicBezTo>
                  <a:cubicBezTo>
                    <a:pt x="869950" y="82550"/>
                    <a:pt x="434975" y="41275"/>
                    <a:pt x="0"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sp>
        <p:nvSpPr>
          <p:cNvPr id="6" name="Rettangolo 5">
            <a:extLst>
              <a:ext uri="{FF2B5EF4-FFF2-40B4-BE49-F238E27FC236}">
                <a16:creationId xmlns:a16="http://schemas.microsoft.com/office/drawing/2014/main" id="{D0DCF984-362D-409F-B029-4A264E3CF06B}"/>
              </a:ext>
            </a:extLst>
          </p:cNvPr>
          <p:cNvSpPr/>
          <p:nvPr/>
        </p:nvSpPr>
        <p:spPr>
          <a:xfrm>
            <a:off x="-11608" y="6527638"/>
            <a:ext cx="2016514" cy="276999"/>
          </a:xfrm>
          <a:prstGeom prst="rect">
            <a:avLst/>
          </a:prstGeom>
        </p:spPr>
        <p:txBody>
          <a:bodyPr wrap="none">
            <a:spAutoFit/>
          </a:bodyPr>
          <a:lstStyle/>
          <a:p>
            <a:r>
              <a:rPr lang="en-US" sz="1200" dirty="0">
                <a:latin typeface="+mj-lt"/>
              </a:rPr>
              <a:t>[1] </a:t>
            </a:r>
            <a:r>
              <a:rPr lang="en-US" sz="1200" dirty="0">
                <a:solidFill>
                  <a:srgbClr val="0000FF"/>
                </a:solidFill>
                <a:latin typeface="+mj-lt"/>
                <a:hlinkClick r:id="rId18">
                  <a:extLst>
                    <a:ext uri="{A12FA001-AC4F-418D-AE19-62706E023703}">
                      <ahyp:hlinkClr xmlns:ahyp="http://schemas.microsoft.com/office/drawing/2018/hyperlinkcolor" val="tx"/>
                    </a:ext>
                  </a:extLst>
                </a:hlinkClick>
              </a:rPr>
              <a:t>https://www.box-io.com/</a:t>
            </a:r>
            <a:endParaRPr lang="en-US" sz="1200" dirty="0">
              <a:latin typeface="+mj-lt"/>
            </a:endParaRPr>
          </a:p>
        </p:txBody>
      </p:sp>
      <p:sp>
        <p:nvSpPr>
          <p:cNvPr id="14" name="CasellaDiTesto 13">
            <a:extLst>
              <a:ext uri="{FF2B5EF4-FFF2-40B4-BE49-F238E27FC236}">
                <a16:creationId xmlns:a16="http://schemas.microsoft.com/office/drawing/2014/main" id="{B404354A-75A3-4398-9DCA-303FD12E1963}"/>
              </a:ext>
            </a:extLst>
          </p:cNvPr>
          <p:cNvSpPr txBox="1"/>
          <p:nvPr/>
        </p:nvSpPr>
        <p:spPr>
          <a:xfrm>
            <a:off x="6741674" y="1604678"/>
            <a:ext cx="356188" cy="276999"/>
          </a:xfrm>
          <a:prstGeom prst="rect">
            <a:avLst/>
          </a:prstGeom>
          <a:noFill/>
        </p:spPr>
        <p:txBody>
          <a:bodyPr wrap="none" rtlCol="0">
            <a:spAutoFit/>
          </a:bodyPr>
          <a:lstStyle/>
          <a:p>
            <a:r>
              <a:rPr lang="en-US" sz="1200" dirty="0">
                <a:latin typeface="+mj-lt"/>
              </a:rPr>
              <a:t>[1]</a:t>
            </a:r>
          </a:p>
        </p:txBody>
      </p:sp>
    </p:spTree>
    <p:extLst>
      <p:ext uri="{BB962C8B-B14F-4D97-AF65-F5344CB8AC3E}">
        <p14:creationId xmlns:p14="http://schemas.microsoft.com/office/powerpoint/2010/main" val="26916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down)">
                                      <p:cBhvr>
                                        <p:cTn id="53" dur="500"/>
                                        <p:tgtEl>
                                          <p:spTgt spid="2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down)">
                                      <p:cBhvr>
                                        <p:cTn id="61" dur="500"/>
                                        <p:tgtEl>
                                          <p:spTgt spid="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44" grpId="0" animBg="1"/>
      <p:bldP spid="6"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CEC4C1-626A-40D2-A170-7DB30B83F78D}"/>
              </a:ext>
            </a:extLst>
          </p:cNvPr>
          <p:cNvSpPr>
            <a:spLocks noGrp="1"/>
          </p:cNvSpPr>
          <p:nvPr>
            <p:ph type="title"/>
          </p:nvPr>
        </p:nvSpPr>
        <p:spPr>
          <a:xfrm>
            <a:off x="397508" y="392429"/>
            <a:ext cx="11396982" cy="657559"/>
          </a:xfrm>
        </p:spPr>
        <p:txBody>
          <a:bodyPr/>
          <a:lstStyle/>
          <a:p>
            <a:r>
              <a:rPr lang="it-IT" dirty="0" err="1"/>
              <a:t>Sensors</a:t>
            </a:r>
            <a:r>
              <a:rPr lang="it-IT" dirty="0"/>
              <a:t> </a:t>
            </a:r>
            <a:r>
              <a:rPr lang="it-IT" dirty="0" err="1"/>
              <a:t>integration</a:t>
            </a:r>
            <a:endParaRPr lang="en-US" dirty="0"/>
          </a:p>
        </p:txBody>
      </p:sp>
      <p:sp>
        <p:nvSpPr>
          <p:cNvPr id="4" name="Segnaposto piè di pagina 3">
            <a:extLst>
              <a:ext uri="{FF2B5EF4-FFF2-40B4-BE49-F238E27FC236}">
                <a16:creationId xmlns:a16="http://schemas.microsoft.com/office/drawing/2014/main" id="{301A42B2-FAEB-420B-A8CA-8BF8023674BF}"/>
              </a:ext>
            </a:extLst>
          </p:cNvPr>
          <p:cNvSpPr>
            <a:spLocks noGrp="1"/>
          </p:cNvSpPr>
          <p:nvPr>
            <p:ph type="ftr" sz="quarter" idx="11"/>
          </p:nvPr>
        </p:nvSpPr>
        <p:spPr/>
        <p:txBody>
          <a:bodyPr/>
          <a:lstStyle/>
          <a:p>
            <a:pPr>
              <a:defRPr/>
            </a:pPr>
            <a:r>
              <a:rPr lang="it-IT"/>
              <a:t>EISD</a:t>
            </a:r>
          </a:p>
        </p:txBody>
      </p:sp>
      <p:sp>
        <p:nvSpPr>
          <p:cNvPr id="5" name="Segnaposto numero diapositiva 4">
            <a:extLst>
              <a:ext uri="{FF2B5EF4-FFF2-40B4-BE49-F238E27FC236}">
                <a16:creationId xmlns:a16="http://schemas.microsoft.com/office/drawing/2014/main" id="{3165EA80-A6BC-4C06-989B-8FF233D26A32}"/>
              </a:ext>
            </a:extLst>
          </p:cNvPr>
          <p:cNvSpPr>
            <a:spLocks noGrp="1"/>
          </p:cNvSpPr>
          <p:nvPr>
            <p:ph type="sldNum" sz="quarter" idx="12"/>
          </p:nvPr>
        </p:nvSpPr>
        <p:spPr/>
        <p:txBody>
          <a:bodyPr/>
          <a:lstStyle/>
          <a:p>
            <a:pPr>
              <a:defRPr/>
            </a:pPr>
            <a:fld id="{43CD341D-7438-4FA4-973F-6F9EECBD14B9}" type="slidenum">
              <a:rPr lang="it-IT" altLang="it-IT" smtClean="0"/>
              <a:pPr>
                <a:defRPr/>
              </a:pPr>
              <a:t>38</a:t>
            </a:fld>
            <a:endParaRPr lang="it-IT" altLang="it-IT"/>
          </a:p>
        </p:txBody>
      </p:sp>
      <p:grpSp>
        <p:nvGrpSpPr>
          <p:cNvPr id="9" name="Gruppo 8">
            <a:extLst>
              <a:ext uri="{FF2B5EF4-FFF2-40B4-BE49-F238E27FC236}">
                <a16:creationId xmlns:a16="http://schemas.microsoft.com/office/drawing/2014/main" id="{9BC711B0-51A7-408A-B7BB-E0CE5AC6C171}"/>
              </a:ext>
            </a:extLst>
          </p:cNvPr>
          <p:cNvGrpSpPr/>
          <p:nvPr/>
        </p:nvGrpSpPr>
        <p:grpSpPr>
          <a:xfrm>
            <a:off x="6336027" y="1028734"/>
            <a:ext cx="1824203" cy="864096"/>
            <a:chOff x="3887924" y="880427"/>
            <a:chExt cx="1368152" cy="648072"/>
          </a:xfrm>
        </p:grpSpPr>
        <p:sp>
          <p:nvSpPr>
            <p:cNvPr id="7" name="Rettangolo con angoli arrotondati 6">
              <a:extLst>
                <a:ext uri="{FF2B5EF4-FFF2-40B4-BE49-F238E27FC236}">
                  <a16:creationId xmlns:a16="http://schemas.microsoft.com/office/drawing/2014/main" id="{A07BDCE9-A982-4EF9-A52E-D76E77552236}"/>
                </a:ext>
              </a:extLst>
            </p:cNvPr>
            <p:cNvSpPr/>
            <p:nvPr/>
          </p:nvSpPr>
          <p:spPr>
            <a:xfrm>
              <a:off x="3887924" y="880427"/>
              <a:ext cx="1368152" cy="648072"/>
            </a:xfrm>
            <a:prstGeom prst="roundRect">
              <a:avLst/>
            </a:prstGeom>
            <a:solidFill>
              <a:srgbClr val="81A8D7"/>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ttangolo 7">
              <a:extLst>
                <a:ext uri="{FF2B5EF4-FFF2-40B4-BE49-F238E27FC236}">
                  <a16:creationId xmlns:a16="http://schemas.microsoft.com/office/drawing/2014/main" id="{7CCFB744-8225-4321-8A5F-C95FC2FCC198}"/>
                </a:ext>
              </a:extLst>
            </p:cNvPr>
            <p:cNvSpPr/>
            <p:nvPr/>
          </p:nvSpPr>
          <p:spPr>
            <a:xfrm>
              <a:off x="3941930" y="953294"/>
              <a:ext cx="1260140" cy="500233"/>
            </a:xfrm>
            <a:prstGeom prst="rect">
              <a:avLst/>
            </a:prstGeom>
          </p:spPr>
          <p:txBody>
            <a:bodyPr wrap="square">
              <a:spAutoFit/>
            </a:bodyPr>
            <a:lstStyle/>
            <a:p>
              <a:pPr algn="ctr"/>
              <a:r>
                <a:rPr lang="en-US" sz="1867" dirty="0">
                  <a:latin typeface="+mj-lt"/>
                </a:rPr>
                <a:t>Choose the data to collect</a:t>
              </a:r>
            </a:p>
          </p:txBody>
        </p:sp>
      </p:grpSp>
      <p:grpSp>
        <p:nvGrpSpPr>
          <p:cNvPr id="10" name="Gruppo 9">
            <a:extLst>
              <a:ext uri="{FF2B5EF4-FFF2-40B4-BE49-F238E27FC236}">
                <a16:creationId xmlns:a16="http://schemas.microsoft.com/office/drawing/2014/main" id="{02CB9309-5C4A-4303-8A4F-61BE04B6985D}"/>
              </a:ext>
            </a:extLst>
          </p:cNvPr>
          <p:cNvGrpSpPr/>
          <p:nvPr/>
        </p:nvGrpSpPr>
        <p:grpSpPr>
          <a:xfrm>
            <a:off x="4367808" y="2241635"/>
            <a:ext cx="1824203" cy="1051456"/>
            <a:chOff x="3887924" y="880427"/>
            <a:chExt cx="1368152" cy="788592"/>
          </a:xfrm>
        </p:grpSpPr>
        <p:sp>
          <p:nvSpPr>
            <p:cNvPr id="11" name="Rettangolo con angoli arrotondati 10">
              <a:extLst>
                <a:ext uri="{FF2B5EF4-FFF2-40B4-BE49-F238E27FC236}">
                  <a16:creationId xmlns:a16="http://schemas.microsoft.com/office/drawing/2014/main" id="{A4D0F161-5D24-4770-B0C0-A1C7A6E2DE7F}"/>
                </a:ext>
              </a:extLst>
            </p:cNvPr>
            <p:cNvSpPr/>
            <p:nvPr/>
          </p:nvSpPr>
          <p:spPr>
            <a:xfrm>
              <a:off x="3887924" y="880427"/>
              <a:ext cx="1368152" cy="648072"/>
            </a:xfrm>
            <a:prstGeom prst="roundRect">
              <a:avLst/>
            </a:prstGeom>
            <a:solidFill>
              <a:srgbClr val="A5C8E8"/>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ttangolo 11">
              <a:extLst>
                <a:ext uri="{FF2B5EF4-FFF2-40B4-BE49-F238E27FC236}">
                  <a16:creationId xmlns:a16="http://schemas.microsoft.com/office/drawing/2014/main" id="{D771F612-A336-4BD1-A674-925D82EA0D13}"/>
                </a:ext>
              </a:extLst>
            </p:cNvPr>
            <p:cNvSpPr/>
            <p:nvPr/>
          </p:nvSpPr>
          <p:spPr>
            <a:xfrm>
              <a:off x="3941930" y="953294"/>
              <a:ext cx="1260140" cy="715725"/>
            </a:xfrm>
            <a:prstGeom prst="rect">
              <a:avLst/>
            </a:prstGeom>
          </p:spPr>
          <p:txBody>
            <a:bodyPr wrap="square">
              <a:spAutoFit/>
            </a:bodyPr>
            <a:lstStyle/>
            <a:p>
              <a:pPr algn="ctr"/>
              <a:r>
                <a:rPr lang="en-US" sz="1867" dirty="0">
                  <a:latin typeface="+mj-lt"/>
                </a:rPr>
                <a:t>Sensor already installed</a:t>
              </a:r>
            </a:p>
          </p:txBody>
        </p:sp>
      </p:grpSp>
      <p:grpSp>
        <p:nvGrpSpPr>
          <p:cNvPr id="13" name="Gruppo 12">
            <a:extLst>
              <a:ext uri="{FF2B5EF4-FFF2-40B4-BE49-F238E27FC236}">
                <a16:creationId xmlns:a16="http://schemas.microsoft.com/office/drawing/2014/main" id="{F6E53DC3-96CD-455B-83FF-48565F925C62}"/>
              </a:ext>
            </a:extLst>
          </p:cNvPr>
          <p:cNvGrpSpPr/>
          <p:nvPr/>
        </p:nvGrpSpPr>
        <p:grpSpPr>
          <a:xfrm>
            <a:off x="8880309" y="2255557"/>
            <a:ext cx="1824203" cy="864096"/>
            <a:chOff x="3887924" y="880427"/>
            <a:chExt cx="1368152" cy="648072"/>
          </a:xfrm>
        </p:grpSpPr>
        <p:sp>
          <p:nvSpPr>
            <p:cNvPr id="14" name="Rettangolo con angoli arrotondati 13">
              <a:extLst>
                <a:ext uri="{FF2B5EF4-FFF2-40B4-BE49-F238E27FC236}">
                  <a16:creationId xmlns:a16="http://schemas.microsoft.com/office/drawing/2014/main" id="{B2ED9C70-AB2C-4EAB-B95A-4508FF3C420A}"/>
                </a:ext>
              </a:extLst>
            </p:cNvPr>
            <p:cNvSpPr/>
            <p:nvPr/>
          </p:nvSpPr>
          <p:spPr>
            <a:xfrm>
              <a:off x="3887924" y="880427"/>
              <a:ext cx="1368152" cy="648072"/>
            </a:xfrm>
            <a:prstGeom prst="roundRect">
              <a:avLst/>
            </a:prstGeom>
            <a:solidFill>
              <a:srgbClr val="A5C8E8"/>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ttangolo 14">
              <a:extLst>
                <a:ext uri="{FF2B5EF4-FFF2-40B4-BE49-F238E27FC236}">
                  <a16:creationId xmlns:a16="http://schemas.microsoft.com/office/drawing/2014/main" id="{A61A2173-DB0C-4701-AF39-449A656B1BA5}"/>
                </a:ext>
              </a:extLst>
            </p:cNvPr>
            <p:cNvSpPr/>
            <p:nvPr/>
          </p:nvSpPr>
          <p:spPr>
            <a:xfrm>
              <a:off x="3941930" y="953294"/>
              <a:ext cx="1260140" cy="500233"/>
            </a:xfrm>
            <a:prstGeom prst="rect">
              <a:avLst/>
            </a:prstGeom>
          </p:spPr>
          <p:txBody>
            <a:bodyPr wrap="square">
              <a:spAutoFit/>
            </a:bodyPr>
            <a:lstStyle/>
            <a:p>
              <a:pPr algn="ctr"/>
              <a:r>
                <a:rPr lang="en-US" sz="1867" dirty="0">
                  <a:latin typeface="+mj-lt"/>
                </a:rPr>
                <a:t>Sensor not installed</a:t>
              </a:r>
            </a:p>
          </p:txBody>
        </p:sp>
      </p:grpSp>
      <p:grpSp>
        <p:nvGrpSpPr>
          <p:cNvPr id="16" name="Gruppo 15">
            <a:extLst>
              <a:ext uri="{FF2B5EF4-FFF2-40B4-BE49-F238E27FC236}">
                <a16:creationId xmlns:a16="http://schemas.microsoft.com/office/drawing/2014/main" id="{A2887DA7-5EF6-4018-922F-8EF992A4F8F0}"/>
              </a:ext>
            </a:extLst>
          </p:cNvPr>
          <p:cNvGrpSpPr/>
          <p:nvPr/>
        </p:nvGrpSpPr>
        <p:grpSpPr>
          <a:xfrm>
            <a:off x="3023659" y="3512275"/>
            <a:ext cx="1824203" cy="954300"/>
            <a:chOff x="3887924" y="845572"/>
            <a:chExt cx="1368152" cy="715725"/>
          </a:xfrm>
        </p:grpSpPr>
        <p:sp>
          <p:nvSpPr>
            <p:cNvPr id="17" name="Rettangolo con angoli arrotondati 16">
              <a:extLst>
                <a:ext uri="{FF2B5EF4-FFF2-40B4-BE49-F238E27FC236}">
                  <a16:creationId xmlns:a16="http://schemas.microsoft.com/office/drawing/2014/main" id="{EF303226-E6AC-4D03-95A5-4D92A76A64EE}"/>
                </a:ext>
              </a:extLst>
            </p:cNvPr>
            <p:cNvSpPr/>
            <p:nvPr/>
          </p:nvSpPr>
          <p:spPr>
            <a:xfrm>
              <a:off x="3887924" y="880427"/>
              <a:ext cx="1368152" cy="648072"/>
            </a:xfrm>
            <a:prstGeom prst="roundRect">
              <a:avLst/>
            </a:prstGeom>
            <a:solidFill>
              <a:srgbClr val="ABD9E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Rettangolo 17">
              <a:extLst>
                <a:ext uri="{FF2B5EF4-FFF2-40B4-BE49-F238E27FC236}">
                  <a16:creationId xmlns:a16="http://schemas.microsoft.com/office/drawing/2014/main" id="{66027B8F-82BD-4662-AB5F-5F2CC2D463E7}"/>
                </a:ext>
              </a:extLst>
            </p:cNvPr>
            <p:cNvSpPr/>
            <p:nvPr/>
          </p:nvSpPr>
          <p:spPr>
            <a:xfrm>
              <a:off x="3944585" y="845572"/>
              <a:ext cx="1260140" cy="715725"/>
            </a:xfrm>
            <a:prstGeom prst="rect">
              <a:avLst/>
            </a:prstGeom>
          </p:spPr>
          <p:txBody>
            <a:bodyPr wrap="square">
              <a:spAutoFit/>
            </a:bodyPr>
            <a:lstStyle/>
            <a:p>
              <a:pPr algn="ctr"/>
              <a:r>
                <a:rPr lang="en-US" sz="1867" dirty="0">
                  <a:latin typeface="+mj-lt"/>
                </a:rPr>
                <a:t>Protocol  supported by the gateway</a:t>
              </a:r>
            </a:p>
          </p:txBody>
        </p:sp>
      </p:grpSp>
      <p:grpSp>
        <p:nvGrpSpPr>
          <p:cNvPr id="19" name="Gruppo 18">
            <a:extLst>
              <a:ext uri="{FF2B5EF4-FFF2-40B4-BE49-F238E27FC236}">
                <a16:creationId xmlns:a16="http://schemas.microsoft.com/office/drawing/2014/main" id="{7240008E-2149-4E33-AC11-1A0215EDAE9B}"/>
              </a:ext>
            </a:extLst>
          </p:cNvPr>
          <p:cNvGrpSpPr/>
          <p:nvPr/>
        </p:nvGrpSpPr>
        <p:grpSpPr>
          <a:xfrm>
            <a:off x="5615947" y="3512276"/>
            <a:ext cx="1824203" cy="954300"/>
            <a:chOff x="3887924" y="845572"/>
            <a:chExt cx="1368152" cy="715725"/>
          </a:xfrm>
        </p:grpSpPr>
        <p:sp>
          <p:nvSpPr>
            <p:cNvPr id="20" name="Rettangolo con angoli arrotondati 19">
              <a:extLst>
                <a:ext uri="{FF2B5EF4-FFF2-40B4-BE49-F238E27FC236}">
                  <a16:creationId xmlns:a16="http://schemas.microsoft.com/office/drawing/2014/main" id="{7506FD6A-E0C9-4371-8318-5459AA620444}"/>
                </a:ext>
              </a:extLst>
            </p:cNvPr>
            <p:cNvSpPr/>
            <p:nvPr/>
          </p:nvSpPr>
          <p:spPr>
            <a:xfrm>
              <a:off x="3887924" y="880427"/>
              <a:ext cx="1368152" cy="648072"/>
            </a:xfrm>
            <a:prstGeom prst="roundRect">
              <a:avLst/>
            </a:prstGeom>
            <a:solidFill>
              <a:srgbClr val="ABD9E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Rettangolo 20">
              <a:extLst>
                <a:ext uri="{FF2B5EF4-FFF2-40B4-BE49-F238E27FC236}">
                  <a16:creationId xmlns:a16="http://schemas.microsoft.com/office/drawing/2014/main" id="{F9CDDF3F-72BE-46A8-9E11-4C2FC1D79C1F}"/>
                </a:ext>
              </a:extLst>
            </p:cNvPr>
            <p:cNvSpPr/>
            <p:nvPr/>
          </p:nvSpPr>
          <p:spPr>
            <a:xfrm>
              <a:off x="3941930" y="845572"/>
              <a:ext cx="1260140" cy="715725"/>
            </a:xfrm>
            <a:prstGeom prst="rect">
              <a:avLst/>
            </a:prstGeom>
          </p:spPr>
          <p:txBody>
            <a:bodyPr wrap="square">
              <a:spAutoFit/>
            </a:bodyPr>
            <a:lstStyle/>
            <a:p>
              <a:pPr algn="ctr"/>
              <a:r>
                <a:rPr lang="en-US" sz="1867" dirty="0">
                  <a:latin typeface="+mj-lt"/>
                </a:rPr>
                <a:t>Protocol not supported by the gateway</a:t>
              </a:r>
            </a:p>
          </p:txBody>
        </p:sp>
      </p:grpSp>
      <p:grpSp>
        <p:nvGrpSpPr>
          <p:cNvPr id="22" name="Gruppo 21">
            <a:extLst>
              <a:ext uri="{FF2B5EF4-FFF2-40B4-BE49-F238E27FC236}">
                <a16:creationId xmlns:a16="http://schemas.microsoft.com/office/drawing/2014/main" id="{576C06AE-95A8-40C6-82C9-B99B3606A420}"/>
              </a:ext>
            </a:extLst>
          </p:cNvPr>
          <p:cNvGrpSpPr/>
          <p:nvPr/>
        </p:nvGrpSpPr>
        <p:grpSpPr>
          <a:xfrm>
            <a:off x="8880309" y="3355412"/>
            <a:ext cx="1824203" cy="954300"/>
            <a:chOff x="3887924" y="843348"/>
            <a:chExt cx="1368152" cy="715725"/>
          </a:xfrm>
        </p:grpSpPr>
        <p:sp>
          <p:nvSpPr>
            <p:cNvPr id="23" name="Rettangolo con angoli arrotondati 22">
              <a:extLst>
                <a:ext uri="{FF2B5EF4-FFF2-40B4-BE49-F238E27FC236}">
                  <a16:creationId xmlns:a16="http://schemas.microsoft.com/office/drawing/2014/main" id="{D7D28D51-942C-4428-A28E-3C73ED7BC6FE}"/>
                </a:ext>
              </a:extLst>
            </p:cNvPr>
            <p:cNvSpPr/>
            <p:nvPr/>
          </p:nvSpPr>
          <p:spPr>
            <a:xfrm>
              <a:off x="3887924" y="880427"/>
              <a:ext cx="1368152" cy="648072"/>
            </a:xfrm>
            <a:prstGeom prst="roundRect">
              <a:avLst/>
            </a:prstGeom>
            <a:solidFill>
              <a:srgbClr val="ABD9E2"/>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4" name="Rettangolo 23">
              <a:extLst>
                <a:ext uri="{FF2B5EF4-FFF2-40B4-BE49-F238E27FC236}">
                  <a16:creationId xmlns:a16="http://schemas.microsoft.com/office/drawing/2014/main" id="{21349F8F-5858-436A-B337-9F4CBBD9ECCF}"/>
                </a:ext>
              </a:extLst>
            </p:cNvPr>
            <p:cNvSpPr/>
            <p:nvPr/>
          </p:nvSpPr>
          <p:spPr>
            <a:xfrm>
              <a:off x="3968933" y="843348"/>
              <a:ext cx="1260140" cy="715725"/>
            </a:xfrm>
            <a:prstGeom prst="rect">
              <a:avLst/>
            </a:prstGeom>
          </p:spPr>
          <p:txBody>
            <a:bodyPr wrap="square">
              <a:spAutoFit/>
            </a:bodyPr>
            <a:lstStyle/>
            <a:p>
              <a:pPr algn="ctr"/>
              <a:r>
                <a:rPr lang="en-US" sz="1867" dirty="0">
                  <a:latin typeface="+mj-lt"/>
                </a:rPr>
                <a:t>Choose the most suitable sensor</a:t>
              </a:r>
            </a:p>
          </p:txBody>
        </p:sp>
      </p:grpSp>
      <p:grpSp>
        <p:nvGrpSpPr>
          <p:cNvPr id="26" name="Gruppo 25">
            <a:extLst>
              <a:ext uri="{FF2B5EF4-FFF2-40B4-BE49-F238E27FC236}">
                <a16:creationId xmlns:a16="http://schemas.microsoft.com/office/drawing/2014/main" id="{0C0FCE2C-B717-466A-A3D4-DE1E61CC795B}"/>
              </a:ext>
            </a:extLst>
          </p:cNvPr>
          <p:cNvGrpSpPr/>
          <p:nvPr/>
        </p:nvGrpSpPr>
        <p:grpSpPr>
          <a:xfrm>
            <a:off x="5615947" y="4668620"/>
            <a:ext cx="1824203" cy="1034196"/>
            <a:chOff x="3887924" y="880427"/>
            <a:chExt cx="1368152" cy="775647"/>
          </a:xfrm>
        </p:grpSpPr>
        <p:sp>
          <p:nvSpPr>
            <p:cNvPr id="27" name="Rettangolo con angoli arrotondati 26">
              <a:extLst>
                <a:ext uri="{FF2B5EF4-FFF2-40B4-BE49-F238E27FC236}">
                  <a16:creationId xmlns:a16="http://schemas.microsoft.com/office/drawing/2014/main" id="{C04862D4-BA6F-4696-96D1-20C9D1B6978D}"/>
                </a:ext>
              </a:extLst>
            </p:cNvPr>
            <p:cNvSpPr/>
            <p:nvPr/>
          </p:nvSpPr>
          <p:spPr>
            <a:xfrm>
              <a:off x="3887924" y="880427"/>
              <a:ext cx="1368152" cy="648072"/>
            </a:xfrm>
            <a:prstGeom prst="roundRect">
              <a:avLst/>
            </a:prstGeom>
            <a:solidFill>
              <a:srgbClr val="C6EED6"/>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Rettangolo 27">
              <a:extLst>
                <a:ext uri="{FF2B5EF4-FFF2-40B4-BE49-F238E27FC236}">
                  <a16:creationId xmlns:a16="http://schemas.microsoft.com/office/drawing/2014/main" id="{27E4825B-F7FC-4796-8092-4978D920B8FE}"/>
                </a:ext>
              </a:extLst>
            </p:cNvPr>
            <p:cNvSpPr/>
            <p:nvPr/>
          </p:nvSpPr>
          <p:spPr>
            <a:xfrm>
              <a:off x="3941930" y="940349"/>
              <a:ext cx="1260140" cy="715725"/>
            </a:xfrm>
            <a:prstGeom prst="rect">
              <a:avLst/>
            </a:prstGeom>
          </p:spPr>
          <p:txBody>
            <a:bodyPr wrap="square">
              <a:spAutoFit/>
            </a:bodyPr>
            <a:lstStyle/>
            <a:p>
              <a:pPr algn="ctr"/>
              <a:r>
                <a:rPr lang="en-US" sz="1867" dirty="0">
                  <a:latin typeface="+mj-lt"/>
                </a:rPr>
                <a:t>Add protocol to the gateway</a:t>
              </a:r>
            </a:p>
          </p:txBody>
        </p:sp>
      </p:grpSp>
      <p:grpSp>
        <p:nvGrpSpPr>
          <p:cNvPr id="29" name="Gruppo 28">
            <a:extLst>
              <a:ext uri="{FF2B5EF4-FFF2-40B4-BE49-F238E27FC236}">
                <a16:creationId xmlns:a16="http://schemas.microsoft.com/office/drawing/2014/main" id="{2D1EA822-25A1-4A3E-8A9D-54025DC18697}"/>
              </a:ext>
            </a:extLst>
          </p:cNvPr>
          <p:cNvGrpSpPr/>
          <p:nvPr/>
        </p:nvGrpSpPr>
        <p:grpSpPr>
          <a:xfrm>
            <a:off x="3023659" y="5423160"/>
            <a:ext cx="1824203" cy="954300"/>
            <a:chOff x="3887924" y="825020"/>
            <a:chExt cx="1368152" cy="715725"/>
          </a:xfrm>
          <a:solidFill>
            <a:srgbClr val="C7EAAD"/>
          </a:solidFill>
        </p:grpSpPr>
        <p:sp>
          <p:nvSpPr>
            <p:cNvPr id="30" name="Rettangolo con angoli arrotondati 29">
              <a:extLst>
                <a:ext uri="{FF2B5EF4-FFF2-40B4-BE49-F238E27FC236}">
                  <a16:creationId xmlns:a16="http://schemas.microsoft.com/office/drawing/2014/main" id="{616E9F1B-3CCF-4A5F-927A-463ED4EBCDAF}"/>
                </a:ext>
              </a:extLst>
            </p:cNvPr>
            <p:cNvSpPr/>
            <p:nvPr/>
          </p:nvSpPr>
          <p:spPr>
            <a:xfrm>
              <a:off x="3887924" y="880427"/>
              <a:ext cx="1368152" cy="648072"/>
            </a:xfrm>
            <a:prstGeom prst="round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1" name="Rettangolo 30">
              <a:extLst>
                <a:ext uri="{FF2B5EF4-FFF2-40B4-BE49-F238E27FC236}">
                  <a16:creationId xmlns:a16="http://schemas.microsoft.com/office/drawing/2014/main" id="{188B1901-2B33-41E2-9C44-DEFB7FEEECE6}"/>
                </a:ext>
              </a:extLst>
            </p:cNvPr>
            <p:cNvSpPr/>
            <p:nvPr/>
          </p:nvSpPr>
          <p:spPr>
            <a:xfrm>
              <a:off x="3941930" y="825020"/>
              <a:ext cx="1260140" cy="715725"/>
            </a:xfrm>
            <a:prstGeom prst="rect">
              <a:avLst/>
            </a:prstGeom>
            <a:noFill/>
          </p:spPr>
          <p:txBody>
            <a:bodyPr wrap="square">
              <a:spAutoFit/>
            </a:bodyPr>
            <a:lstStyle/>
            <a:p>
              <a:pPr algn="ctr"/>
              <a:r>
                <a:rPr lang="en-US" sz="1867" dirty="0">
                  <a:latin typeface="+mj-lt"/>
                </a:rPr>
                <a:t>Integration of the sensor to the gateway</a:t>
              </a:r>
            </a:p>
          </p:txBody>
        </p:sp>
      </p:grpSp>
      <p:cxnSp>
        <p:nvCxnSpPr>
          <p:cNvPr id="33" name="Connettore a gomito 32">
            <a:extLst>
              <a:ext uri="{FF2B5EF4-FFF2-40B4-BE49-F238E27FC236}">
                <a16:creationId xmlns:a16="http://schemas.microsoft.com/office/drawing/2014/main" id="{C2E5E5AE-DB06-4CC9-B4E2-0C569321E3D1}"/>
              </a:ext>
            </a:extLst>
          </p:cNvPr>
          <p:cNvCxnSpPr>
            <a:stCxn id="7" idx="2"/>
            <a:endCxn id="11" idx="0"/>
          </p:cNvCxnSpPr>
          <p:nvPr/>
        </p:nvCxnSpPr>
        <p:spPr>
          <a:xfrm rot="5400000">
            <a:off x="6089616" y="1083123"/>
            <a:ext cx="348805" cy="1968219"/>
          </a:xfrm>
          <a:prstGeom prst="bentConnector3">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Connettore a gomito 34">
            <a:extLst>
              <a:ext uri="{FF2B5EF4-FFF2-40B4-BE49-F238E27FC236}">
                <a16:creationId xmlns:a16="http://schemas.microsoft.com/office/drawing/2014/main" id="{F4E83A16-7BDA-4FDD-B769-881F9A5BAD1E}"/>
              </a:ext>
            </a:extLst>
          </p:cNvPr>
          <p:cNvCxnSpPr>
            <a:cxnSpLocks/>
            <a:stCxn id="7" idx="2"/>
            <a:endCxn id="14" idx="0"/>
          </p:cNvCxnSpPr>
          <p:nvPr/>
        </p:nvCxnSpPr>
        <p:spPr>
          <a:xfrm rot="16200000" flipH="1">
            <a:off x="8338907" y="802051"/>
            <a:ext cx="362727" cy="2544283"/>
          </a:xfrm>
          <a:prstGeom prst="bentConnector3">
            <a:avLst>
              <a:gd name="adj1" fmla="val 48599"/>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Connettore a gomito 39">
            <a:extLst>
              <a:ext uri="{FF2B5EF4-FFF2-40B4-BE49-F238E27FC236}">
                <a16:creationId xmlns:a16="http://schemas.microsoft.com/office/drawing/2014/main" id="{B3D2EBCF-D035-4BA1-A7AF-40A645E16820}"/>
              </a:ext>
            </a:extLst>
          </p:cNvPr>
          <p:cNvCxnSpPr>
            <a:cxnSpLocks/>
            <a:stCxn id="11" idx="2"/>
            <a:endCxn id="17" idx="0"/>
          </p:cNvCxnSpPr>
          <p:nvPr/>
        </p:nvCxnSpPr>
        <p:spPr>
          <a:xfrm rot="5400000">
            <a:off x="4381328" y="2660164"/>
            <a:ext cx="453017" cy="1344149"/>
          </a:xfrm>
          <a:prstGeom prst="bentConnector3">
            <a:avLst>
              <a:gd name="adj1" fmla="val 61650"/>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onnettore a gomito 42">
            <a:extLst>
              <a:ext uri="{FF2B5EF4-FFF2-40B4-BE49-F238E27FC236}">
                <a16:creationId xmlns:a16="http://schemas.microsoft.com/office/drawing/2014/main" id="{158C9388-685B-4C59-AF3F-F0070C313D89}"/>
              </a:ext>
            </a:extLst>
          </p:cNvPr>
          <p:cNvCxnSpPr>
            <a:cxnSpLocks/>
            <a:stCxn id="11" idx="2"/>
            <a:endCxn id="20" idx="0"/>
          </p:cNvCxnSpPr>
          <p:nvPr/>
        </p:nvCxnSpPr>
        <p:spPr>
          <a:xfrm rot="16200000" flipH="1">
            <a:off x="5677472" y="2708169"/>
            <a:ext cx="453017" cy="1248139"/>
          </a:xfrm>
          <a:prstGeom prst="bentConnector3">
            <a:avLst>
              <a:gd name="adj1" fmla="val 6165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Connettore 2 45">
            <a:extLst>
              <a:ext uri="{FF2B5EF4-FFF2-40B4-BE49-F238E27FC236}">
                <a16:creationId xmlns:a16="http://schemas.microsoft.com/office/drawing/2014/main" id="{6CEA216E-3726-4AF7-B9A5-EBF1FBAB83F7}"/>
              </a:ext>
            </a:extLst>
          </p:cNvPr>
          <p:cNvCxnSpPr>
            <a:stCxn id="14" idx="2"/>
            <a:endCxn id="23" idx="0"/>
          </p:cNvCxnSpPr>
          <p:nvPr/>
        </p:nvCxnSpPr>
        <p:spPr>
          <a:xfrm>
            <a:off x="9792411" y="3119653"/>
            <a:ext cx="0" cy="285199"/>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onnettore 2 47">
            <a:extLst>
              <a:ext uri="{FF2B5EF4-FFF2-40B4-BE49-F238E27FC236}">
                <a16:creationId xmlns:a16="http://schemas.microsoft.com/office/drawing/2014/main" id="{F77E19F2-183A-4DD4-8716-0A4717D47B65}"/>
              </a:ext>
            </a:extLst>
          </p:cNvPr>
          <p:cNvCxnSpPr>
            <a:cxnSpLocks/>
            <a:stCxn id="20" idx="2"/>
            <a:endCxn id="27" idx="0"/>
          </p:cNvCxnSpPr>
          <p:nvPr/>
        </p:nvCxnSpPr>
        <p:spPr>
          <a:xfrm>
            <a:off x="6528048" y="4422844"/>
            <a:ext cx="0" cy="245776"/>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nettore 2 52">
            <a:extLst>
              <a:ext uri="{FF2B5EF4-FFF2-40B4-BE49-F238E27FC236}">
                <a16:creationId xmlns:a16="http://schemas.microsoft.com/office/drawing/2014/main" id="{080179FE-A0CA-4A2D-A815-8113F98C0954}"/>
              </a:ext>
            </a:extLst>
          </p:cNvPr>
          <p:cNvCxnSpPr>
            <a:stCxn id="17" idx="2"/>
            <a:endCxn id="30" idx="0"/>
          </p:cNvCxnSpPr>
          <p:nvPr/>
        </p:nvCxnSpPr>
        <p:spPr>
          <a:xfrm>
            <a:off x="3935760" y="4422845"/>
            <a:ext cx="0" cy="1074191"/>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nettore a gomito 54">
            <a:extLst>
              <a:ext uri="{FF2B5EF4-FFF2-40B4-BE49-F238E27FC236}">
                <a16:creationId xmlns:a16="http://schemas.microsoft.com/office/drawing/2014/main" id="{9EAC982A-CFD8-4E7A-B295-AAD3E44EE862}"/>
              </a:ext>
            </a:extLst>
          </p:cNvPr>
          <p:cNvCxnSpPr>
            <a:cxnSpLocks/>
            <a:stCxn id="23" idx="2"/>
          </p:cNvCxnSpPr>
          <p:nvPr/>
        </p:nvCxnSpPr>
        <p:spPr>
          <a:xfrm rot="5400000" flipH="1">
            <a:off x="7020176" y="1496712"/>
            <a:ext cx="1031968" cy="4512501"/>
          </a:xfrm>
          <a:prstGeom prst="bentConnector4">
            <a:avLst>
              <a:gd name="adj1" fmla="val -29536"/>
              <a:gd name="adj2" fmla="val 33268"/>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nettore 2 56">
            <a:extLst>
              <a:ext uri="{FF2B5EF4-FFF2-40B4-BE49-F238E27FC236}">
                <a16:creationId xmlns:a16="http://schemas.microsoft.com/office/drawing/2014/main" id="{1CD03969-212C-474C-9881-D4103AA5BBBC}"/>
              </a:ext>
            </a:extLst>
          </p:cNvPr>
          <p:cNvCxnSpPr>
            <a:cxnSpLocks/>
            <a:stCxn id="27" idx="1"/>
          </p:cNvCxnSpPr>
          <p:nvPr/>
        </p:nvCxnSpPr>
        <p:spPr>
          <a:xfrm flipH="1">
            <a:off x="3935760" y="5100668"/>
            <a:ext cx="1680187" cy="0"/>
          </a:xfrm>
          <a:prstGeom prst="straightConnector1">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9" name="Gruppo 58">
            <a:extLst>
              <a:ext uri="{FF2B5EF4-FFF2-40B4-BE49-F238E27FC236}">
                <a16:creationId xmlns:a16="http://schemas.microsoft.com/office/drawing/2014/main" id="{75F472BA-021B-4993-945D-89418A44BF1C}"/>
              </a:ext>
            </a:extLst>
          </p:cNvPr>
          <p:cNvGrpSpPr/>
          <p:nvPr/>
        </p:nvGrpSpPr>
        <p:grpSpPr>
          <a:xfrm>
            <a:off x="382712" y="5934292"/>
            <a:ext cx="1824203" cy="864096"/>
            <a:chOff x="3887924" y="880427"/>
            <a:chExt cx="1368152" cy="648072"/>
          </a:xfrm>
          <a:solidFill>
            <a:srgbClr val="C7EAAD"/>
          </a:solidFill>
        </p:grpSpPr>
        <p:sp>
          <p:nvSpPr>
            <p:cNvPr id="60" name="Rettangolo con angoli arrotondati 59">
              <a:extLst>
                <a:ext uri="{FF2B5EF4-FFF2-40B4-BE49-F238E27FC236}">
                  <a16:creationId xmlns:a16="http://schemas.microsoft.com/office/drawing/2014/main" id="{97241D9D-77CD-4BDA-BA38-5DD0AC847AB0}"/>
                </a:ext>
              </a:extLst>
            </p:cNvPr>
            <p:cNvSpPr/>
            <p:nvPr/>
          </p:nvSpPr>
          <p:spPr>
            <a:xfrm>
              <a:off x="3887924" y="880427"/>
              <a:ext cx="1368152" cy="648072"/>
            </a:xfrm>
            <a:prstGeom prst="roundRect">
              <a:avLst/>
            </a:prstGeom>
            <a:solidFill>
              <a:srgbClr val="E8EFA9"/>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1" name="Rettangolo 60">
              <a:extLst>
                <a:ext uri="{FF2B5EF4-FFF2-40B4-BE49-F238E27FC236}">
                  <a16:creationId xmlns:a16="http://schemas.microsoft.com/office/drawing/2014/main" id="{2C03B1F1-6943-4D4C-A95C-6AAB501BEBCB}"/>
                </a:ext>
              </a:extLst>
            </p:cNvPr>
            <p:cNvSpPr/>
            <p:nvPr/>
          </p:nvSpPr>
          <p:spPr>
            <a:xfrm>
              <a:off x="3941930" y="1043083"/>
              <a:ext cx="1260140" cy="284742"/>
            </a:xfrm>
            <a:prstGeom prst="rect">
              <a:avLst/>
            </a:prstGeom>
            <a:noFill/>
          </p:spPr>
          <p:txBody>
            <a:bodyPr wrap="square">
              <a:spAutoFit/>
            </a:bodyPr>
            <a:lstStyle/>
            <a:p>
              <a:pPr algn="ctr"/>
              <a:r>
                <a:rPr lang="en-US" sz="1867" dirty="0">
                  <a:latin typeface="+mj-lt"/>
                </a:rPr>
                <a:t>Test phase</a:t>
              </a:r>
            </a:p>
          </p:txBody>
        </p:sp>
      </p:grpSp>
      <p:cxnSp>
        <p:nvCxnSpPr>
          <p:cNvPr id="65" name="Connettore a gomito 64">
            <a:extLst>
              <a:ext uri="{FF2B5EF4-FFF2-40B4-BE49-F238E27FC236}">
                <a16:creationId xmlns:a16="http://schemas.microsoft.com/office/drawing/2014/main" id="{AEE3B9DE-1992-4904-B441-E763E11A7DDF}"/>
              </a:ext>
            </a:extLst>
          </p:cNvPr>
          <p:cNvCxnSpPr>
            <a:cxnSpLocks/>
            <a:stCxn id="30" idx="2"/>
          </p:cNvCxnSpPr>
          <p:nvPr/>
        </p:nvCxnSpPr>
        <p:spPr>
          <a:xfrm rot="5400000">
            <a:off x="2977857" y="5590190"/>
            <a:ext cx="186964" cy="1728845"/>
          </a:xfrm>
          <a:prstGeom prst="bentConnector2">
            <a:avLst/>
          </a:prstGeom>
          <a:ln>
            <a:solidFill>
              <a:schemeClr val="tx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Freccia a destra 43">
            <a:extLst>
              <a:ext uri="{FF2B5EF4-FFF2-40B4-BE49-F238E27FC236}">
                <a16:creationId xmlns:a16="http://schemas.microsoft.com/office/drawing/2014/main" id="{9A146DDC-3862-4521-BAAC-ACC0D5DBD1E7}"/>
              </a:ext>
            </a:extLst>
          </p:cNvPr>
          <p:cNvSpPr/>
          <p:nvPr/>
        </p:nvSpPr>
        <p:spPr>
          <a:xfrm rot="5400000">
            <a:off x="-310338" y="1284946"/>
            <a:ext cx="2799889" cy="1968220"/>
          </a:xfrm>
          <a:prstGeom prst="rightArrow">
            <a:avLst>
              <a:gd name="adj1" fmla="val 59472"/>
              <a:gd name="adj2" fmla="val 49071"/>
            </a:avLst>
          </a:prstGeom>
          <a:ln>
            <a:solidFill>
              <a:schemeClr val="tx2">
                <a:lumMod val="40000"/>
                <a:lumOff val="60000"/>
              </a:schemeClr>
            </a:solid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endParaRPr lang="it-IT"/>
          </a:p>
        </p:txBody>
      </p:sp>
      <p:sp>
        <p:nvSpPr>
          <p:cNvPr id="45" name="Rettangolo con angoli arrotondati 44">
            <a:extLst>
              <a:ext uri="{FF2B5EF4-FFF2-40B4-BE49-F238E27FC236}">
                <a16:creationId xmlns:a16="http://schemas.microsoft.com/office/drawing/2014/main" id="{58FCE582-3C94-4FFF-87FD-53E0816B9310}"/>
              </a:ext>
            </a:extLst>
          </p:cNvPr>
          <p:cNvSpPr/>
          <p:nvPr/>
        </p:nvSpPr>
        <p:spPr>
          <a:xfrm>
            <a:off x="558035" y="921875"/>
            <a:ext cx="1052219" cy="465275"/>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4000" tIns="0" rIns="144000" bIns="0" numCol="1" spcCol="1270" anchor="ctr" anchorCtr="0">
            <a:noAutofit/>
          </a:bodyPr>
          <a:lstStyle/>
          <a:p>
            <a:pPr algn="ctr" defTabSz="1363099">
              <a:lnSpc>
                <a:spcPct val="90000"/>
              </a:lnSpc>
              <a:spcBef>
                <a:spcPct val="0"/>
              </a:spcBef>
              <a:spcAft>
                <a:spcPct val="35000"/>
              </a:spcAft>
            </a:pPr>
            <a:r>
              <a:rPr lang="en-US" sz="1067" b="1" dirty="0">
                <a:solidFill>
                  <a:schemeClr val="tx1"/>
                </a:solidFill>
              </a:rPr>
              <a:t>Data to monitor</a:t>
            </a:r>
          </a:p>
        </p:txBody>
      </p:sp>
      <p:sp>
        <p:nvSpPr>
          <p:cNvPr id="47" name="Rettangolo con angoli arrotondati 46">
            <a:extLst>
              <a:ext uri="{FF2B5EF4-FFF2-40B4-BE49-F238E27FC236}">
                <a16:creationId xmlns:a16="http://schemas.microsoft.com/office/drawing/2014/main" id="{8CEAA556-F58F-4A02-866B-006B59E1D645}"/>
              </a:ext>
            </a:extLst>
          </p:cNvPr>
          <p:cNvSpPr/>
          <p:nvPr/>
        </p:nvSpPr>
        <p:spPr>
          <a:xfrm>
            <a:off x="566149" y="1449149"/>
            <a:ext cx="1052219" cy="387729"/>
          </a:xfrm>
          <a:prstGeom prst="roundRect">
            <a:avLst/>
          </a:prstGeom>
        </p:spPr>
        <p:style>
          <a:lnRef idx="2">
            <a:schemeClr val="lt1">
              <a:hueOff val="0"/>
              <a:satOff val="0"/>
              <a:lumOff val="0"/>
              <a:alphaOff val="0"/>
            </a:schemeClr>
          </a:lnRef>
          <a:fillRef idx="1">
            <a:schemeClr val="accent5">
              <a:hueOff val="-3311292"/>
              <a:satOff val="13270"/>
              <a:lumOff val="2876"/>
              <a:alphaOff val="0"/>
            </a:schemeClr>
          </a:fillRef>
          <a:effectRef idx="0">
            <a:schemeClr val="accent5">
              <a:hueOff val="-3311292"/>
              <a:satOff val="13270"/>
              <a:lumOff val="2876"/>
              <a:alphaOff val="0"/>
            </a:schemeClr>
          </a:effectRef>
          <a:fontRef idx="minor">
            <a:schemeClr val="lt1"/>
          </a:fontRef>
        </p:style>
        <p:txBody>
          <a:bodyPr spcFirstLastPara="0" vert="horz" wrap="square" lIns="0" tIns="0" rIns="0" bIns="0" numCol="1" spcCol="1270" anchor="ctr" anchorCtr="0">
            <a:noAutofit/>
          </a:bodyPr>
          <a:lstStyle/>
          <a:p>
            <a:pPr algn="ctr" defTabSz="1363099">
              <a:lnSpc>
                <a:spcPct val="90000"/>
              </a:lnSpc>
              <a:spcBef>
                <a:spcPct val="0"/>
              </a:spcBef>
              <a:spcAft>
                <a:spcPct val="35000"/>
              </a:spcAft>
            </a:pPr>
            <a:r>
              <a:rPr lang="en-US" sz="1067" b="1" dirty="0" err="1">
                <a:solidFill>
                  <a:schemeClr val="tx1"/>
                </a:solidFill>
              </a:rPr>
              <a:t>Sensoristics</a:t>
            </a:r>
            <a:endParaRPr lang="en-US" sz="1067" b="1" dirty="0">
              <a:solidFill>
                <a:schemeClr val="tx1"/>
              </a:solidFill>
            </a:endParaRPr>
          </a:p>
        </p:txBody>
      </p:sp>
      <p:sp>
        <p:nvSpPr>
          <p:cNvPr id="50" name="Rettangolo con angoli arrotondati 49">
            <a:extLst>
              <a:ext uri="{FF2B5EF4-FFF2-40B4-BE49-F238E27FC236}">
                <a16:creationId xmlns:a16="http://schemas.microsoft.com/office/drawing/2014/main" id="{C3CF8B36-A2C8-47C3-B6EF-49644A62F080}"/>
              </a:ext>
            </a:extLst>
          </p:cNvPr>
          <p:cNvSpPr/>
          <p:nvPr/>
        </p:nvSpPr>
        <p:spPr>
          <a:xfrm>
            <a:off x="561143" y="3192692"/>
            <a:ext cx="1052219" cy="366977"/>
          </a:xfrm>
          <a:prstGeom prst="roundRect">
            <a:avLst/>
          </a:prstGeom>
        </p:spPr>
        <p:style>
          <a:lnRef idx="2">
            <a:schemeClr val="lt1">
              <a:hueOff val="0"/>
              <a:satOff val="0"/>
              <a:lumOff val="0"/>
              <a:alphaOff val="0"/>
            </a:schemeClr>
          </a:lnRef>
          <a:fillRef idx="1">
            <a:schemeClr val="accent5">
              <a:hueOff val="-9933876"/>
              <a:satOff val="39811"/>
              <a:lumOff val="8628"/>
              <a:alphaOff val="0"/>
            </a:schemeClr>
          </a:fillRef>
          <a:effectRef idx="0">
            <a:schemeClr val="accent5">
              <a:hueOff val="-9933876"/>
              <a:satOff val="39811"/>
              <a:lumOff val="8628"/>
              <a:alphaOff val="0"/>
            </a:schemeClr>
          </a:effectRef>
          <a:fontRef idx="minor">
            <a:schemeClr val="lt1"/>
          </a:fontRef>
        </p:style>
        <p:txBody>
          <a:bodyPr spcFirstLastPara="0" vert="horz" wrap="square" lIns="144000" tIns="213885" rIns="144000" bIns="213885" numCol="1" spcCol="1270" anchor="ctr" anchorCtr="0">
            <a:noAutofit/>
          </a:bodyPr>
          <a:lstStyle/>
          <a:p>
            <a:pPr algn="ctr" defTabSz="1363099">
              <a:lnSpc>
                <a:spcPct val="90000"/>
              </a:lnSpc>
              <a:spcAft>
                <a:spcPct val="35000"/>
              </a:spcAft>
            </a:pPr>
            <a:r>
              <a:rPr lang="en-US" sz="1067" b="1" dirty="0">
                <a:solidFill>
                  <a:schemeClr val="tx1"/>
                </a:solidFill>
              </a:rPr>
              <a:t>Installation and Test </a:t>
            </a:r>
          </a:p>
        </p:txBody>
      </p:sp>
      <p:sp>
        <p:nvSpPr>
          <p:cNvPr id="51" name="Rettangolo con angoli arrotondati 50">
            <a:extLst>
              <a:ext uri="{FF2B5EF4-FFF2-40B4-BE49-F238E27FC236}">
                <a16:creationId xmlns:a16="http://schemas.microsoft.com/office/drawing/2014/main" id="{AD4ED208-FBD8-41D0-9FBD-AA1FDF456A48}"/>
              </a:ext>
            </a:extLst>
          </p:cNvPr>
          <p:cNvSpPr/>
          <p:nvPr/>
        </p:nvSpPr>
        <p:spPr>
          <a:xfrm>
            <a:off x="565683" y="2535395"/>
            <a:ext cx="1052219" cy="594519"/>
          </a:xfrm>
          <a:prstGeom prst="roundRect">
            <a:avLst/>
          </a:prstGeom>
        </p:spPr>
        <p:style>
          <a:lnRef idx="2">
            <a:schemeClr val="lt1">
              <a:hueOff val="0"/>
              <a:satOff val="0"/>
              <a:lumOff val="0"/>
              <a:alphaOff val="0"/>
            </a:schemeClr>
          </a:lnRef>
          <a:fillRef idx="1">
            <a:schemeClr val="accent5">
              <a:hueOff val="-7450407"/>
              <a:satOff val="29858"/>
              <a:lumOff val="6471"/>
              <a:alphaOff val="0"/>
            </a:schemeClr>
          </a:fillRef>
          <a:effectRef idx="0">
            <a:schemeClr val="accent5">
              <a:hueOff val="-7450407"/>
              <a:satOff val="29858"/>
              <a:lumOff val="6471"/>
              <a:alphaOff val="0"/>
            </a:schemeClr>
          </a:effectRef>
          <a:fontRef idx="minor">
            <a:schemeClr val="lt1"/>
          </a:fontRef>
        </p:style>
        <p:txBody>
          <a:bodyPr spcFirstLastPara="0" vert="horz" wrap="square" lIns="0" tIns="0" rIns="0" bIns="0" numCol="1" spcCol="1270" anchor="ctr" anchorCtr="0">
            <a:noAutofit/>
          </a:bodyPr>
          <a:lstStyle/>
          <a:p>
            <a:pPr algn="ctr" defTabSz="3674441">
              <a:lnSpc>
                <a:spcPct val="90000"/>
              </a:lnSpc>
              <a:spcAft>
                <a:spcPct val="35000"/>
              </a:spcAft>
            </a:pPr>
            <a:r>
              <a:rPr lang="en-US" sz="1067" b="1" dirty="0">
                <a:solidFill>
                  <a:schemeClr val="tx1"/>
                </a:solidFill>
              </a:rPr>
              <a:t>Interface the gateway with an data architecture</a:t>
            </a:r>
          </a:p>
        </p:txBody>
      </p:sp>
      <p:sp>
        <p:nvSpPr>
          <p:cNvPr id="52" name="Rettangolo 28">
            <a:extLst>
              <a:ext uri="{FF2B5EF4-FFF2-40B4-BE49-F238E27FC236}">
                <a16:creationId xmlns:a16="http://schemas.microsoft.com/office/drawing/2014/main" id="{2518CB7A-AC79-4FC6-88F2-9B1801179186}"/>
              </a:ext>
            </a:extLst>
          </p:cNvPr>
          <p:cNvSpPr/>
          <p:nvPr/>
        </p:nvSpPr>
        <p:spPr>
          <a:xfrm>
            <a:off x="26092" y="827127"/>
            <a:ext cx="2121469" cy="2909611"/>
          </a:xfrm>
          <a:prstGeom prst="rect">
            <a:avLst/>
          </a:prstGeom>
          <a:solidFill>
            <a:schemeClr val="bg1">
              <a:alpha val="59000"/>
            </a:schemeClr>
          </a:solidFill>
          <a:ln>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Rettangolo con angoli arrotondati 48">
            <a:extLst>
              <a:ext uri="{FF2B5EF4-FFF2-40B4-BE49-F238E27FC236}">
                <a16:creationId xmlns:a16="http://schemas.microsoft.com/office/drawing/2014/main" id="{17FC657E-3A60-4CE9-AC58-8918EE35F005}"/>
              </a:ext>
            </a:extLst>
          </p:cNvPr>
          <p:cNvSpPr/>
          <p:nvPr/>
        </p:nvSpPr>
        <p:spPr>
          <a:xfrm>
            <a:off x="566164" y="1888581"/>
            <a:ext cx="1052219" cy="594519"/>
          </a:xfrm>
          <a:prstGeom prst="roundRect">
            <a:avLst/>
          </a:prstGeom>
          <a:solidFill>
            <a:srgbClr val="9EE62A"/>
          </a:solidFill>
        </p:spPr>
        <p:style>
          <a:lnRef idx="2">
            <a:schemeClr val="lt1">
              <a:hueOff val="0"/>
              <a:satOff val="0"/>
              <a:lumOff val="0"/>
              <a:alphaOff val="0"/>
            </a:schemeClr>
          </a:lnRef>
          <a:fillRef idx="1">
            <a:schemeClr val="accent5">
              <a:hueOff val="-6622584"/>
              <a:satOff val="26541"/>
              <a:lumOff val="5752"/>
              <a:alphaOff val="0"/>
            </a:schemeClr>
          </a:fillRef>
          <a:effectRef idx="0">
            <a:schemeClr val="accent5">
              <a:hueOff val="-6622584"/>
              <a:satOff val="26541"/>
              <a:lumOff val="5752"/>
              <a:alphaOff val="0"/>
            </a:schemeClr>
          </a:effectRef>
          <a:fontRef idx="minor">
            <a:schemeClr val="lt1"/>
          </a:fontRef>
        </p:style>
        <p:txBody>
          <a:bodyPr spcFirstLastPara="0" vert="horz" wrap="square" lIns="0" tIns="0" rIns="0" bIns="0" numCol="1" spcCol="1270" anchor="ctr" anchorCtr="0">
            <a:noAutofit/>
          </a:bodyPr>
          <a:lstStyle/>
          <a:p>
            <a:pPr algn="ctr" defTabSz="1363099">
              <a:lnSpc>
                <a:spcPct val="90000"/>
              </a:lnSpc>
              <a:spcBef>
                <a:spcPct val="0"/>
              </a:spcBef>
              <a:spcAft>
                <a:spcPct val="35000"/>
              </a:spcAft>
            </a:pPr>
            <a:r>
              <a:rPr lang="en-US" sz="1067" b="1" dirty="0">
                <a:solidFill>
                  <a:schemeClr val="tx1"/>
                </a:solidFill>
              </a:rPr>
              <a:t>Sensors integration in the gateway</a:t>
            </a:r>
          </a:p>
        </p:txBody>
      </p:sp>
    </p:spTree>
    <p:extLst>
      <p:ext uri="{BB962C8B-B14F-4D97-AF65-F5344CB8AC3E}">
        <p14:creationId xmlns:p14="http://schemas.microsoft.com/office/powerpoint/2010/main" val="384986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Connettore diritto 125">
            <a:extLst>
              <a:ext uri="{FF2B5EF4-FFF2-40B4-BE49-F238E27FC236}">
                <a16:creationId xmlns:a16="http://schemas.microsoft.com/office/drawing/2014/main" id="{9342BA38-8B57-46CF-BDF7-9F8612280980}"/>
              </a:ext>
            </a:extLst>
          </p:cNvPr>
          <p:cNvCxnSpPr>
            <a:cxnSpLocks/>
          </p:cNvCxnSpPr>
          <p:nvPr/>
        </p:nvCxnSpPr>
        <p:spPr>
          <a:xfrm>
            <a:off x="1156256" y="4091643"/>
            <a:ext cx="3638165" cy="696533"/>
          </a:xfrm>
          <a:prstGeom prst="line">
            <a:avLst/>
          </a:prstGeom>
          <a:noFill/>
          <a:ln>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128" name="Connettore diritto 127">
            <a:extLst>
              <a:ext uri="{FF2B5EF4-FFF2-40B4-BE49-F238E27FC236}">
                <a16:creationId xmlns:a16="http://schemas.microsoft.com/office/drawing/2014/main" id="{27597909-7E3E-4BE8-B198-965F21CD9C2E}"/>
              </a:ext>
            </a:extLst>
          </p:cNvPr>
          <p:cNvCxnSpPr>
            <a:cxnSpLocks/>
          </p:cNvCxnSpPr>
          <p:nvPr/>
        </p:nvCxnSpPr>
        <p:spPr>
          <a:xfrm>
            <a:off x="1672396" y="1028709"/>
            <a:ext cx="8758752" cy="522065"/>
          </a:xfrm>
          <a:prstGeom prst="line">
            <a:avLst/>
          </a:prstGeom>
          <a:noFill/>
          <a:ln>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11" name="Elaborazione alternativa 110">
            <a:extLst>
              <a:ext uri="{FF2B5EF4-FFF2-40B4-BE49-F238E27FC236}">
                <a16:creationId xmlns:a16="http://schemas.microsoft.com/office/drawing/2014/main" id="{213F2933-BDEF-437E-9917-BB38F2EB848E}"/>
              </a:ext>
            </a:extLst>
          </p:cNvPr>
          <p:cNvSpPr/>
          <p:nvPr/>
        </p:nvSpPr>
        <p:spPr>
          <a:xfrm>
            <a:off x="3742906" y="5066266"/>
            <a:ext cx="5953095" cy="888133"/>
          </a:xfrm>
          <a:prstGeom prst="flowChartAlternateProcess">
            <a:avLst/>
          </a:prstGeom>
          <a:solidFill>
            <a:srgbClr val="78CB39">
              <a:alpha val="45000"/>
            </a:srgbClr>
          </a:solidFill>
          <a:ln>
            <a:solidFill>
              <a:srgbClr val="0066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r>
              <a:rPr lang="it-IT" sz="1467" b="1" dirty="0">
                <a:solidFill>
                  <a:schemeClr val="tx1"/>
                </a:solidFill>
              </a:rPr>
              <a:t>OPC-UA SERVER</a:t>
            </a:r>
          </a:p>
          <a:p>
            <a:pPr algn="ctr"/>
            <a:endParaRPr lang="en-US" sz="1467" b="1" dirty="0">
              <a:solidFill>
                <a:schemeClr val="tx1"/>
              </a:solidFill>
            </a:endParaRPr>
          </a:p>
        </p:txBody>
      </p:sp>
      <p:grpSp>
        <p:nvGrpSpPr>
          <p:cNvPr id="34" name="Gruppo 33">
            <a:extLst>
              <a:ext uri="{FF2B5EF4-FFF2-40B4-BE49-F238E27FC236}">
                <a16:creationId xmlns:a16="http://schemas.microsoft.com/office/drawing/2014/main" id="{047399CA-7823-49DA-8D92-2D8FF204AECB}"/>
              </a:ext>
            </a:extLst>
          </p:cNvPr>
          <p:cNvGrpSpPr/>
          <p:nvPr/>
        </p:nvGrpSpPr>
        <p:grpSpPr>
          <a:xfrm>
            <a:off x="9071314" y="-285958"/>
            <a:ext cx="2064687" cy="1761852"/>
            <a:chOff x="1331640" y="-233134"/>
            <a:chExt cx="2160240" cy="1656184"/>
          </a:xfrm>
        </p:grpSpPr>
        <p:grpSp>
          <p:nvGrpSpPr>
            <p:cNvPr id="35" name="Gruppo 34">
              <a:extLst>
                <a:ext uri="{FF2B5EF4-FFF2-40B4-BE49-F238E27FC236}">
                  <a16:creationId xmlns:a16="http://schemas.microsoft.com/office/drawing/2014/main" id="{50BA6049-EE90-4E31-9863-693E6FE69F8D}"/>
                </a:ext>
              </a:extLst>
            </p:cNvPr>
            <p:cNvGrpSpPr/>
            <p:nvPr/>
          </p:nvGrpSpPr>
          <p:grpSpPr>
            <a:xfrm>
              <a:off x="1331640" y="-233134"/>
              <a:ext cx="2160240" cy="1656184"/>
              <a:chOff x="1331640" y="-233134"/>
              <a:chExt cx="2160240" cy="1656184"/>
            </a:xfrm>
          </p:grpSpPr>
          <p:pic>
            <p:nvPicPr>
              <p:cNvPr id="37" name="Elemento grafico 36" descr="Cloud">
                <a:extLst>
                  <a:ext uri="{FF2B5EF4-FFF2-40B4-BE49-F238E27FC236}">
                    <a16:creationId xmlns:a16="http://schemas.microsoft.com/office/drawing/2014/main" id="{78C5E7A9-7F51-44E7-8529-56F4C6127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640" y="-233134"/>
                <a:ext cx="1957598" cy="1577327"/>
              </a:xfrm>
              <a:prstGeom prst="rect">
                <a:avLst/>
              </a:prstGeom>
            </p:spPr>
          </p:pic>
          <p:pic>
            <p:nvPicPr>
              <p:cNvPr id="38" name="Elemento grafico 37" descr="Cloud">
                <a:extLst>
                  <a:ext uri="{FF2B5EF4-FFF2-40B4-BE49-F238E27FC236}">
                    <a16:creationId xmlns:a16="http://schemas.microsoft.com/office/drawing/2014/main" id="{438EA7DF-430D-4F5B-BCE5-C0553E7AD0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4282" y="-154277"/>
                <a:ext cx="1957598" cy="1577327"/>
              </a:xfrm>
              <a:prstGeom prst="rect">
                <a:avLst/>
              </a:prstGeom>
            </p:spPr>
          </p:pic>
        </p:grpSp>
        <p:sp>
          <p:nvSpPr>
            <p:cNvPr id="36" name="CasellaDiTesto 35">
              <a:extLst>
                <a:ext uri="{FF2B5EF4-FFF2-40B4-BE49-F238E27FC236}">
                  <a16:creationId xmlns:a16="http://schemas.microsoft.com/office/drawing/2014/main" id="{7A9C198A-ED84-4291-9393-C7E9688727CE}"/>
                </a:ext>
              </a:extLst>
            </p:cNvPr>
            <p:cNvSpPr txBox="1"/>
            <p:nvPr/>
          </p:nvSpPr>
          <p:spPr>
            <a:xfrm>
              <a:off x="2610549" y="844204"/>
              <a:ext cx="691473" cy="299022"/>
            </a:xfrm>
            <a:prstGeom prst="rect">
              <a:avLst/>
            </a:prstGeom>
            <a:noFill/>
          </p:spPr>
          <p:txBody>
            <a:bodyPr wrap="none" rtlCol="0">
              <a:spAutoFit/>
            </a:bodyPr>
            <a:lstStyle/>
            <a:p>
              <a:pPr algn="r"/>
              <a:r>
                <a:rPr lang="it-IT" sz="1200" b="1" i="1">
                  <a:latin typeface="+mj-lt"/>
                </a:rPr>
                <a:t>Cloud</a:t>
              </a:r>
              <a:r>
                <a:rPr lang="it-IT" sz="1467" b="1">
                  <a:effectLst>
                    <a:outerShdw blurRad="38100" dist="38100" dir="2700000" algn="tl">
                      <a:srgbClr val="000000">
                        <a:alpha val="43137"/>
                      </a:srgbClr>
                    </a:outerShdw>
                  </a:effectLst>
                  <a:latin typeface="+mj-lt"/>
                </a:rPr>
                <a:t> </a:t>
              </a:r>
            </a:p>
          </p:txBody>
        </p:sp>
      </p:grpSp>
      <p:sp>
        <p:nvSpPr>
          <p:cNvPr id="7" name="Rettangolo con angoli arrotondati 6">
            <a:extLst>
              <a:ext uri="{FF2B5EF4-FFF2-40B4-BE49-F238E27FC236}">
                <a16:creationId xmlns:a16="http://schemas.microsoft.com/office/drawing/2014/main" id="{E0319BA9-2FE5-4C34-BE04-CB40664BCCD6}"/>
              </a:ext>
            </a:extLst>
          </p:cNvPr>
          <p:cNvSpPr/>
          <p:nvPr/>
        </p:nvSpPr>
        <p:spPr>
          <a:xfrm>
            <a:off x="4656000" y="1547202"/>
            <a:ext cx="5952661" cy="3240977"/>
          </a:xfrm>
          <a:prstGeom prst="roundRect">
            <a:avLst>
              <a:gd name="adj" fmla="val 6683"/>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6" name="Freccia a destra 55">
            <a:extLst>
              <a:ext uri="{FF2B5EF4-FFF2-40B4-BE49-F238E27FC236}">
                <a16:creationId xmlns:a16="http://schemas.microsoft.com/office/drawing/2014/main" id="{7DD58964-EF13-499B-A611-DB69A7F626D0}"/>
              </a:ext>
            </a:extLst>
          </p:cNvPr>
          <p:cNvSpPr/>
          <p:nvPr/>
        </p:nvSpPr>
        <p:spPr>
          <a:xfrm rot="16200000">
            <a:off x="9530821" y="1212594"/>
            <a:ext cx="864096" cy="396927"/>
          </a:xfrm>
          <a:prstGeom prs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4" name="Rettangolo con angoli arrotondati 53">
            <a:extLst>
              <a:ext uri="{FF2B5EF4-FFF2-40B4-BE49-F238E27FC236}">
                <a16:creationId xmlns:a16="http://schemas.microsoft.com/office/drawing/2014/main" id="{6B4801DC-2C02-4C8F-8CA3-0FC0569455B5}"/>
              </a:ext>
            </a:extLst>
          </p:cNvPr>
          <p:cNvSpPr/>
          <p:nvPr/>
        </p:nvSpPr>
        <p:spPr>
          <a:xfrm>
            <a:off x="7096773" y="1831960"/>
            <a:ext cx="1440160" cy="672075"/>
          </a:xfrm>
          <a:prstGeom prst="roundRect">
            <a:avLst/>
          </a:prstGeom>
          <a:solidFill>
            <a:srgbClr val="8FB7E2"/>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it-IT" sz="1467" b="1">
                <a:solidFill>
                  <a:schemeClr val="tx1"/>
                </a:solidFill>
              </a:rPr>
              <a:t>NO-SQL DATABASE</a:t>
            </a:r>
            <a:endParaRPr lang="en-US" sz="1467" b="1">
              <a:solidFill>
                <a:schemeClr val="tx1"/>
              </a:solidFill>
            </a:endParaRPr>
          </a:p>
        </p:txBody>
      </p:sp>
      <p:sp>
        <p:nvSpPr>
          <p:cNvPr id="55" name="Freccia a destra 54">
            <a:extLst>
              <a:ext uri="{FF2B5EF4-FFF2-40B4-BE49-F238E27FC236}">
                <a16:creationId xmlns:a16="http://schemas.microsoft.com/office/drawing/2014/main" id="{F07ABBA5-B984-4CA8-966E-3BDF24442AA5}"/>
              </a:ext>
            </a:extLst>
          </p:cNvPr>
          <p:cNvSpPr/>
          <p:nvPr/>
        </p:nvSpPr>
        <p:spPr>
          <a:xfrm rot="16200000">
            <a:off x="7501881" y="2514850"/>
            <a:ext cx="563840" cy="396927"/>
          </a:xfrm>
          <a:prstGeom prs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3" name="Rettangolo con angoli arrotondati 52">
            <a:extLst>
              <a:ext uri="{FF2B5EF4-FFF2-40B4-BE49-F238E27FC236}">
                <a16:creationId xmlns:a16="http://schemas.microsoft.com/office/drawing/2014/main" id="{AA310CF4-1EFC-4E01-93D6-1FA58619E74C}"/>
              </a:ext>
            </a:extLst>
          </p:cNvPr>
          <p:cNvSpPr/>
          <p:nvPr/>
        </p:nvSpPr>
        <p:spPr>
          <a:xfrm>
            <a:off x="7106932" y="2996207"/>
            <a:ext cx="1440160" cy="672075"/>
          </a:xfrm>
          <a:prstGeom prst="roundRect">
            <a:avLst/>
          </a:prstGeom>
          <a:solidFill>
            <a:srgbClr val="93CCDD"/>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it-IT" sz="1467" b="1">
                <a:solidFill>
                  <a:schemeClr val="tx1"/>
                </a:solidFill>
              </a:rPr>
              <a:t>DATA UPLOADER</a:t>
            </a:r>
            <a:endParaRPr lang="en-US" sz="1467" b="1">
              <a:solidFill>
                <a:schemeClr val="tx1"/>
              </a:solidFill>
            </a:endParaRPr>
          </a:p>
        </p:txBody>
      </p:sp>
      <p:sp>
        <p:nvSpPr>
          <p:cNvPr id="2" name="Titolo 1">
            <a:extLst>
              <a:ext uri="{FF2B5EF4-FFF2-40B4-BE49-F238E27FC236}">
                <a16:creationId xmlns:a16="http://schemas.microsoft.com/office/drawing/2014/main" id="{D0D1426C-76FB-4E61-86B3-0E041A29C334}"/>
              </a:ext>
            </a:extLst>
          </p:cNvPr>
          <p:cNvSpPr>
            <a:spLocks noGrp="1"/>
          </p:cNvSpPr>
          <p:nvPr>
            <p:ph type="title"/>
          </p:nvPr>
        </p:nvSpPr>
        <p:spPr>
          <a:xfrm>
            <a:off x="609601" y="12700"/>
            <a:ext cx="10027183" cy="1143000"/>
          </a:xfrm>
        </p:spPr>
        <p:txBody>
          <a:bodyPr/>
          <a:lstStyle/>
          <a:p>
            <a:r>
              <a:rPr lang="en-US" sz="4800" dirty="0"/>
              <a:t>ICE Lab: Data collection</a:t>
            </a:r>
          </a:p>
        </p:txBody>
      </p:sp>
      <p:sp>
        <p:nvSpPr>
          <p:cNvPr id="6" name="Segnaposto numero diapositiva 5">
            <a:extLst>
              <a:ext uri="{FF2B5EF4-FFF2-40B4-BE49-F238E27FC236}">
                <a16:creationId xmlns:a16="http://schemas.microsoft.com/office/drawing/2014/main" id="{5208AB24-4B5B-4E17-9294-D02ED0613E8A}"/>
              </a:ext>
            </a:extLst>
          </p:cNvPr>
          <p:cNvSpPr>
            <a:spLocks noGrp="1"/>
          </p:cNvSpPr>
          <p:nvPr>
            <p:ph type="sldNum" sz="quarter" idx="12"/>
          </p:nvPr>
        </p:nvSpPr>
        <p:spPr/>
        <p:txBody>
          <a:bodyPr/>
          <a:lstStyle/>
          <a:p>
            <a:pPr>
              <a:defRPr/>
            </a:pPr>
            <a:fld id="{43CD341D-7438-4FA4-973F-6F9EECBD14B9}" type="slidenum">
              <a:rPr lang="it-IT" altLang="it-IT" smtClean="0"/>
              <a:pPr>
                <a:defRPr/>
              </a:pPr>
              <a:t>39</a:t>
            </a:fld>
            <a:endParaRPr lang="it-IT" altLang="it-IT"/>
          </a:p>
        </p:txBody>
      </p:sp>
      <p:sp>
        <p:nvSpPr>
          <p:cNvPr id="40" name="Elaborazione alternativa 39">
            <a:extLst>
              <a:ext uri="{FF2B5EF4-FFF2-40B4-BE49-F238E27FC236}">
                <a16:creationId xmlns:a16="http://schemas.microsoft.com/office/drawing/2014/main" id="{F2961711-A089-4DCD-87BD-06B68732D7D1}"/>
              </a:ext>
            </a:extLst>
          </p:cNvPr>
          <p:cNvSpPr/>
          <p:nvPr/>
        </p:nvSpPr>
        <p:spPr>
          <a:xfrm>
            <a:off x="4862837" y="4147360"/>
            <a:ext cx="3249548" cy="519645"/>
          </a:xfrm>
          <a:prstGeom prst="flowChartAlternateProcess">
            <a:avLst/>
          </a:prstGeom>
          <a:solidFill>
            <a:srgbClr val="A2DB76"/>
          </a:solidFill>
          <a:ln>
            <a:solidFill>
              <a:srgbClr val="0066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it-IT" sz="1467" b="1" dirty="0">
                <a:solidFill>
                  <a:schemeClr val="tx1"/>
                </a:solidFill>
              </a:rPr>
              <a:t>OPC-UA CLIENT</a:t>
            </a:r>
          </a:p>
          <a:p>
            <a:pPr algn="ctr"/>
            <a:endParaRPr lang="en-US" sz="1467" b="1" dirty="0">
              <a:solidFill>
                <a:schemeClr val="tx1"/>
              </a:solidFill>
            </a:endParaRPr>
          </a:p>
        </p:txBody>
      </p:sp>
      <p:sp>
        <p:nvSpPr>
          <p:cNvPr id="41" name="Ovale 40">
            <a:extLst>
              <a:ext uri="{FF2B5EF4-FFF2-40B4-BE49-F238E27FC236}">
                <a16:creationId xmlns:a16="http://schemas.microsoft.com/office/drawing/2014/main" id="{D00A6BF5-C3D5-4DA3-9255-6FB72DB5FF91}"/>
              </a:ext>
            </a:extLst>
          </p:cNvPr>
          <p:cNvSpPr/>
          <p:nvPr/>
        </p:nvSpPr>
        <p:spPr>
          <a:xfrm>
            <a:off x="5328075"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2" name="Ovale 41">
            <a:extLst>
              <a:ext uri="{FF2B5EF4-FFF2-40B4-BE49-F238E27FC236}">
                <a16:creationId xmlns:a16="http://schemas.microsoft.com/office/drawing/2014/main" id="{AA2A5201-CF09-473D-AF19-BFCC9C4FCC93}"/>
              </a:ext>
            </a:extLst>
          </p:cNvPr>
          <p:cNvSpPr/>
          <p:nvPr/>
        </p:nvSpPr>
        <p:spPr>
          <a:xfrm>
            <a:off x="5712118"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Ovale 42">
            <a:extLst>
              <a:ext uri="{FF2B5EF4-FFF2-40B4-BE49-F238E27FC236}">
                <a16:creationId xmlns:a16="http://schemas.microsoft.com/office/drawing/2014/main" id="{43EA87B5-2604-4932-BC2E-61CE7F377975}"/>
              </a:ext>
            </a:extLst>
          </p:cNvPr>
          <p:cNvSpPr/>
          <p:nvPr/>
        </p:nvSpPr>
        <p:spPr>
          <a:xfrm>
            <a:off x="6096160"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Ovale 43">
            <a:extLst>
              <a:ext uri="{FF2B5EF4-FFF2-40B4-BE49-F238E27FC236}">
                <a16:creationId xmlns:a16="http://schemas.microsoft.com/office/drawing/2014/main" id="{EE118791-204E-45EF-9327-35105A60F24A}"/>
              </a:ext>
            </a:extLst>
          </p:cNvPr>
          <p:cNvSpPr/>
          <p:nvPr/>
        </p:nvSpPr>
        <p:spPr>
          <a:xfrm>
            <a:off x="6480203"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5" name="Ovale 44">
            <a:extLst>
              <a:ext uri="{FF2B5EF4-FFF2-40B4-BE49-F238E27FC236}">
                <a16:creationId xmlns:a16="http://schemas.microsoft.com/office/drawing/2014/main" id="{66A6FFCA-09A0-48F2-93B6-8550298AB571}"/>
              </a:ext>
            </a:extLst>
          </p:cNvPr>
          <p:cNvSpPr/>
          <p:nvPr/>
        </p:nvSpPr>
        <p:spPr>
          <a:xfrm>
            <a:off x="6864246"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Ovale 45">
            <a:extLst>
              <a:ext uri="{FF2B5EF4-FFF2-40B4-BE49-F238E27FC236}">
                <a16:creationId xmlns:a16="http://schemas.microsoft.com/office/drawing/2014/main" id="{12580E46-A278-4305-902B-CE1E1D0B7AA5}"/>
              </a:ext>
            </a:extLst>
          </p:cNvPr>
          <p:cNvSpPr/>
          <p:nvPr/>
        </p:nvSpPr>
        <p:spPr>
          <a:xfrm>
            <a:off x="7248288"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7" name="Ovale 46">
            <a:extLst>
              <a:ext uri="{FF2B5EF4-FFF2-40B4-BE49-F238E27FC236}">
                <a16:creationId xmlns:a16="http://schemas.microsoft.com/office/drawing/2014/main" id="{DAF98181-0D2B-4844-B36E-DBD1705CB0D5}"/>
              </a:ext>
            </a:extLst>
          </p:cNvPr>
          <p:cNvSpPr/>
          <p:nvPr/>
        </p:nvSpPr>
        <p:spPr>
          <a:xfrm>
            <a:off x="7632331" y="443539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0" name="Rettangolo con angoli arrotondati 49">
            <a:extLst>
              <a:ext uri="{FF2B5EF4-FFF2-40B4-BE49-F238E27FC236}">
                <a16:creationId xmlns:a16="http://schemas.microsoft.com/office/drawing/2014/main" id="{882A6FD7-88B4-49CB-8603-3A63775B39D0}"/>
              </a:ext>
            </a:extLst>
          </p:cNvPr>
          <p:cNvSpPr/>
          <p:nvPr/>
        </p:nvSpPr>
        <p:spPr>
          <a:xfrm>
            <a:off x="5088244" y="3007457"/>
            <a:ext cx="1506840" cy="672075"/>
          </a:xfrm>
          <a:prstGeom prst="roundRect">
            <a:avLst/>
          </a:prstGeom>
          <a:solidFill>
            <a:srgbClr val="BFF0C8"/>
          </a:solidFill>
          <a:ln>
            <a:solidFill>
              <a:srgbClr val="0066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it-IT" sz="1600" b="1">
                <a:solidFill>
                  <a:schemeClr val="tx1"/>
                </a:solidFill>
              </a:rPr>
              <a:t>DATA BUFFER</a:t>
            </a:r>
            <a:br>
              <a:rPr lang="it-IT" sz="1600" b="1">
                <a:solidFill>
                  <a:schemeClr val="tx1"/>
                </a:solidFill>
              </a:rPr>
            </a:br>
            <a:r>
              <a:rPr lang="it-IT" sz="933" b="1">
                <a:solidFill>
                  <a:schemeClr val="tx1"/>
                </a:solidFill>
              </a:rPr>
              <a:t>(NOT PERSISTENT DATA)</a:t>
            </a:r>
            <a:endParaRPr lang="en-US" sz="1600" b="1">
              <a:solidFill>
                <a:schemeClr val="tx1"/>
              </a:solidFill>
            </a:endParaRPr>
          </a:p>
        </p:txBody>
      </p:sp>
      <p:sp>
        <p:nvSpPr>
          <p:cNvPr id="51" name="Freccia a destra 50">
            <a:extLst>
              <a:ext uri="{FF2B5EF4-FFF2-40B4-BE49-F238E27FC236}">
                <a16:creationId xmlns:a16="http://schemas.microsoft.com/office/drawing/2014/main" id="{30343641-27E8-4C37-96F4-6912FB8F32CD}"/>
              </a:ext>
            </a:extLst>
          </p:cNvPr>
          <p:cNvSpPr/>
          <p:nvPr/>
        </p:nvSpPr>
        <p:spPr>
          <a:xfrm rot="16200000">
            <a:off x="5622636" y="3689075"/>
            <a:ext cx="519645" cy="396927"/>
          </a:xfrm>
          <a:prstGeom prs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2" name="Freccia a destra 51">
            <a:extLst>
              <a:ext uri="{FF2B5EF4-FFF2-40B4-BE49-F238E27FC236}">
                <a16:creationId xmlns:a16="http://schemas.microsoft.com/office/drawing/2014/main" id="{A6447402-D462-4E2B-BF8B-2EB501EE05C7}"/>
              </a:ext>
            </a:extLst>
          </p:cNvPr>
          <p:cNvSpPr/>
          <p:nvPr/>
        </p:nvSpPr>
        <p:spPr>
          <a:xfrm>
            <a:off x="6597867" y="3151996"/>
            <a:ext cx="569728" cy="390273"/>
          </a:xfrm>
          <a:prstGeom prs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7" name="Rettangolo con angoli arrotondati 56">
            <a:extLst>
              <a:ext uri="{FF2B5EF4-FFF2-40B4-BE49-F238E27FC236}">
                <a16:creationId xmlns:a16="http://schemas.microsoft.com/office/drawing/2014/main" id="{DE4BB5A5-6F5B-4E73-BF7C-EC30896ED13E}"/>
              </a:ext>
            </a:extLst>
          </p:cNvPr>
          <p:cNvSpPr/>
          <p:nvPr/>
        </p:nvSpPr>
        <p:spPr>
          <a:xfrm>
            <a:off x="9046000" y="1810227"/>
            <a:ext cx="1440160" cy="672075"/>
          </a:xfrm>
          <a:prstGeom prst="roundRect">
            <a:avLst/>
          </a:prstGeom>
          <a:solidFill>
            <a:srgbClr val="487DBE"/>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67" b="1">
                <a:solidFill>
                  <a:schemeClr val="tx1"/>
                </a:solidFill>
              </a:rPr>
              <a:t>DATA UPLOADER TO CLOUD</a:t>
            </a:r>
            <a:endParaRPr lang="en-US" sz="1467" b="1">
              <a:solidFill>
                <a:schemeClr val="tx1"/>
              </a:solidFill>
            </a:endParaRPr>
          </a:p>
        </p:txBody>
      </p:sp>
      <p:sp>
        <p:nvSpPr>
          <p:cNvPr id="58" name="Freccia a destra 57">
            <a:extLst>
              <a:ext uri="{FF2B5EF4-FFF2-40B4-BE49-F238E27FC236}">
                <a16:creationId xmlns:a16="http://schemas.microsoft.com/office/drawing/2014/main" id="{C7EEA3B7-1E45-4830-8AC5-9FAA44918B4B}"/>
              </a:ext>
            </a:extLst>
          </p:cNvPr>
          <p:cNvSpPr/>
          <p:nvPr/>
        </p:nvSpPr>
        <p:spPr>
          <a:xfrm>
            <a:off x="8536935" y="1966016"/>
            <a:ext cx="569728" cy="390273"/>
          </a:xfrm>
          <a:prstGeom prs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9" name="Immagine 58">
            <a:extLst>
              <a:ext uri="{FF2B5EF4-FFF2-40B4-BE49-F238E27FC236}">
                <a16:creationId xmlns:a16="http://schemas.microsoft.com/office/drawing/2014/main" id="{B1395228-5652-4818-9A47-EB9B179912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59078" y="5712778"/>
            <a:ext cx="868805" cy="577279"/>
          </a:xfrm>
          <a:prstGeom prst="rect">
            <a:avLst/>
          </a:prstGeom>
        </p:spPr>
      </p:pic>
      <p:pic>
        <p:nvPicPr>
          <p:cNvPr id="60" name="Immagine 59">
            <a:extLst>
              <a:ext uri="{FF2B5EF4-FFF2-40B4-BE49-F238E27FC236}">
                <a16:creationId xmlns:a16="http://schemas.microsoft.com/office/drawing/2014/main" id="{F2FFED49-2552-40CF-8E01-4C112A4389D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69869" y="5713532"/>
            <a:ext cx="814377" cy="577280"/>
          </a:xfrm>
          <a:prstGeom prst="rect">
            <a:avLst/>
          </a:prstGeom>
        </p:spPr>
      </p:pic>
      <p:pic>
        <p:nvPicPr>
          <p:cNvPr id="62" name="Elemento grafico 61" descr="Database">
            <a:extLst>
              <a:ext uri="{FF2B5EF4-FFF2-40B4-BE49-F238E27FC236}">
                <a16:creationId xmlns:a16="http://schemas.microsoft.com/office/drawing/2014/main" id="{C944D370-E13F-4175-9BEA-04B1053C70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0062" y="1667903"/>
            <a:ext cx="1056132" cy="780407"/>
          </a:xfrm>
          <a:prstGeom prst="rect">
            <a:avLst/>
          </a:prstGeom>
        </p:spPr>
      </p:pic>
      <p:sp>
        <p:nvSpPr>
          <p:cNvPr id="72" name="Ovale 71">
            <a:extLst>
              <a:ext uri="{FF2B5EF4-FFF2-40B4-BE49-F238E27FC236}">
                <a16:creationId xmlns:a16="http://schemas.microsoft.com/office/drawing/2014/main" id="{4F48D2FF-58CD-4AB3-A5A7-651355161599}"/>
              </a:ext>
            </a:extLst>
          </p:cNvPr>
          <p:cNvSpPr/>
          <p:nvPr/>
        </p:nvSpPr>
        <p:spPr>
          <a:xfrm>
            <a:off x="7793204" y="5616767"/>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3" name="Ovale 72">
            <a:extLst>
              <a:ext uri="{FF2B5EF4-FFF2-40B4-BE49-F238E27FC236}">
                <a16:creationId xmlns:a16="http://schemas.microsoft.com/office/drawing/2014/main" id="{A584F911-B73E-44C0-B04F-34938751DC72}"/>
              </a:ext>
            </a:extLst>
          </p:cNvPr>
          <p:cNvSpPr/>
          <p:nvPr/>
        </p:nvSpPr>
        <p:spPr>
          <a:xfrm>
            <a:off x="8882314" y="5600035"/>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4" name="Freccia bidirezionale orizzontale 73">
            <a:extLst>
              <a:ext uri="{FF2B5EF4-FFF2-40B4-BE49-F238E27FC236}">
                <a16:creationId xmlns:a16="http://schemas.microsoft.com/office/drawing/2014/main" id="{3CBBC74F-F1D9-4669-95B5-6F543BCA4BAF}"/>
              </a:ext>
            </a:extLst>
          </p:cNvPr>
          <p:cNvSpPr/>
          <p:nvPr/>
        </p:nvSpPr>
        <p:spPr>
          <a:xfrm>
            <a:off x="6253672" y="2003063"/>
            <a:ext cx="776105" cy="307347"/>
          </a:xfrm>
          <a:prstGeom prst="lef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6" name="Immagine 75">
            <a:extLst>
              <a:ext uri="{FF2B5EF4-FFF2-40B4-BE49-F238E27FC236}">
                <a16:creationId xmlns:a16="http://schemas.microsoft.com/office/drawing/2014/main" id="{4FC742B7-8204-483A-B5BC-3DA1B78D098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20415154">
            <a:off x="4844498" y="2846182"/>
            <a:ext cx="714185" cy="328295"/>
          </a:xfrm>
          <a:prstGeom prst="rect">
            <a:avLst/>
          </a:prstGeom>
        </p:spPr>
      </p:pic>
      <p:pic>
        <p:nvPicPr>
          <p:cNvPr id="77" name="Immagine 76" descr="Immagine che contiene orologio, disegnando&#10;&#10;Descrizione generata automaticamente">
            <a:extLst>
              <a:ext uri="{FF2B5EF4-FFF2-40B4-BE49-F238E27FC236}">
                <a16:creationId xmlns:a16="http://schemas.microsoft.com/office/drawing/2014/main" id="{9A15C9CB-C082-4B19-8242-AD02F702DF4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159582" y="1644226"/>
            <a:ext cx="1035133" cy="244292"/>
          </a:xfrm>
          <a:prstGeom prst="rect">
            <a:avLst/>
          </a:prstGeom>
        </p:spPr>
      </p:pic>
      <p:pic>
        <p:nvPicPr>
          <p:cNvPr id="78" name="Picture 2" descr="Risultati immagini per mindsphere">
            <a:extLst>
              <a:ext uri="{FF2B5EF4-FFF2-40B4-BE49-F238E27FC236}">
                <a16:creationId xmlns:a16="http://schemas.microsoft.com/office/drawing/2014/main" id="{FCF83500-25B8-4BF0-AEC7-0362434EF95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rot="20991689">
            <a:off x="8954032" y="24233"/>
            <a:ext cx="1438925" cy="561547"/>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onnettore 2 79">
            <a:extLst>
              <a:ext uri="{FF2B5EF4-FFF2-40B4-BE49-F238E27FC236}">
                <a16:creationId xmlns:a16="http://schemas.microsoft.com/office/drawing/2014/main" id="{C26A1CF1-C4E1-4B85-A9F5-FE71178193CC}"/>
              </a:ext>
            </a:extLst>
          </p:cNvPr>
          <p:cNvCxnSpPr>
            <a:cxnSpLocks/>
            <a:stCxn id="45" idx="5"/>
            <a:endCxn id="72" idx="0"/>
          </p:cNvCxnSpPr>
          <p:nvPr/>
        </p:nvCxnSpPr>
        <p:spPr>
          <a:xfrm>
            <a:off x="7028146" y="4599294"/>
            <a:ext cx="861069" cy="1017473"/>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81" name="Connettore 2 80">
            <a:extLst>
              <a:ext uri="{FF2B5EF4-FFF2-40B4-BE49-F238E27FC236}">
                <a16:creationId xmlns:a16="http://schemas.microsoft.com/office/drawing/2014/main" id="{F223F4FF-E989-4B31-B928-2ACBF9B0D718}"/>
              </a:ext>
            </a:extLst>
          </p:cNvPr>
          <p:cNvCxnSpPr>
            <a:cxnSpLocks/>
            <a:stCxn id="46" idx="5"/>
            <a:endCxn id="73" idx="1"/>
          </p:cNvCxnSpPr>
          <p:nvPr/>
        </p:nvCxnSpPr>
        <p:spPr>
          <a:xfrm>
            <a:off x="7412189" y="4599294"/>
            <a:ext cx="1498247" cy="1028863"/>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86" name="Connettore 2 85">
            <a:extLst>
              <a:ext uri="{FF2B5EF4-FFF2-40B4-BE49-F238E27FC236}">
                <a16:creationId xmlns:a16="http://schemas.microsoft.com/office/drawing/2014/main" id="{9BCF534E-C320-4E3D-885F-5F4F7F898376}"/>
              </a:ext>
            </a:extLst>
          </p:cNvPr>
          <p:cNvCxnSpPr>
            <a:cxnSpLocks/>
            <a:stCxn id="47" idx="5"/>
            <a:endCxn id="73" idx="1"/>
          </p:cNvCxnSpPr>
          <p:nvPr/>
        </p:nvCxnSpPr>
        <p:spPr>
          <a:xfrm>
            <a:off x="7796231" y="4599294"/>
            <a:ext cx="1114204" cy="1028863"/>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
        <p:nvSpPr>
          <p:cNvPr id="110" name="CasellaDiTesto 109">
            <a:extLst>
              <a:ext uri="{FF2B5EF4-FFF2-40B4-BE49-F238E27FC236}">
                <a16:creationId xmlns:a16="http://schemas.microsoft.com/office/drawing/2014/main" id="{3D7FE82D-967F-4FAA-BA7D-DDE44A636A99}"/>
              </a:ext>
            </a:extLst>
          </p:cNvPr>
          <p:cNvSpPr txBox="1"/>
          <p:nvPr/>
        </p:nvSpPr>
        <p:spPr>
          <a:xfrm>
            <a:off x="5204373" y="2310411"/>
            <a:ext cx="1248139" cy="425758"/>
          </a:xfrm>
          <a:prstGeom prst="rect">
            <a:avLst/>
          </a:prstGeom>
          <a:noFill/>
        </p:spPr>
        <p:txBody>
          <a:bodyPr wrap="square" rtlCol="0">
            <a:spAutoFit/>
          </a:bodyPr>
          <a:lstStyle/>
          <a:p>
            <a:pPr algn="ctr">
              <a:lnSpc>
                <a:spcPts val="1333"/>
              </a:lnSpc>
            </a:pPr>
            <a:r>
              <a:rPr lang="it-IT" sz="1333" b="1">
                <a:latin typeface="+mj-lt"/>
              </a:rPr>
              <a:t>PERSISTENT DATABASE</a:t>
            </a:r>
            <a:endParaRPr lang="en-US" sz="1333" b="1">
              <a:latin typeface="+mj-lt"/>
            </a:endParaRPr>
          </a:p>
        </p:txBody>
      </p:sp>
      <p:sp>
        <p:nvSpPr>
          <p:cNvPr id="65" name="Terminatore 64">
            <a:extLst>
              <a:ext uri="{FF2B5EF4-FFF2-40B4-BE49-F238E27FC236}">
                <a16:creationId xmlns:a16="http://schemas.microsoft.com/office/drawing/2014/main" id="{54BA5372-93AC-454C-90A6-E51221CCA208}"/>
              </a:ext>
            </a:extLst>
          </p:cNvPr>
          <p:cNvSpPr/>
          <p:nvPr/>
        </p:nvSpPr>
        <p:spPr>
          <a:xfrm>
            <a:off x="9151862" y="3326048"/>
            <a:ext cx="1309687" cy="672075"/>
          </a:xfrm>
          <a:prstGeom prst="flowChartTerminator">
            <a:avLst/>
          </a:prstGeom>
          <a:solidFill>
            <a:srgbClr val="FFFF00">
              <a:alpha val="31000"/>
            </a:srgb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it-IT" sz="1467" b="1">
                <a:solidFill>
                  <a:schemeClr val="tx1"/>
                </a:solidFill>
              </a:rPr>
              <a:t>DATA ANALYSIS MODULE</a:t>
            </a:r>
            <a:endParaRPr lang="en-US" sz="1467" b="1">
              <a:solidFill>
                <a:schemeClr val="tx1"/>
              </a:solidFill>
            </a:endParaRPr>
          </a:p>
        </p:txBody>
      </p:sp>
      <p:sp>
        <p:nvSpPr>
          <p:cNvPr id="67" name="Freccia bidirezionale orizzontale 66">
            <a:extLst>
              <a:ext uri="{FF2B5EF4-FFF2-40B4-BE49-F238E27FC236}">
                <a16:creationId xmlns:a16="http://schemas.microsoft.com/office/drawing/2014/main" id="{98439883-44C6-46A9-9963-60BC79A0D111}"/>
              </a:ext>
            </a:extLst>
          </p:cNvPr>
          <p:cNvSpPr/>
          <p:nvPr/>
        </p:nvSpPr>
        <p:spPr>
          <a:xfrm rot="2829692">
            <a:off x="8331090" y="2786474"/>
            <a:ext cx="1108228" cy="308121"/>
          </a:xfrm>
          <a:prstGeom prst="leftRightArrow">
            <a:avLst/>
          </a:prstGeom>
          <a:solidFill>
            <a:schemeClr val="tx1">
              <a:lumMod val="85000"/>
              <a:lumOff val="1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3" name="Immagine 62" descr="Immagine che contiene sedendo, remoto, nero, tavolo&#10;&#10;Descrizione generata automaticamente">
            <a:extLst>
              <a:ext uri="{FF2B5EF4-FFF2-40B4-BE49-F238E27FC236}">
                <a16:creationId xmlns:a16="http://schemas.microsoft.com/office/drawing/2014/main" id="{216FBA9E-0CA6-46BC-AEEF-EFE22F510EF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6334" r="32363"/>
          <a:stretch/>
        </p:blipFill>
        <p:spPr>
          <a:xfrm>
            <a:off x="4017645" y="3854799"/>
            <a:ext cx="1645347" cy="2144492"/>
          </a:xfrm>
          <a:prstGeom prst="rect">
            <a:avLst/>
          </a:prstGeom>
        </p:spPr>
      </p:pic>
      <p:sp>
        <p:nvSpPr>
          <p:cNvPr id="75" name="Ovale 74">
            <a:extLst>
              <a:ext uri="{FF2B5EF4-FFF2-40B4-BE49-F238E27FC236}">
                <a16:creationId xmlns:a16="http://schemas.microsoft.com/office/drawing/2014/main" id="{0A0CB599-0D45-413F-90B3-511AFB26571A}"/>
              </a:ext>
            </a:extLst>
          </p:cNvPr>
          <p:cNvSpPr/>
          <p:nvPr/>
        </p:nvSpPr>
        <p:spPr>
          <a:xfrm>
            <a:off x="4906383" y="5234148"/>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9" name="Ovale 78">
            <a:extLst>
              <a:ext uri="{FF2B5EF4-FFF2-40B4-BE49-F238E27FC236}">
                <a16:creationId xmlns:a16="http://schemas.microsoft.com/office/drawing/2014/main" id="{1BC3B6D4-8547-4E08-85DA-BA56B6692533}"/>
              </a:ext>
            </a:extLst>
          </p:cNvPr>
          <p:cNvSpPr/>
          <p:nvPr/>
        </p:nvSpPr>
        <p:spPr>
          <a:xfrm>
            <a:off x="4938358" y="4414754"/>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2" name="Connettore 2 81">
            <a:extLst>
              <a:ext uri="{FF2B5EF4-FFF2-40B4-BE49-F238E27FC236}">
                <a16:creationId xmlns:a16="http://schemas.microsoft.com/office/drawing/2014/main" id="{144DE1D3-DEBD-4007-9209-445CD711382B}"/>
              </a:ext>
            </a:extLst>
          </p:cNvPr>
          <p:cNvCxnSpPr>
            <a:cxnSpLocks/>
            <a:stCxn id="79" idx="4"/>
            <a:endCxn id="75" idx="0"/>
          </p:cNvCxnSpPr>
          <p:nvPr/>
        </p:nvCxnSpPr>
        <p:spPr>
          <a:xfrm flipH="1">
            <a:off x="5002394" y="4606775"/>
            <a:ext cx="31975" cy="627373"/>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grpSp>
        <p:nvGrpSpPr>
          <p:cNvPr id="83" name="Gruppo 82">
            <a:extLst>
              <a:ext uri="{FF2B5EF4-FFF2-40B4-BE49-F238E27FC236}">
                <a16:creationId xmlns:a16="http://schemas.microsoft.com/office/drawing/2014/main" id="{941FE7DF-E3A7-48FD-BB79-349C059A34C1}"/>
              </a:ext>
            </a:extLst>
          </p:cNvPr>
          <p:cNvGrpSpPr/>
          <p:nvPr/>
        </p:nvGrpSpPr>
        <p:grpSpPr>
          <a:xfrm>
            <a:off x="10636783" y="3274523"/>
            <a:ext cx="1461973" cy="1569660"/>
            <a:chOff x="-10087" y="1616515"/>
            <a:chExt cx="826906" cy="393445"/>
          </a:xfrm>
        </p:grpSpPr>
        <p:sp>
          <p:nvSpPr>
            <p:cNvPr id="84" name="Rettangolo con un angolo ritagliato 83">
              <a:extLst>
                <a:ext uri="{FF2B5EF4-FFF2-40B4-BE49-F238E27FC236}">
                  <a16:creationId xmlns:a16="http://schemas.microsoft.com/office/drawing/2014/main" id="{ED694BF7-5E5F-4EA6-8EDA-3E261C902CD2}"/>
                </a:ext>
              </a:extLst>
            </p:cNvPr>
            <p:cNvSpPr/>
            <p:nvPr/>
          </p:nvSpPr>
          <p:spPr>
            <a:xfrm>
              <a:off x="12703" y="1619260"/>
              <a:ext cx="666184" cy="376662"/>
            </a:xfrm>
            <a:prstGeom prst="snip1Rect">
              <a:avLst>
                <a:gd name="adj" fmla="val 30893"/>
              </a:avLst>
            </a:prstGeom>
            <a:solidFill>
              <a:schemeClr val="accent5">
                <a:lumMod val="40000"/>
                <a:lumOff val="60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7" name="CasellaDiTesto 86">
              <a:extLst>
                <a:ext uri="{FF2B5EF4-FFF2-40B4-BE49-F238E27FC236}">
                  <a16:creationId xmlns:a16="http://schemas.microsoft.com/office/drawing/2014/main" id="{61232DA9-9DD6-41DC-87A0-7210C82E6927}"/>
                </a:ext>
              </a:extLst>
            </p:cNvPr>
            <p:cNvSpPr txBox="1"/>
            <p:nvPr/>
          </p:nvSpPr>
          <p:spPr>
            <a:xfrm>
              <a:off x="-10087" y="1616515"/>
              <a:ext cx="826906" cy="393445"/>
            </a:xfrm>
            <a:prstGeom prst="rect">
              <a:avLst/>
            </a:prstGeom>
            <a:noFill/>
          </p:spPr>
          <p:txBody>
            <a:bodyPr wrap="square" rtlCol="0">
              <a:spAutoFit/>
            </a:bodyPr>
            <a:lstStyle/>
            <a:p>
              <a:r>
                <a:rPr lang="it-IT" sz="1600" dirty="0">
                  <a:latin typeface="+mj-lt"/>
                </a:rPr>
                <a:t>Data </a:t>
              </a:r>
              <a:r>
                <a:rPr lang="it-IT" sz="1600" dirty="0" err="1">
                  <a:latin typeface="+mj-lt"/>
                </a:rPr>
                <a:t>collection</a:t>
              </a:r>
              <a:r>
                <a:rPr lang="it-IT" sz="1600" dirty="0">
                  <a:latin typeface="+mj-lt"/>
                </a:rPr>
                <a:t> </a:t>
              </a:r>
              <a:r>
                <a:rPr lang="it-IT" sz="1600" dirty="0" err="1">
                  <a:latin typeface="+mj-lt"/>
                </a:rPr>
                <a:t>architecture</a:t>
              </a:r>
              <a:r>
                <a:rPr lang="it-IT" sz="1600" dirty="0">
                  <a:latin typeface="+mj-lt"/>
                </a:rPr>
                <a:t> </a:t>
              </a:r>
              <a:r>
                <a:rPr lang="it-IT" sz="1600" dirty="0" err="1">
                  <a:latin typeface="+mj-lt"/>
                </a:rPr>
                <a:t>that</a:t>
              </a:r>
              <a:r>
                <a:rPr lang="it-IT" sz="1600" dirty="0">
                  <a:latin typeface="+mj-lt"/>
                </a:rPr>
                <a:t> </a:t>
              </a:r>
              <a:r>
                <a:rPr lang="it-IT" sz="1600" dirty="0" err="1">
                  <a:latin typeface="+mj-lt"/>
                </a:rPr>
                <a:t>relies</a:t>
              </a:r>
              <a:r>
                <a:rPr lang="it-IT" sz="1600" dirty="0">
                  <a:latin typeface="+mj-lt"/>
                </a:rPr>
                <a:t> on </a:t>
              </a:r>
              <a:r>
                <a:rPr lang="it-IT" sz="1600" dirty="0" err="1">
                  <a:latin typeface="+mj-lt"/>
                </a:rPr>
                <a:t>Kubernetes</a:t>
              </a:r>
              <a:r>
                <a:rPr lang="it-IT" sz="1600" dirty="0">
                  <a:latin typeface="+mj-lt"/>
                </a:rPr>
                <a:t> and OPC-UA</a:t>
              </a:r>
              <a:endParaRPr lang="en-US" sz="1600" dirty="0">
                <a:latin typeface="+mj-lt"/>
              </a:endParaRPr>
            </a:p>
          </p:txBody>
        </p:sp>
      </p:grpSp>
      <p:cxnSp>
        <p:nvCxnSpPr>
          <p:cNvPr id="15" name="Connettore diritto 14">
            <a:extLst>
              <a:ext uri="{FF2B5EF4-FFF2-40B4-BE49-F238E27FC236}">
                <a16:creationId xmlns:a16="http://schemas.microsoft.com/office/drawing/2014/main" id="{C9AE91AE-8CCC-464A-959C-15B763C36DD3}"/>
              </a:ext>
            </a:extLst>
          </p:cNvPr>
          <p:cNvCxnSpPr/>
          <p:nvPr/>
        </p:nvCxnSpPr>
        <p:spPr>
          <a:xfrm flipH="1">
            <a:off x="9702420" y="4799469"/>
            <a:ext cx="2163763" cy="0"/>
          </a:xfrm>
          <a:prstGeom prst="line">
            <a:avLst/>
          </a:prstGeom>
          <a:ln w="12700">
            <a:solidFill>
              <a:srgbClr val="6C94A5"/>
            </a:solidFill>
          </a:ln>
          <a:effectLst/>
        </p:spPr>
        <p:style>
          <a:lnRef idx="2">
            <a:schemeClr val="accent1"/>
          </a:lnRef>
          <a:fillRef idx="0">
            <a:schemeClr val="accent1"/>
          </a:fillRef>
          <a:effectRef idx="1">
            <a:schemeClr val="accent1"/>
          </a:effectRef>
          <a:fontRef idx="minor">
            <a:schemeClr val="tx1"/>
          </a:fontRef>
        </p:style>
      </p:cxnSp>
      <p:grpSp>
        <p:nvGrpSpPr>
          <p:cNvPr id="61" name="Gruppo 60">
            <a:extLst>
              <a:ext uri="{FF2B5EF4-FFF2-40B4-BE49-F238E27FC236}">
                <a16:creationId xmlns:a16="http://schemas.microsoft.com/office/drawing/2014/main" id="{6273771E-2672-468A-A7C3-143BA95B66AF}"/>
              </a:ext>
            </a:extLst>
          </p:cNvPr>
          <p:cNvGrpSpPr/>
          <p:nvPr/>
        </p:nvGrpSpPr>
        <p:grpSpPr>
          <a:xfrm>
            <a:off x="344837" y="1409859"/>
            <a:ext cx="2784000" cy="2496000"/>
            <a:chOff x="7368437" y="674681"/>
            <a:chExt cx="1793634" cy="1473280"/>
          </a:xfrm>
        </p:grpSpPr>
        <p:sp>
          <p:nvSpPr>
            <p:cNvPr id="88" name="Rettangolo con angoli arrotondati 87">
              <a:extLst>
                <a:ext uri="{FF2B5EF4-FFF2-40B4-BE49-F238E27FC236}">
                  <a16:creationId xmlns:a16="http://schemas.microsoft.com/office/drawing/2014/main" id="{9D898CCC-628C-4387-BCC3-080FF74B0EF3}"/>
                </a:ext>
              </a:extLst>
            </p:cNvPr>
            <p:cNvSpPr/>
            <p:nvPr/>
          </p:nvSpPr>
          <p:spPr>
            <a:xfrm>
              <a:off x="7368437" y="997883"/>
              <a:ext cx="1587893" cy="1150078"/>
            </a:xfrm>
            <a:prstGeom prst="roundRect">
              <a:avLst/>
            </a:prstGeom>
            <a:solidFill>
              <a:schemeClr val="bg1">
                <a:lumMod val="85000"/>
              </a:schemeClr>
            </a:solidFill>
            <a:ln>
              <a:solidFill>
                <a:schemeClr val="tx1"/>
              </a:solidFill>
            </a:ln>
            <a:scene3d>
              <a:camera prst="isometricOffAxis2Top"/>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2" name="Immagine 91" descr="Immagine che contiene oggetto, luce&#10;&#10;Descrizione generata automaticamente">
              <a:extLst>
                <a:ext uri="{FF2B5EF4-FFF2-40B4-BE49-F238E27FC236}">
                  <a16:creationId xmlns:a16="http://schemas.microsoft.com/office/drawing/2014/main" id="{13FB5918-1C68-42ED-AAC2-1152FFC4AF0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730710" y="674681"/>
              <a:ext cx="966706" cy="966706"/>
            </a:xfrm>
            <a:prstGeom prst="rect">
              <a:avLst/>
            </a:prstGeom>
          </p:spPr>
        </p:pic>
        <p:grpSp>
          <p:nvGrpSpPr>
            <p:cNvPr id="93" name="Gruppo 92">
              <a:extLst>
                <a:ext uri="{FF2B5EF4-FFF2-40B4-BE49-F238E27FC236}">
                  <a16:creationId xmlns:a16="http://schemas.microsoft.com/office/drawing/2014/main" id="{38D4692D-10C4-4340-BAC4-0AAF4A904558}"/>
                </a:ext>
              </a:extLst>
            </p:cNvPr>
            <p:cNvGrpSpPr/>
            <p:nvPr/>
          </p:nvGrpSpPr>
          <p:grpSpPr>
            <a:xfrm>
              <a:off x="8118070" y="1030624"/>
              <a:ext cx="1044001" cy="972000"/>
              <a:chOff x="1331640" y="-233134"/>
              <a:chExt cx="2160241" cy="1656184"/>
            </a:xfrm>
          </p:grpSpPr>
          <p:grpSp>
            <p:nvGrpSpPr>
              <p:cNvPr id="94" name="Gruppo 93">
                <a:extLst>
                  <a:ext uri="{FF2B5EF4-FFF2-40B4-BE49-F238E27FC236}">
                    <a16:creationId xmlns:a16="http://schemas.microsoft.com/office/drawing/2014/main" id="{83D491F0-5652-480E-A5F5-8B8F144059A6}"/>
                  </a:ext>
                </a:extLst>
              </p:cNvPr>
              <p:cNvGrpSpPr/>
              <p:nvPr/>
            </p:nvGrpSpPr>
            <p:grpSpPr>
              <a:xfrm>
                <a:off x="1331640" y="-233134"/>
                <a:ext cx="2160241" cy="1656184"/>
                <a:chOff x="1331640" y="-233134"/>
                <a:chExt cx="2160241" cy="1656184"/>
              </a:xfrm>
            </p:grpSpPr>
            <p:pic>
              <p:nvPicPr>
                <p:cNvPr id="96" name="Elemento grafico 95" descr="Cloud">
                  <a:extLst>
                    <a:ext uri="{FF2B5EF4-FFF2-40B4-BE49-F238E27FC236}">
                      <a16:creationId xmlns:a16="http://schemas.microsoft.com/office/drawing/2014/main" id="{A3C8F889-EB92-4D5A-A8D6-D3340D786E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640" y="-233134"/>
                  <a:ext cx="1957598" cy="1577327"/>
                </a:xfrm>
                <a:prstGeom prst="rect">
                  <a:avLst/>
                </a:prstGeom>
              </p:spPr>
            </p:pic>
            <p:pic>
              <p:nvPicPr>
                <p:cNvPr id="97" name="Elemento grafico 96" descr="Cloud">
                  <a:extLst>
                    <a:ext uri="{FF2B5EF4-FFF2-40B4-BE49-F238E27FC236}">
                      <a16:creationId xmlns:a16="http://schemas.microsoft.com/office/drawing/2014/main" id="{EAFBA83B-ECC1-4CB1-B7D3-FEAF7BAD48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4284" y="-154276"/>
                  <a:ext cx="1957597" cy="1577326"/>
                </a:xfrm>
                <a:prstGeom prst="rect">
                  <a:avLst/>
                </a:prstGeom>
              </p:spPr>
            </p:pic>
          </p:grpSp>
          <p:sp>
            <p:nvSpPr>
              <p:cNvPr id="95" name="CasellaDiTesto 94">
                <a:extLst>
                  <a:ext uri="{FF2B5EF4-FFF2-40B4-BE49-F238E27FC236}">
                    <a16:creationId xmlns:a16="http://schemas.microsoft.com/office/drawing/2014/main" id="{39A522D0-2953-40C0-B60C-6FC8379808D6}"/>
                  </a:ext>
                </a:extLst>
              </p:cNvPr>
              <p:cNvSpPr txBox="1"/>
              <p:nvPr/>
            </p:nvSpPr>
            <p:spPr>
              <a:xfrm>
                <a:off x="1898038" y="816771"/>
                <a:ext cx="1091591" cy="319924"/>
              </a:xfrm>
              <a:prstGeom prst="rect">
                <a:avLst/>
              </a:prstGeom>
              <a:noFill/>
            </p:spPr>
            <p:txBody>
              <a:bodyPr wrap="square" rtlCol="0">
                <a:spAutoFit/>
              </a:bodyPr>
              <a:lstStyle/>
              <a:p>
                <a:pPr algn="r"/>
                <a:r>
                  <a:rPr lang="it-IT" sz="1067" b="1" i="1" dirty="0">
                    <a:latin typeface="+mj-lt"/>
                  </a:rPr>
                  <a:t>Cloud</a:t>
                </a:r>
                <a:r>
                  <a:rPr lang="it-IT" sz="1467" b="1" dirty="0">
                    <a:effectLst>
                      <a:outerShdw blurRad="38100" dist="38100" dir="2700000" algn="tl">
                        <a:srgbClr val="000000">
                          <a:alpha val="43137"/>
                        </a:srgbClr>
                      </a:outerShdw>
                    </a:effectLst>
                    <a:latin typeface="+mj-lt"/>
                  </a:rPr>
                  <a:t> </a:t>
                </a:r>
              </a:p>
            </p:txBody>
          </p:sp>
        </p:grpSp>
      </p:grpSp>
      <p:sp>
        <p:nvSpPr>
          <p:cNvPr id="17" name="Ovale 16">
            <a:extLst>
              <a:ext uri="{FF2B5EF4-FFF2-40B4-BE49-F238E27FC236}">
                <a16:creationId xmlns:a16="http://schemas.microsoft.com/office/drawing/2014/main" id="{B16E8D8B-68CC-42DC-AD2F-F5B54750505A}"/>
              </a:ext>
            </a:extLst>
          </p:cNvPr>
          <p:cNvSpPr/>
          <p:nvPr/>
        </p:nvSpPr>
        <p:spPr>
          <a:xfrm>
            <a:off x="35392" y="1029001"/>
            <a:ext cx="3213209" cy="3120001"/>
          </a:xfrm>
          <a:prstGeom prst="ellipse">
            <a:avLst/>
          </a:prstGeom>
          <a:noFill/>
          <a:ln>
            <a:solidFill>
              <a:schemeClr val="tx2">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Rettangolo 18">
            <a:extLst>
              <a:ext uri="{FF2B5EF4-FFF2-40B4-BE49-F238E27FC236}">
                <a16:creationId xmlns:a16="http://schemas.microsoft.com/office/drawing/2014/main" id="{7905C941-FB25-4CFA-88AA-8E579DB6AD7C}"/>
              </a:ext>
            </a:extLst>
          </p:cNvPr>
          <p:cNvSpPr/>
          <p:nvPr/>
        </p:nvSpPr>
        <p:spPr>
          <a:xfrm>
            <a:off x="4704294" y="1201516"/>
            <a:ext cx="1343638" cy="461665"/>
          </a:xfrm>
          <a:prstGeom prst="rect">
            <a:avLst/>
          </a:prstGeom>
        </p:spPr>
        <p:txBody>
          <a:bodyPr wrap="none">
            <a:spAutoFit/>
          </a:bodyPr>
          <a:lstStyle/>
          <a:p>
            <a:r>
              <a:rPr lang="en-US" sz="2400" dirty="0">
                <a:latin typeface="+mj-lt"/>
              </a:rPr>
              <a:t>ICE Lab </a:t>
            </a:r>
          </a:p>
        </p:txBody>
      </p:sp>
      <p:grpSp>
        <p:nvGrpSpPr>
          <p:cNvPr id="98" name="Gruppo 97">
            <a:extLst>
              <a:ext uri="{FF2B5EF4-FFF2-40B4-BE49-F238E27FC236}">
                <a16:creationId xmlns:a16="http://schemas.microsoft.com/office/drawing/2014/main" id="{4867D5B6-4855-4387-BE93-51DA39884A9A}"/>
              </a:ext>
            </a:extLst>
          </p:cNvPr>
          <p:cNvGrpSpPr/>
          <p:nvPr/>
        </p:nvGrpSpPr>
        <p:grpSpPr>
          <a:xfrm>
            <a:off x="3708319" y="6297968"/>
            <a:ext cx="576000" cy="576000"/>
            <a:chOff x="6612593" y="2234591"/>
            <a:chExt cx="540000" cy="540000"/>
          </a:xfrm>
        </p:grpSpPr>
        <p:sp>
          <p:nvSpPr>
            <p:cNvPr id="102" name="Ovale 101">
              <a:extLst>
                <a:ext uri="{FF2B5EF4-FFF2-40B4-BE49-F238E27FC236}">
                  <a16:creationId xmlns:a16="http://schemas.microsoft.com/office/drawing/2014/main" id="{E47A2A0D-9624-4F8D-82E7-D62997B0E632}"/>
                </a:ext>
              </a:extLst>
            </p:cNvPr>
            <p:cNvSpPr/>
            <p:nvPr/>
          </p:nvSpPr>
          <p:spPr>
            <a:xfrm>
              <a:off x="6612593" y="2234591"/>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3" name="Elemento grafico 102" descr="Lampadina e ingranaggio">
              <a:extLst>
                <a:ext uri="{FF2B5EF4-FFF2-40B4-BE49-F238E27FC236}">
                  <a16:creationId xmlns:a16="http://schemas.microsoft.com/office/drawing/2014/main" id="{FBBA68DA-216D-4087-934D-D5D2D588AA9E}"/>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66593" y="2285623"/>
              <a:ext cx="432000" cy="432000"/>
            </a:xfrm>
            <a:prstGeom prst="rect">
              <a:avLst/>
            </a:prstGeom>
            <a:effectLst/>
          </p:spPr>
        </p:pic>
      </p:grpSp>
      <p:grpSp>
        <p:nvGrpSpPr>
          <p:cNvPr id="104" name="Gruppo 103">
            <a:extLst>
              <a:ext uri="{FF2B5EF4-FFF2-40B4-BE49-F238E27FC236}">
                <a16:creationId xmlns:a16="http://schemas.microsoft.com/office/drawing/2014/main" id="{5A3FB1CD-1FC0-4D56-92DD-D6F6D9C2A82A}"/>
              </a:ext>
            </a:extLst>
          </p:cNvPr>
          <p:cNvGrpSpPr/>
          <p:nvPr/>
        </p:nvGrpSpPr>
        <p:grpSpPr>
          <a:xfrm>
            <a:off x="5581431" y="6277019"/>
            <a:ext cx="576000" cy="576000"/>
            <a:chOff x="8416800" y="2143712"/>
            <a:chExt cx="540000" cy="540000"/>
          </a:xfrm>
        </p:grpSpPr>
        <p:sp>
          <p:nvSpPr>
            <p:cNvPr id="106" name="Ovale 105">
              <a:extLst>
                <a:ext uri="{FF2B5EF4-FFF2-40B4-BE49-F238E27FC236}">
                  <a16:creationId xmlns:a16="http://schemas.microsoft.com/office/drawing/2014/main" id="{404FB168-F15F-4B3B-80B6-F9C3B8D38695}"/>
                </a:ext>
              </a:extLst>
            </p:cNvPr>
            <p:cNvSpPr/>
            <p:nvPr/>
          </p:nvSpPr>
          <p:spPr>
            <a:xfrm>
              <a:off x="8416800" y="2143712"/>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7" name="Elemento grafico 106" descr="Termometro">
              <a:extLst>
                <a:ext uri="{FF2B5EF4-FFF2-40B4-BE49-F238E27FC236}">
                  <a16:creationId xmlns:a16="http://schemas.microsoft.com/office/drawing/2014/main" id="{B00332CB-F5C9-41B1-89D4-C4C38A2A09BA}"/>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470800" y="2205341"/>
              <a:ext cx="432000" cy="432000"/>
            </a:xfrm>
            <a:prstGeom prst="rect">
              <a:avLst/>
            </a:prstGeom>
          </p:spPr>
        </p:pic>
      </p:grpSp>
      <p:grpSp>
        <p:nvGrpSpPr>
          <p:cNvPr id="108" name="Gruppo 107">
            <a:extLst>
              <a:ext uri="{FF2B5EF4-FFF2-40B4-BE49-F238E27FC236}">
                <a16:creationId xmlns:a16="http://schemas.microsoft.com/office/drawing/2014/main" id="{27DECDC5-161A-4C6F-BB77-D16DB1D845C5}"/>
              </a:ext>
            </a:extLst>
          </p:cNvPr>
          <p:cNvGrpSpPr/>
          <p:nvPr/>
        </p:nvGrpSpPr>
        <p:grpSpPr>
          <a:xfrm>
            <a:off x="4646693" y="6297968"/>
            <a:ext cx="576000" cy="576000"/>
            <a:chOff x="5662382" y="3863377"/>
            <a:chExt cx="540000" cy="540000"/>
          </a:xfrm>
        </p:grpSpPr>
        <p:sp>
          <p:nvSpPr>
            <p:cNvPr id="109" name="Ovale 108">
              <a:extLst>
                <a:ext uri="{FF2B5EF4-FFF2-40B4-BE49-F238E27FC236}">
                  <a16:creationId xmlns:a16="http://schemas.microsoft.com/office/drawing/2014/main" id="{B58879EA-CD25-4AD8-BA10-1A0EFFF4A544}"/>
                </a:ext>
              </a:extLst>
            </p:cNvPr>
            <p:cNvSpPr/>
            <p:nvPr/>
          </p:nvSpPr>
          <p:spPr>
            <a:xfrm>
              <a:off x="5662382" y="3863377"/>
              <a:ext cx="540000" cy="540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2" name="Elemento grafico 111" descr="Router wireless">
              <a:extLst>
                <a:ext uri="{FF2B5EF4-FFF2-40B4-BE49-F238E27FC236}">
                  <a16:creationId xmlns:a16="http://schemas.microsoft.com/office/drawing/2014/main" id="{63BF00B9-540E-4E80-8E3B-EDF70FFAE70D}"/>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716382" y="3908193"/>
              <a:ext cx="432000" cy="432000"/>
            </a:xfrm>
            <a:prstGeom prst="rect">
              <a:avLst/>
            </a:prstGeom>
          </p:spPr>
        </p:pic>
      </p:grpSp>
      <p:sp>
        <p:nvSpPr>
          <p:cNvPr id="113" name="Ovale 112">
            <a:extLst>
              <a:ext uri="{FF2B5EF4-FFF2-40B4-BE49-F238E27FC236}">
                <a16:creationId xmlns:a16="http://schemas.microsoft.com/office/drawing/2014/main" id="{C84B7F0B-94BD-461C-B21E-6BAD8543A931}"/>
              </a:ext>
            </a:extLst>
          </p:cNvPr>
          <p:cNvSpPr/>
          <p:nvPr/>
        </p:nvSpPr>
        <p:spPr>
          <a:xfrm>
            <a:off x="3922719" y="6145802"/>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4" name="Ovale 113">
            <a:extLst>
              <a:ext uri="{FF2B5EF4-FFF2-40B4-BE49-F238E27FC236}">
                <a16:creationId xmlns:a16="http://schemas.microsoft.com/office/drawing/2014/main" id="{7FCF70A9-CA7F-49A3-8EE2-ED25603C8215}"/>
              </a:ext>
            </a:extLst>
          </p:cNvPr>
          <p:cNvSpPr/>
          <p:nvPr/>
        </p:nvSpPr>
        <p:spPr>
          <a:xfrm>
            <a:off x="4857262" y="6148859"/>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5" name="Ovale 114">
            <a:extLst>
              <a:ext uri="{FF2B5EF4-FFF2-40B4-BE49-F238E27FC236}">
                <a16:creationId xmlns:a16="http://schemas.microsoft.com/office/drawing/2014/main" id="{6166ABF8-8231-415D-8D22-5D7354AC8946}"/>
              </a:ext>
            </a:extLst>
          </p:cNvPr>
          <p:cNvSpPr/>
          <p:nvPr/>
        </p:nvSpPr>
        <p:spPr>
          <a:xfrm>
            <a:off x="5771942" y="6153792"/>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16" name="Gruppo 115">
            <a:extLst>
              <a:ext uri="{FF2B5EF4-FFF2-40B4-BE49-F238E27FC236}">
                <a16:creationId xmlns:a16="http://schemas.microsoft.com/office/drawing/2014/main" id="{77D9C85F-E0E8-437A-ADA7-7712A42A6224}"/>
              </a:ext>
            </a:extLst>
          </p:cNvPr>
          <p:cNvGrpSpPr/>
          <p:nvPr/>
        </p:nvGrpSpPr>
        <p:grpSpPr>
          <a:xfrm>
            <a:off x="3996321" y="5639828"/>
            <a:ext cx="1857505" cy="587729"/>
            <a:chOff x="303014" y="2078858"/>
            <a:chExt cx="1422233" cy="1026984"/>
          </a:xfrm>
        </p:grpSpPr>
        <p:sp>
          <p:nvSpPr>
            <p:cNvPr id="117" name="Figura a mano libera: forma 116">
              <a:extLst>
                <a:ext uri="{FF2B5EF4-FFF2-40B4-BE49-F238E27FC236}">
                  <a16:creationId xmlns:a16="http://schemas.microsoft.com/office/drawing/2014/main" id="{DE65CCF9-865D-47BA-BEC0-4C463703B331}"/>
                </a:ext>
              </a:extLst>
            </p:cNvPr>
            <p:cNvSpPr/>
            <p:nvPr/>
          </p:nvSpPr>
          <p:spPr>
            <a:xfrm>
              <a:off x="1252509" y="2194132"/>
              <a:ext cx="472738" cy="911710"/>
            </a:xfrm>
            <a:custGeom>
              <a:avLst/>
              <a:gdLst>
                <a:gd name="connsiteX0" fmla="*/ 0 w 1400653"/>
                <a:gd name="connsiteY0" fmla="*/ 0 h 1838325"/>
                <a:gd name="connsiteX1" fmla="*/ 1171575 w 1400653"/>
                <a:gd name="connsiteY1" fmla="*/ 742950 h 1838325"/>
                <a:gd name="connsiteX2" fmla="*/ 1400175 w 1400653"/>
                <a:gd name="connsiteY2" fmla="*/ 1838325 h 1838325"/>
              </a:gdLst>
              <a:ahLst/>
              <a:cxnLst>
                <a:cxn ang="0">
                  <a:pos x="connsiteX0" y="connsiteY0"/>
                </a:cxn>
                <a:cxn ang="0">
                  <a:pos x="connsiteX1" y="connsiteY1"/>
                </a:cxn>
                <a:cxn ang="0">
                  <a:pos x="connsiteX2" y="connsiteY2"/>
                </a:cxn>
              </a:cxnLst>
              <a:rect l="l" t="t" r="r" b="b"/>
              <a:pathLst>
                <a:path w="1400653" h="1838325">
                  <a:moveTo>
                    <a:pt x="0" y="0"/>
                  </a:moveTo>
                  <a:cubicBezTo>
                    <a:pt x="469106" y="218281"/>
                    <a:pt x="938213" y="436563"/>
                    <a:pt x="1171575" y="742950"/>
                  </a:cubicBezTo>
                  <a:cubicBezTo>
                    <a:pt x="1404937" y="1049337"/>
                    <a:pt x="1402556" y="1443831"/>
                    <a:pt x="1400175" y="1838325"/>
                  </a:cubicBezTo>
                </a:path>
              </a:pathLst>
            </a:custGeom>
            <a:ln>
              <a:solidFill>
                <a:srgbClr val="FF0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118" name="Figura a mano libera: forma 117">
              <a:extLst>
                <a:ext uri="{FF2B5EF4-FFF2-40B4-BE49-F238E27FC236}">
                  <a16:creationId xmlns:a16="http://schemas.microsoft.com/office/drawing/2014/main" id="{1AD21739-7B05-40B7-92FE-CBCA22C343EF}"/>
                </a:ext>
              </a:extLst>
            </p:cNvPr>
            <p:cNvSpPr/>
            <p:nvPr/>
          </p:nvSpPr>
          <p:spPr>
            <a:xfrm>
              <a:off x="303014" y="2078858"/>
              <a:ext cx="390070" cy="954963"/>
            </a:xfrm>
            <a:custGeom>
              <a:avLst/>
              <a:gdLst>
                <a:gd name="connsiteX0" fmla="*/ 2771 w 764771"/>
                <a:gd name="connsiteY0" fmla="*/ 1552575 h 1552575"/>
                <a:gd name="connsiteX1" fmla="*/ 117071 w 764771"/>
                <a:gd name="connsiteY1" fmla="*/ 361950 h 1552575"/>
                <a:gd name="connsiteX2" fmla="*/ 764771 w 764771"/>
                <a:gd name="connsiteY2" fmla="*/ 0 h 1552575"/>
              </a:gdLst>
              <a:ahLst/>
              <a:cxnLst>
                <a:cxn ang="0">
                  <a:pos x="connsiteX0" y="connsiteY0"/>
                </a:cxn>
                <a:cxn ang="0">
                  <a:pos x="connsiteX1" y="connsiteY1"/>
                </a:cxn>
                <a:cxn ang="0">
                  <a:pos x="connsiteX2" y="connsiteY2"/>
                </a:cxn>
              </a:cxnLst>
              <a:rect l="l" t="t" r="r" b="b"/>
              <a:pathLst>
                <a:path w="764771" h="1552575">
                  <a:moveTo>
                    <a:pt x="2771" y="1552575"/>
                  </a:moveTo>
                  <a:cubicBezTo>
                    <a:pt x="-3579" y="1086643"/>
                    <a:pt x="-9929" y="620712"/>
                    <a:pt x="117071" y="361950"/>
                  </a:cubicBezTo>
                  <a:cubicBezTo>
                    <a:pt x="244071" y="103187"/>
                    <a:pt x="504421" y="51593"/>
                    <a:pt x="764771"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119" name="Figura a mano libera: forma 118">
              <a:extLst>
                <a:ext uri="{FF2B5EF4-FFF2-40B4-BE49-F238E27FC236}">
                  <a16:creationId xmlns:a16="http://schemas.microsoft.com/office/drawing/2014/main" id="{33436FBA-40CD-4E6C-BB26-EBB73D549150}"/>
                </a:ext>
              </a:extLst>
            </p:cNvPr>
            <p:cNvSpPr/>
            <p:nvPr/>
          </p:nvSpPr>
          <p:spPr>
            <a:xfrm>
              <a:off x="1024746" y="2129655"/>
              <a:ext cx="46674" cy="911709"/>
            </a:xfrm>
            <a:custGeom>
              <a:avLst/>
              <a:gdLst>
                <a:gd name="connsiteX0" fmla="*/ 3539 w 298814"/>
                <a:gd name="connsiteY0" fmla="*/ 923925 h 923925"/>
                <a:gd name="connsiteX1" fmla="*/ 41639 w 298814"/>
                <a:gd name="connsiteY1" fmla="*/ 295275 h 923925"/>
                <a:gd name="connsiteX2" fmla="*/ 298814 w 298814"/>
                <a:gd name="connsiteY2" fmla="*/ 0 h 923925"/>
              </a:gdLst>
              <a:ahLst/>
              <a:cxnLst>
                <a:cxn ang="0">
                  <a:pos x="connsiteX0" y="connsiteY0"/>
                </a:cxn>
                <a:cxn ang="0">
                  <a:pos x="connsiteX1" y="connsiteY1"/>
                </a:cxn>
                <a:cxn ang="0">
                  <a:pos x="connsiteX2" y="connsiteY2"/>
                </a:cxn>
              </a:cxnLst>
              <a:rect l="l" t="t" r="r" b="b"/>
              <a:pathLst>
                <a:path w="298814" h="923925">
                  <a:moveTo>
                    <a:pt x="3539" y="923925"/>
                  </a:moveTo>
                  <a:cubicBezTo>
                    <a:pt x="-2017" y="686593"/>
                    <a:pt x="-7573" y="449262"/>
                    <a:pt x="41639" y="295275"/>
                  </a:cubicBezTo>
                  <a:cubicBezTo>
                    <a:pt x="90851" y="141288"/>
                    <a:pt x="194832" y="70644"/>
                    <a:pt x="298814" y="0"/>
                  </a:cubicBezTo>
                </a:path>
              </a:pathLst>
            </a:custGeom>
            <a:ln>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grpSp>
      <p:grpSp>
        <p:nvGrpSpPr>
          <p:cNvPr id="27" name="Gruppo 26">
            <a:extLst>
              <a:ext uri="{FF2B5EF4-FFF2-40B4-BE49-F238E27FC236}">
                <a16:creationId xmlns:a16="http://schemas.microsoft.com/office/drawing/2014/main" id="{D842B2C8-0507-4F44-B985-E7361ADADF00}"/>
              </a:ext>
            </a:extLst>
          </p:cNvPr>
          <p:cNvGrpSpPr/>
          <p:nvPr/>
        </p:nvGrpSpPr>
        <p:grpSpPr>
          <a:xfrm>
            <a:off x="7287568" y="6069869"/>
            <a:ext cx="576000" cy="576000"/>
            <a:chOff x="1268378" y="3711516"/>
            <a:chExt cx="432000" cy="432000"/>
          </a:xfrm>
        </p:grpSpPr>
        <p:sp>
          <p:nvSpPr>
            <p:cNvPr id="123" name="Ovale 122">
              <a:extLst>
                <a:ext uri="{FF2B5EF4-FFF2-40B4-BE49-F238E27FC236}">
                  <a16:creationId xmlns:a16="http://schemas.microsoft.com/office/drawing/2014/main" id="{9E25FD60-8AB5-4DBE-AD18-DE15124E5FA0}"/>
                </a:ext>
              </a:extLst>
            </p:cNvPr>
            <p:cNvSpPr/>
            <p:nvPr/>
          </p:nvSpPr>
          <p:spPr>
            <a:xfrm>
              <a:off x="1268378" y="3711516"/>
              <a:ext cx="432000" cy="432000"/>
            </a:xfrm>
            <a:prstGeom prst="ellipse">
              <a:avLst/>
            </a:prstGeom>
            <a:solidFill>
              <a:srgbClr val="FFC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6" name="Immagine 25" descr="Immagine che contiene acqua, palla, tenendo, uomo&#10;&#10;Descrizione generata automaticamente">
              <a:extLst>
                <a:ext uri="{FF2B5EF4-FFF2-40B4-BE49-F238E27FC236}">
                  <a16:creationId xmlns:a16="http://schemas.microsoft.com/office/drawing/2014/main" id="{BAA90CA8-1CCD-49B8-B4FF-835F9A84A008}"/>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322378" y="3802728"/>
              <a:ext cx="324000" cy="249576"/>
            </a:xfrm>
            <a:prstGeom prst="rect">
              <a:avLst/>
            </a:prstGeom>
          </p:spPr>
        </p:pic>
      </p:grpSp>
      <p:sp>
        <p:nvSpPr>
          <p:cNvPr id="120" name="Ovale 119">
            <a:extLst>
              <a:ext uri="{FF2B5EF4-FFF2-40B4-BE49-F238E27FC236}">
                <a16:creationId xmlns:a16="http://schemas.microsoft.com/office/drawing/2014/main" id="{F4E9E3E9-5EDB-412E-9A03-D48322B126A3}"/>
              </a:ext>
            </a:extLst>
          </p:cNvPr>
          <p:cNvSpPr/>
          <p:nvPr/>
        </p:nvSpPr>
        <p:spPr>
          <a:xfrm>
            <a:off x="7203023" y="6099720"/>
            <a:ext cx="192021" cy="192021"/>
          </a:xfrm>
          <a:prstGeom prst="ellipse">
            <a:avLst/>
          </a:prstGeom>
          <a:solidFill>
            <a:schemeClr val="accent3">
              <a:lumMod val="75000"/>
            </a:schemeClr>
          </a:solidFill>
          <a:ln>
            <a:solidFill>
              <a:schemeClr val="accent3">
                <a:lumMod val="5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3" name="Connettore 2 32">
            <a:extLst>
              <a:ext uri="{FF2B5EF4-FFF2-40B4-BE49-F238E27FC236}">
                <a16:creationId xmlns:a16="http://schemas.microsoft.com/office/drawing/2014/main" id="{91F619A0-8BF9-400F-83D7-E742A202EAF4}"/>
              </a:ext>
            </a:extLst>
          </p:cNvPr>
          <p:cNvCxnSpPr>
            <a:cxnSpLocks/>
            <a:stCxn id="120" idx="1"/>
          </p:cNvCxnSpPr>
          <p:nvPr/>
        </p:nvCxnSpPr>
        <p:spPr>
          <a:xfrm flipH="1" flipV="1">
            <a:off x="5402859" y="5581735"/>
            <a:ext cx="1828285" cy="546107"/>
          </a:xfrm>
          <a:prstGeom prst="straightConnector1">
            <a:avLst/>
          </a:prstGeom>
          <a:ln>
            <a:solidFill>
              <a:srgbClr val="FF0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Connettore 2 141">
            <a:extLst>
              <a:ext uri="{FF2B5EF4-FFF2-40B4-BE49-F238E27FC236}">
                <a16:creationId xmlns:a16="http://schemas.microsoft.com/office/drawing/2014/main" id="{EA9D693E-02CE-4BE5-9B56-1041FE024532}"/>
              </a:ext>
            </a:extLst>
          </p:cNvPr>
          <p:cNvCxnSpPr>
            <a:cxnSpLocks/>
          </p:cNvCxnSpPr>
          <p:nvPr/>
        </p:nvCxnSpPr>
        <p:spPr>
          <a:xfrm flipH="1">
            <a:off x="5030347" y="4561221"/>
            <a:ext cx="393741" cy="675108"/>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46" name="Connettore 2 145">
            <a:extLst>
              <a:ext uri="{FF2B5EF4-FFF2-40B4-BE49-F238E27FC236}">
                <a16:creationId xmlns:a16="http://schemas.microsoft.com/office/drawing/2014/main" id="{412C26F2-9ADE-4811-874D-9783B5ED8512}"/>
              </a:ext>
            </a:extLst>
          </p:cNvPr>
          <p:cNvCxnSpPr>
            <a:cxnSpLocks/>
            <a:stCxn id="42" idx="3"/>
            <a:endCxn id="75" idx="7"/>
          </p:cNvCxnSpPr>
          <p:nvPr/>
        </p:nvCxnSpPr>
        <p:spPr>
          <a:xfrm flipH="1">
            <a:off x="5070283" y="4599293"/>
            <a:ext cx="669956" cy="662976"/>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49" name="Connettore 2 148">
            <a:extLst>
              <a:ext uri="{FF2B5EF4-FFF2-40B4-BE49-F238E27FC236}">
                <a16:creationId xmlns:a16="http://schemas.microsoft.com/office/drawing/2014/main" id="{BF5AA9BE-B759-4EC6-9D0B-A54C35B8F306}"/>
              </a:ext>
            </a:extLst>
          </p:cNvPr>
          <p:cNvCxnSpPr>
            <a:cxnSpLocks/>
            <a:stCxn id="43" idx="3"/>
          </p:cNvCxnSpPr>
          <p:nvPr/>
        </p:nvCxnSpPr>
        <p:spPr>
          <a:xfrm flipH="1">
            <a:off x="5091271" y="4599294"/>
            <a:ext cx="1033011" cy="683764"/>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52" name="Connettore 2 151">
            <a:extLst>
              <a:ext uri="{FF2B5EF4-FFF2-40B4-BE49-F238E27FC236}">
                <a16:creationId xmlns:a16="http://schemas.microsoft.com/office/drawing/2014/main" id="{85118F18-E2AD-48DF-BB69-591F078E0F0D}"/>
              </a:ext>
            </a:extLst>
          </p:cNvPr>
          <p:cNvCxnSpPr>
            <a:cxnSpLocks/>
            <a:stCxn id="44" idx="3"/>
            <a:endCxn id="75" idx="6"/>
          </p:cNvCxnSpPr>
          <p:nvPr/>
        </p:nvCxnSpPr>
        <p:spPr>
          <a:xfrm flipH="1">
            <a:off x="5098404" y="4599294"/>
            <a:ext cx="1409920" cy="730865"/>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
        <p:nvSpPr>
          <p:cNvPr id="4" name="Segnaposto piè di pagina 3">
            <a:extLst>
              <a:ext uri="{FF2B5EF4-FFF2-40B4-BE49-F238E27FC236}">
                <a16:creationId xmlns:a16="http://schemas.microsoft.com/office/drawing/2014/main" id="{D6EF4FB6-56EF-2348-AA28-1AD903B6F2A2}"/>
              </a:ext>
            </a:extLst>
          </p:cNvPr>
          <p:cNvSpPr>
            <a:spLocks noGrp="1"/>
          </p:cNvSpPr>
          <p:nvPr>
            <p:ph type="ftr" sz="quarter" idx="11"/>
          </p:nvPr>
        </p:nvSpPr>
        <p:spPr/>
        <p:txBody>
          <a:bodyPr/>
          <a:lstStyle/>
          <a:p>
            <a:pPr>
              <a:defRPr/>
            </a:pPr>
            <a:r>
              <a:rPr lang="it-IT"/>
              <a:t>EISD</a:t>
            </a:r>
          </a:p>
        </p:txBody>
      </p:sp>
    </p:spTree>
    <p:extLst>
      <p:ext uri="{BB962C8B-B14F-4D97-AF65-F5344CB8AC3E}">
        <p14:creationId xmlns:p14="http://schemas.microsoft.com/office/powerpoint/2010/main" val="369032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EB50B5-C8B9-4F4F-BCA7-AD4FBF102873}"/>
              </a:ext>
            </a:extLst>
          </p:cNvPr>
          <p:cNvSpPr>
            <a:spLocks noGrp="1"/>
          </p:cNvSpPr>
          <p:nvPr>
            <p:ph type="title"/>
          </p:nvPr>
        </p:nvSpPr>
        <p:spPr/>
        <p:txBody>
          <a:bodyPr/>
          <a:lstStyle/>
          <a:p>
            <a:r>
              <a:rPr lang="en-US" dirty="0"/>
              <a:t>Industry 4.0 and the communication</a:t>
            </a:r>
          </a:p>
        </p:txBody>
      </p:sp>
      <p:sp>
        <p:nvSpPr>
          <p:cNvPr id="3" name="Segnaposto contenuto 2">
            <a:extLst>
              <a:ext uri="{FF2B5EF4-FFF2-40B4-BE49-F238E27FC236}">
                <a16:creationId xmlns:a16="http://schemas.microsoft.com/office/drawing/2014/main" id="{8C6403EE-C9AB-4725-B392-BC07502B5245}"/>
              </a:ext>
            </a:extLst>
          </p:cNvPr>
          <p:cNvSpPr>
            <a:spLocks noGrp="1"/>
          </p:cNvSpPr>
          <p:nvPr>
            <p:ph idx="1"/>
          </p:nvPr>
        </p:nvSpPr>
        <p:spPr>
          <a:xfrm>
            <a:off x="609600" y="1489165"/>
            <a:ext cx="5870443" cy="4371703"/>
          </a:xfrm>
        </p:spPr>
        <p:txBody>
          <a:bodyPr/>
          <a:lstStyle/>
          <a:p>
            <a:pPr marL="380990" indent="-380990"/>
            <a:r>
              <a:rPr lang="en-GB" sz="2133" dirty="0">
                <a:solidFill>
                  <a:srgbClr val="800000"/>
                </a:solidFill>
              </a:rPr>
              <a:t>Standard automation pyramid</a:t>
            </a:r>
          </a:p>
          <a:p>
            <a:pPr lvl="1">
              <a:buFont typeface="Tahoma" panose="020B0604030504040204" pitchFamily="34" charset="0"/>
              <a:buChar char="‒"/>
            </a:pPr>
            <a:r>
              <a:rPr lang="en-GB" sz="1867" dirty="0"/>
              <a:t>from actuators and sensors to enterprise systems</a:t>
            </a:r>
          </a:p>
          <a:p>
            <a:pPr lvl="1">
              <a:buFont typeface="Tahoma" panose="020B0604030504040204" pitchFamily="34" charset="0"/>
              <a:buChar char="‒"/>
            </a:pPr>
            <a:r>
              <a:rPr lang="en-GB" sz="1867" dirty="0"/>
              <a:t>result of the </a:t>
            </a:r>
            <a:r>
              <a:rPr lang="en-GB" sz="1867" dirty="0">
                <a:solidFill>
                  <a:srgbClr val="800000"/>
                </a:solidFill>
              </a:rPr>
              <a:t>Third Industrial Revolution</a:t>
            </a:r>
          </a:p>
          <a:p>
            <a:pPr marL="380990" indent="-380990"/>
            <a:r>
              <a:rPr lang="en-US" sz="2133" dirty="0"/>
              <a:t>At the lowest level, different vendors provide different fieldbus protocols</a:t>
            </a:r>
          </a:p>
          <a:p>
            <a:pPr lvl="1">
              <a:buFontTx/>
              <a:buChar char="‒"/>
            </a:pPr>
            <a:r>
              <a:rPr lang="en-US" sz="1867" dirty="0">
                <a:solidFill>
                  <a:srgbClr val="800000"/>
                </a:solidFill>
              </a:rPr>
              <a:t>Fielbuses</a:t>
            </a:r>
            <a:r>
              <a:rPr lang="en-US" sz="1867" dirty="0"/>
              <a:t> like </a:t>
            </a:r>
            <a:r>
              <a:rPr lang="en-US" sz="1867" dirty="0">
                <a:latin typeface="Consolas" panose="020B0609020204030204" pitchFamily="49" charset="0"/>
              </a:rPr>
              <a:t>Profibus DP</a:t>
            </a:r>
            <a:r>
              <a:rPr lang="en-US" sz="1867" dirty="0"/>
              <a:t>, </a:t>
            </a:r>
            <a:r>
              <a:rPr lang="en-US" sz="1867" dirty="0">
                <a:latin typeface="Consolas" panose="020B0609020204030204" pitchFamily="49" charset="0"/>
              </a:rPr>
              <a:t>Modbus-RTU</a:t>
            </a:r>
          </a:p>
          <a:p>
            <a:pPr lvl="1">
              <a:buFontTx/>
              <a:buChar char="‒"/>
            </a:pPr>
            <a:r>
              <a:rPr lang="en-US" sz="1867" dirty="0">
                <a:solidFill>
                  <a:srgbClr val="800000"/>
                </a:solidFill>
              </a:rPr>
              <a:t>Industrial Ethernet </a:t>
            </a:r>
            <a:r>
              <a:rPr lang="en-US" sz="1867" dirty="0"/>
              <a:t>networks like </a:t>
            </a:r>
            <a:r>
              <a:rPr lang="en-GB" sz="1867" dirty="0">
                <a:latin typeface="Consolas" panose="020B0609020204030204" pitchFamily="49" charset="0"/>
              </a:rPr>
              <a:t>PROFINET</a:t>
            </a:r>
            <a:r>
              <a:rPr lang="en-GB" sz="1867" dirty="0"/>
              <a:t>, </a:t>
            </a:r>
            <a:r>
              <a:rPr lang="en-GB" sz="1867" dirty="0">
                <a:latin typeface="Consolas" panose="020B0609020204030204" pitchFamily="49" charset="0"/>
              </a:rPr>
              <a:t>EtherCAT</a:t>
            </a:r>
            <a:r>
              <a:rPr lang="en-GB" sz="1867" dirty="0"/>
              <a:t>, </a:t>
            </a:r>
            <a:r>
              <a:rPr lang="en-GB" sz="1867" dirty="0">
                <a:latin typeface="Consolas" panose="020B0609020204030204" pitchFamily="49" charset="0"/>
              </a:rPr>
              <a:t>Modbus TCP</a:t>
            </a:r>
            <a:r>
              <a:rPr lang="en-GB" sz="1867" dirty="0"/>
              <a:t>, </a:t>
            </a:r>
            <a:r>
              <a:rPr lang="en-GB" sz="1867" dirty="0">
                <a:latin typeface="Consolas" panose="020B0609020204030204" pitchFamily="49" charset="0"/>
              </a:rPr>
              <a:t>EtherNet/IP</a:t>
            </a:r>
            <a:r>
              <a:rPr lang="en-US" sz="1867" dirty="0">
                <a:latin typeface="Consolas" panose="020B0609020204030204" pitchFamily="49" charset="0"/>
              </a:rPr>
              <a:t> </a:t>
            </a:r>
          </a:p>
          <a:p>
            <a:r>
              <a:rPr lang="en-US" sz="2133" b="1" dirty="0">
                <a:ea typeface="Tahoma" panose="020B0604030504040204" pitchFamily="34" charset="0"/>
                <a:cs typeface="Tahoma" panose="020B0604030504040204" pitchFamily="34" charset="0"/>
                <a:sym typeface="Wingdings" panose="05000000000000000000" pitchFamily="2" charset="2"/>
              </a:rPr>
              <a:t>Challenge</a:t>
            </a:r>
            <a:r>
              <a:rPr lang="en-US" sz="2133" dirty="0">
                <a:ea typeface="Tahoma" panose="020B0604030504040204" pitchFamily="34" charset="0"/>
                <a:cs typeface="Tahoma" panose="020B0604030504040204" pitchFamily="34" charset="0"/>
                <a:sym typeface="Wingdings" panose="05000000000000000000" pitchFamily="2" charset="2"/>
              </a:rPr>
              <a:t>: communication technology for all the levels of the pyramid.</a:t>
            </a:r>
          </a:p>
          <a:p>
            <a:pPr marL="609585" lvl="1" indent="0">
              <a:buNone/>
            </a:pPr>
            <a:endParaRPr lang="en-US" sz="1867" dirty="0">
              <a:ea typeface="Tahoma" panose="020B0604030504040204" pitchFamily="34" charset="0"/>
              <a:cs typeface="Tahoma" panose="020B0604030504040204" pitchFamily="34" charset="0"/>
              <a:sym typeface="Wingdings" panose="05000000000000000000" pitchFamily="2" charset="2"/>
            </a:endParaRPr>
          </a:p>
          <a:p>
            <a:endParaRPr lang="en-US" sz="1867" dirty="0"/>
          </a:p>
        </p:txBody>
      </p:sp>
      <p:sp>
        <p:nvSpPr>
          <p:cNvPr id="4" name="Segnaposto piè di pagina 3">
            <a:extLst>
              <a:ext uri="{FF2B5EF4-FFF2-40B4-BE49-F238E27FC236}">
                <a16:creationId xmlns:a16="http://schemas.microsoft.com/office/drawing/2014/main" id="{A037B9EB-1849-4611-A330-1D4ACFBF89BD}"/>
              </a:ext>
            </a:extLst>
          </p:cNvPr>
          <p:cNvSpPr>
            <a:spLocks noGrp="1"/>
          </p:cNvSpPr>
          <p:nvPr>
            <p:ph type="ftr" sz="quarter" idx="11"/>
          </p:nvPr>
        </p:nvSpPr>
        <p:spPr/>
        <p:txBody>
          <a:bodyPr/>
          <a:lstStyle/>
          <a:p>
            <a:pPr>
              <a:defRPr/>
            </a:pPr>
            <a:r>
              <a:rPr lang="it-IT"/>
              <a:t>EISD</a:t>
            </a:r>
            <a:endParaRPr lang="it-IT" dirty="0"/>
          </a:p>
        </p:txBody>
      </p:sp>
      <p:pic>
        <p:nvPicPr>
          <p:cNvPr id="7" name="Segnaposto contenuto 7">
            <a:extLst>
              <a:ext uri="{FF2B5EF4-FFF2-40B4-BE49-F238E27FC236}">
                <a16:creationId xmlns:a16="http://schemas.microsoft.com/office/drawing/2014/main" id="{00D273FF-9D50-4A52-B5C6-57469050512E}"/>
              </a:ext>
            </a:extLst>
          </p:cNvPr>
          <p:cNvPicPr>
            <a:picLocks noChangeAspect="1"/>
          </p:cNvPicPr>
          <p:nvPr/>
        </p:nvPicPr>
        <p:blipFill>
          <a:blip r:embed="rId4"/>
          <a:stretch>
            <a:fillRect/>
          </a:stretch>
        </p:blipFill>
        <p:spPr bwMode="auto">
          <a:xfrm>
            <a:off x="7344139" y="844979"/>
            <a:ext cx="4102960" cy="3462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Content Placeholder 6">
            <a:extLst>
              <a:ext uri="{FF2B5EF4-FFF2-40B4-BE49-F238E27FC236}">
                <a16:creationId xmlns:a16="http://schemas.microsoft.com/office/drawing/2014/main" id="{CA599BD6-1FAD-4A95-8F4E-A85462A7FB88}"/>
              </a:ext>
            </a:extLst>
          </p:cNvPr>
          <p:cNvPicPr>
            <a:picLocks noChangeAspect="1"/>
          </p:cNvPicPr>
          <p:nvPr/>
        </p:nvPicPr>
        <p:blipFill>
          <a:blip r:embed="rId5"/>
          <a:stretch>
            <a:fillRect/>
          </a:stretch>
        </p:blipFill>
        <p:spPr bwMode="auto">
          <a:xfrm>
            <a:off x="6872546" y="4248052"/>
            <a:ext cx="3588596" cy="259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ccia a destra 10">
            <a:extLst>
              <a:ext uri="{FF2B5EF4-FFF2-40B4-BE49-F238E27FC236}">
                <a16:creationId xmlns:a16="http://schemas.microsoft.com/office/drawing/2014/main" id="{C462F33A-FCB1-4237-8EF3-797E044422FE}"/>
              </a:ext>
            </a:extLst>
          </p:cNvPr>
          <p:cNvSpPr/>
          <p:nvPr/>
        </p:nvSpPr>
        <p:spPr>
          <a:xfrm rot="16200000">
            <a:off x="9730913" y="2348985"/>
            <a:ext cx="3462497" cy="4157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solidFill>
                  <a:schemeClr val="tx1"/>
                </a:solidFill>
              </a:rPr>
              <a:t>Time constraints</a:t>
            </a:r>
          </a:p>
        </p:txBody>
      </p:sp>
      <p:sp>
        <p:nvSpPr>
          <p:cNvPr id="16" name="Rettangolo 15">
            <a:extLst>
              <a:ext uri="{FF2B5EF4-FFF2-40B4-BE49-F238E27FC236}">
                <a16:creationId xmlns:a16="http://schemas.microsoft.com/office/drawing/2014/main" id="{30B629D4-3C0E-4E2A-AA22-70F5DDDD4061}"/>
              </a:ext>
            </a:extLst>
          </p:cNvPr>
          <p:cNvSpPr/>
          <p:nvPr/>
        </p:nvSpPr>
        <p:spPr>
          <a:xfrm>
            <a:off x="11551106" y="3655754"/>
            <a:ext cx="636713" cy="297454"/>
          </a:xfrm>
          <a:prstGeom prst="rect">
            <a:avLst/>
          </a:prstGeom>
        </p:spPr>
        <p:txBody>
          <a:bodyPr wrap="none">
            <a:spAutoFit/>
          </a:bodyPr>
          <a:lstStyle/>
          <a:p>
            <a:pPr algn="ctr"/>
            <a:r>
              <a:rPr lang="en-US" sz="1333" dirty="0"/>
              <a:t>µs/ms</a:t>
            </a:r>
          </a:p>
        </p:txBody>
      </p:sp>
      <p:sp>
        <p:nvSpPr>
          <p:cNvPr id="17" name="Rettangolo 16">
            <a:extLst>
              <a:ext uri="{FF2B5EF4-FFF2-40B4-BE49-F238E27FC236}">
                <a16:creationId xmlns:a16="http://schemas.microsoft.com/office/drawing/2014/main" id="{52516C8F-E1A1-498D-8074-EEA6CF73F88A}"/>
              </a:ext>
            </a:extLst>
          </p:cNvPr>
          <p:cNvSpPr/>
          <p:nvPr/>
        </p:nvSpPr>
        <p:spPr>
          <a:xfrm>
            <a:off x="11469710" y="3023380"/>
            <a:ext cx="817853" cy="297454"/>
          </a:xfrm>
          <a:prstGeom prst="rect">
            <a:avLst/>
          </a:prstGeom>
        </p:spPr>
        <p:txBody>
          <a:bodyPr wrap="none">
            <a:spAutoFit/>
          </a:bodyPr>
          <a:lstStyle/>
          <a:p>
            <a:pPr algn="ctr"/>
            <a:r>
              <a:rPr lang="en-US" sz="1333" dirty="0"/>
              <a:t>seconds</a:t>
            </a:r>
          </a:p>
        </p:txBody>
      </p:sp>
      <p:sp>
        <p:nvSpPr>
          <p:cNvPr id="18" name="Rettangolo 17">
            <a:extLst>
              <a:ext uri="{FF2B5EF4-FFF2-40B4-BE49-F238E27FC236}">
                <a16:creationId xmlns:a16="http://schemas.microsoft.com/office/drawing/2014/main" id="{EC5B889B-BEDE-43E0-AC2B-95A8C2E4858C}"/>
              </a:ext>
            </a:extLst>
          </p:cNvPr>
          <p:cNvSpPr/>
          <p:nvPr/>
        </p:nvSpPr>
        <p:spPr>
          <a:xfrm>
            <a:off x="11508079" y="2228528"/>
            <a:ext cx="778097" cy="297454"/>
          </a:xfrm>
          <a:prstGeom prst="rect">
            <a:avLst/>
          </a:prstGeom>
        </p:spPr>
        <p:txBody>
          <a:bodyPr wrap="none">
            <a:spAutoFit/>
          </a:bodyPr>
          <a:lstStyle/>
          <a:p>
            <a:pPr algn="ctr"/>
            <a:r>
              <a:rPr lang="en-US" sz="1333" dirty="0"/>
              <a:t>minutes</a:t>
            </a:r>
          </a:p>
        </p:txBody>
      </p:sp>
      <p:sp>
        <p:nvSpPr>
          <p:cNvPr id="19" name="Rettangolo 18">
            <a:extLst>
              <a:ext uri="{FF2B5EF4-FFF2-40B4-BE49-F238E27FC236}">
                <a16:creationId xmlns:a16="http://schemas.microsoft.com/office/drawing/2014/main" id="{39AFF58B-6CC9-4B2E-9BE0-A9F4AE7871BB}"/>
              </a:ext>
            </a:extLst>
          </p:cNvPr>
          <p:cNvSpPr/>
          <p:nvPr/>
        </p:nvSpPr>
        <p:spPr>
          <a:xfrm>
            <a:off x="11563930" y="1657972"/>
            <a:ext cx="611065" cy="297454"/>
          </a:xfrm>
          <a:prstGeom prst="rect">
            <a:avLst/>
          </a:prstGeom>
        </p:spPr>
        <p:txBody>
          <a:bodyPr wrap="none">
            <a:spAutoFit/>
          </a:bodyPr>
          <a:lstStyle/>
          <a:p>
            <a:pPr algn="ctr"/>
            <a:r>
              <a:rPr lang="en-US" sz="1333" dirty="0"/>
              <a:t>hours</a:t>
            </a:r>
          </a:p>
        </p:txBody>
      </p:sp>
      <p:sp>
        <p:nvSpPr>
          <p:cNvPr id="20" name="Rettangolo 19">
            <a:extLst>
              <a:ext uri="{FF2B5EF4-FFF2-40B4-BE49-F238E27FC236}">
                <a16:creationId xmlns:a16="http://schemas.microsoft.com/office/drawing/2014/main" id="{1B4B76D6-0DA7-4ACB-9D44-DEB10C76198B}"/>
              </a:ext>
            </a:extLst>
          </p:cNvPr>
          <p:cNvSpPr/>
          <p:nvPr/>
        </p:nvSpPr>
        <p:spPr>
          <a:xfrm>
            <a:off x="11611897" y="1288675"/>
            <a:ext cx="533479" cy="297454"/>
          </a:xfrm>
          <a:prstGeom prst="rect">
            <a:avLst/>
          </a:prstGeom>
        </p:spPr>
        <p:txBody>
          <a:bodyPr wrap="none">
            <a:spAutoFit/>
          </a:bodyPr>
          <a:lstStyle/>
          <a:p>
            <a:pPr algn="ctr"/>
            <a:r>
              <a:rPr lang="en-US" sz="1333" dirty="0"/>
              <a:t>days</a:t>
            </a:r>
          </a:p>
        </p:txBody>
      </p:sp>
      <p:sp>
        <p:nvSpPr>
          <p:cNvPr id="21" name="Rettangolo 20">
            <a:extLst>
              <a:ext uri="{FF2B5EF4-FFF2-40B4-BE49-F238E27FC236}">
                <a16:creationId xmlns:a16="http://schemas.microsoft.com/office/drawing/2014/main" id="{78A6BC36-76B0-4925-AE91-DB094FC593F2}"/>
              </a:ext>
            </a:extLst>
          </p:cNvPr>
          <p:cNvSpPr/>
          <p:nvPr/>
        </p:nvSpPr>
        <p:spPr>
          <a:xfrm>
            <a:off x="11518177" y="960380"/>
            <a:ext cx="742511" cy="297454"/>
          </a:xfrm>
          <a:prstGeom prst="rect">
            <a:avLst/>
          </a:prstGeom>
        </p:spPr>
        <p:txBody>
          <a:bodyPr wrap="none">
            <a:spAutoFit/>
          </a:bodyPr>
          <a:lstStyle/>
          <a:p>
            <a:pPr algn="ctr"/>
            <a:r>
              <a:rPr lang="en-US" sz="1333" dirty="0"/>
              <a:t>months</a:t>
            </a:r>
          </a:p>
        </p:txBody>
      </p:sp>
      <p:sp>
        <p:nvSpPr>
          <p:cNvPr id="6" name="Segnaposto numero diapositiva 5">
            <a:extLst>
              <a:ext uri="{FF2B5EF4-FFF2-40B4-BE49-F238E27FC236}">
                <a16:creationId xmlns:a16="http://schemas.microsoft.com/office/drawing/2014/main" id="{D9B48CE2-5BE8-4247-8108-AFC1FCC52D9C}"/>
              </a:ext>
            </a:extLst>
          </p:cNvPr>
          <p:cNvSpPr>
            <a:spLocks noGrp="1"/>
          </p:cNvSpPr>
          <p:nvPr>
            <p:ph type="sldNum" sz="quarter" idx="12"/>
          </p:nvPr>
        </p:nvSpPr>
        <p:spPr/>
        <p:txBody>
          <a:bodyPr/>
          <a:lstStyle/>
          <a:p>
            <a:pPr>
              <a:defRPr/>
            </a:pPr>
            <a:fld id="{43CD341D-7438-4FA4-973F-6F9EECBD14B9}" type="slidenum">
              <a:rPr lang="it-IT" altLang="it-IT" smtClean="0"/>
              <a:pPr>
                <a:defRPr/>
              </a:pPr>
              <a:t>4</a:t>
            </a:fld>
            <a:endParaRPr lang="it-IT" altLang="it-IT"/>
          </a:p>
        </p:txBody>
      </p:sp>
    </p:spTree>
    <p:custDataLst>
      <p:tags r:id="rId1"/>
    </p:custDataLst>
    <p:extLst>
      <p:ext uri="{BB962C8B-B14F-4D97-AF65-F5344CB8AC3E}">
        <p14:creationId xmlns:p14="http://schemas.microsoft.com/office/powerpoint/2010/main" val="18229757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 calcmode="lin" valueType="num">
                                      <p:cBhvr additive="base">
                                        <p:cTn id="7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7" grpId="0"/>
      <p:bldP spid="18" grpId="0"/>
      <p:bldP spid="19"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CCF64C-9769-48AC-B86B-73DB8A39D4E4}"/>
              </a:ext>
            </a:extLst>
          </p:cNvPr>
          <p:cNvSpPr>
            <a:spLocks noGrp="1"/>
          </p:cNvSpPr>
          <p:nvPr>
            <p:ph type="title"/>
          </p:nvPr>
        </p:nvSpPr>
        <p:spPr/>
        <p:txBody>
          <a:bodyPr/>
          <a:lstStyle/>
          <a:p>
            <a:r>
              <a:rPr lang="en-US" dirty="0"/>
              <a:t>ICE lab: </a:t>
            </a:r>
            <a:r>
              <a:rPr lang="it-IT" dirty="0"/>
              <a:t>IoT Data Viewer</a:t>
            </a:r>
            <a:r>
              <a:rPr lang="en-US" dirty="0"/>
              <a:t>​</a:t>
            </a:r>
          </a:p>
        </p:txBody>
      </p:sp>
      <p:sp>
        <p:nvSpPr>
          <p:cNvPr id="5" name="Segnaposto piè di pagina 4">
            <a:extLst>
              <a:ext uri="{FF2B5EF4-FFF2-40B4-BE49-F238E27FC236}">
                <a16:creationId xmlns:a16="http://schemas.microsoft.com/office/drawing/2014/main" id="{4584A60B-05AC-4A38-B6D9-06699CF2C358}"/>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4DD8D8EA-E104-4AFD-9A19-51C170C020E0}"/>
              </a:ext>
            </a:extLst>
          </p:cNvPr>
          <p:cNvSpPr>
            <a:spLocks noGrp="1"/>
          </p:cNvSpPr>
          <p:nvPr>
            <p:ph type="sldNum" sz="quarter" idx="12"/>
          </p:nvPr>
        </p:nvSpPr>
        <p:spPr/>
        <p:txBody>
          <a:bodyPr/>
          <a:lstStyle/>
          <a:p>
            <a:pPr>
              <a:defRPr/>
            </a:pPr>
            <a:fld id="{1EE87F2A-AB2C-4D87-BCA6-9B3A24192F3A}" type="slidenum">
              <a:rPr lang="it-IT" altLang="it-IT" smtClean="0"/>
              <a:pPr>
                <a:defRPr/>
              </a:pPr>
              <a:t>40</a:t>
            </a:fld>
            <a:endParaRPr lang="it-IT" altLang="it-IT" dirty="0"/>
          </a:p>
        </p:txBody>
      </p:sp>
      <p:pic>
        <p:nvPicPr>
          <p:cNvPr id="12" name="Segnaposto contenuto 11">
            <a:extLst>
              <a:ext uri="{FF2B5EF4-FFF2-40B4-BE49-F238E27FC236}">
                <a16:creationId xmlns:a16="http://schemas.microsoft.com/office/drawing/2014/main" id="{934ECC9A-3093-477F-A462-413A3D5DEA70}"/>
              </a:ext>
            </a:extLst>
          </p:cNvPr>
          <p:cNvPicPr>
            <a:picLocks noGrp="1" noChangeAspect="1"/>
          </p:cNvPicPr>
          <p:nvPr>
            <p:ph idx="1"/>
          </p:nvPr>
        </p:nvPicPr>
        <p:blipFill>
          <a:blip r:embed="rId2"/>
          <a:srcRect/>
          <a:stretch/>
        </p:blipFill>
        <p:spPr>
          <a:xfrm>
            <a:off x="609600" y="1200448"/>
            <a:ext cx="10972800" cy="4148552"/>
          </a:xfrm>
          <a:prstGeom prst="rect">
            <a:avLst/>
          </a:prstGeom>
          <a:ln>
            <a:solidFill>
              <a:srgbClr val="D9B541"/>
            </a:solidFill>
          </a:ln>
        </p:spPr>
      </p:pic>
      <p:sp>
        <p:nvSpPr>
          <p:cNvPr id="9" name="Ovale 8">
            <a:extLst>
              <a:ext uri="{FF2B5EF4-FFF2-40B4-BE49-F238E27FC236}">
                <a16:creationId xmlns:a16="http://schemas.microsoft.com/office/drawing/2014/main" id="{58A9EF93-32BE-471C-9D1E-284912393502}"/>
              </a:ext>
            </a:extLst>
          </p:cNvPr>
          <p:cNvSpPr/>
          <p:nvPr/>
        </p:nvSpPr>
        <p:spPr>
          <a:xfrm>
            <a:off x="5616000" y="3340764"/>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1" name="Connettore diritto 10">
            <a:extLst>
              <a:ext uri="{FF2B5EF4-FFF2-40B4-BE49-F238E27FC236}">
                <a16:creationId xmlns:a16="http://schemas.microsoft.com/office/drawing/2014/main" id="{A2094CC6-B068-49ED-9F2C-1381BCAAA9D2}"/>
              </a:ext>
            </a:extLst>
          </p:cNvPr>
          <p:cNvCxnSpPr>
            <a:cxnSpLocks/>
            <a:stCxn id="9" idx="4"/>
            <a:endCxn id="26" idx="0"/>
          </p:cNvCxnSpPr>
          <p:nvPr/>
        </p:nvCxnSpPr>
        <p:spPr>
          <a:xfrm>
            <a:off x="5856000" y="3820764"/>
            <a:ext cx="1779" cy="1651076"/>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18" name="Ovale 17">
            <a:extLst>
              <a:ext uri="{FF2B5EF4-FFF2-40B4-BE49-F238E27FC236}">
                <a16:creationId xmlns:a16="http://schemas.microsoft.com/office/drawing/2014/main" id="{3106D5E8-FB75-4FBD-94F8-FD83E140DFF1}"/>
              </a:ext>
            </a:extLst>
          </p:cNvPr>
          <p:cNvSpPr/>
          <p:nvPr/>
        </p:nvSpPr>
        <p:spPr>
          <a:xfrm>
            <a:off x="7066160" y="3310284"/>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9" name="Connettore diritto 18">
            <a:extLst>
              <a:ext uri="{FF2B5EF4-FFF2-40B4-BE49-F238E27FC236}">
                <a16:creationId xmlns:a16="http://schemas.microsoft.com/office/drawing/2014/main" id="{DEABD5E9-C8DC-427C-91D1-4DB1D2835821}"/>
              </a:ext>
            </a:extLst>
          </p:cNvPr>
          <p:cNvCxnSpPr>
            <a:cxnSpLocks/>
            <a:stCxn id="18" idx="4"/>
            <a:endCxn id="28" idx="0"/>
          </p:cNvCxnSpPr>
          <p:nvPr/>
        </p:nvCxnSpPr>
        <p:spPr>
          <a:xfrm>
            <a:off x="7306160" y="3790284"/>
            <a:ext cx="1" cy="1011219"/>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20" name="Ovale 19">
            <a:extLst>
              <a:ext uri="{FF2B5EF4-FFF2-40B4-BE49-F238E27FC236}">
                <a16:creationId xmlns:a16="http://schemas.microsoft.com/office/drawing/2014/main" id="{F14B5EF5-2823-45D5-839A-E2ADF4236F67}"/>
              </a:ext>
            </a:extLst>
          </p:cNvPr>
          <p:cNvSpPr/>
          <p:nvPr/>
        </p:nvSpPr>
        <p:spPr>
          <a:xfrm>
            <a:off x="1864721" y="3315364"/>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1" name="Connettore diritto 20">
            <a:extLst>
              <a:ext uri="{FF2B5EF4-FFF2-40B4-BE49-F238E27FC236}">
                <a16:creationId xmlns:a16="http://schemas.microsoft.com/office/drawing/2014/main" id="{695E2455-48FE-4437-BC77-7B25E3FD97E9}"/>
              </a:ext>
            </a:extLst>
          </p:cNvPr>
          <p:cNvCxnSpPr>
            <a:cxnSpLocks/>
            <a:stCxn id="20" idx="4"/>
            <a:endCxn id="29" idx="0"/>
          </p:cNvCxnSpPr>
          <p:nvPr/>
        </p:nvCxnSpPr>
        <p:spPr>
          <a:xfrm flipH="1">
            <a:off x="2104423" y="3795364"/>
            <a:ext cx="298" cy="1006139"/>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22" name="Ovale 21">
            <a:extLst>
              <a:ext uri="{FF2B5EF4-FFF2-40B4-BE49-F238E27FC236}">
                <a16:creationId xmlns:a16="http://schemas.microsoft.com/office/drawing/2014/main" id="{D1E1DD7C-327E-45DB-B049-4D69D4EEFB3A}"/>
              </a:ext>
            </a:extLst>
          </p:cNvPr>
          <p:cNvSpPr/>
          <p:nvPr/>
        </p:nvSpPr>
        <p:spPr>
          <a:xfrm>
            <a:off x="11102400" y="3310284"/>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Ovale 23">
            <a:extLst>
              <a:ext uri="{FF2B5EF4-FFF2-40B4-BE49-F238E27FC236}">
                <a16:creationId xmlns:a16="http://schemas.microsoft.com/office/drawing/2014/main" id="{38842C3F-860D-4D28-8985-67BD065ACA46}"/>
              </a:ext>
            </a:extLst>
          </p:cNvPr>
          <p:cNvSpPr/>
          <p:nvPr/>
        </p:nvSpPr>
        <p:spPr>
          <a:xfrm>
            <a:off x="4936640" y="2519800"/>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5" name="Connettore diritto 24">
            <a:extLst>
              <a:ext uri="{FF2B5EF4-FFF2-40B4-BE49-F238E27FC236}">
                <a16:creationId xmlns:a16="http://schemas.microsoft.com/office/drawing/2014/main" id="{DB48645B-88EF-4540-9122-7F5B27F89C1C}"/>
              </a:ext>
            </a:extLst>
          </p:cNvPr>
          <p:cNvCxnSpPr>
            <a:cxnSpLocks/>
            <a:stCxn id="24" idx="4"/>
            <a:endCxn id="27" idx="0"/>
          </p:cNvCxnSpPr>
          <p:nvPr/>
        </p:nvCxnSpPr>
        <p:spPr>
          <a:xfrm>
            <a:off x="5176640" y="2999800"/>
            <a:ext cx="3903" cy="1801703"/>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26" name="CasellaDiTesto 25">
            <a:extLst>
              <a:ext uri="{FF2B5EF4-FFF2-40B4-BE49-F238E27FC236}">
                <a16:creationId xmlns:a16="http://schemas.microsoft.com/office/drawing/2014/main" id="{BCCE33F2-24CC-43B6-A405-E423825AECB3}"/>
              </a:ext>
            </a:extLst>
          </p:cNvPr>
          <p:cNvSpPr txBox="1"/>
          <p:nvPr/>
        </p:nvSpPr>
        <p:spPr>
          <a:xfrm>
            <a:off x="5203747" y="5471840"/>
            <a:ext cx="1308063" cy="666977"/>
          </a:xfrm>
          <a:prstGeom prst="rect">
            <a:avLst/>
          </a:prstGeom>
          <a:noFill/>
          <a:ln w="3175">
            <a:solidFill>
              <a:schemeClr val="tx1"/>
            </a:solidFill>
          </a:ln>
        </p:spPr>
        <p:txBody>
          <a:bodyPr wrap="square" rtlCol="0">
            <a:spAutoFit/>
          </a:bodyPr>
          <a:lstStyle/>
          <a:p>
            <a:pPr algn="ctr"/>
            <a:r>
              <a:rPr lang="en-US" sz="1867" dirty="0">
                <a:latin typeface="+mj-lt"/>
              </a:rPr>
              <a:t>Dimmable light</a:t>
            </a:r>
          </a:p>
        </p:txBody>
      </p:sp>
      <p:sp>
        <p:nvSpPr>
          <p:cNvPr id="27" name="CasellaDiTesto 26">
            <a:extLst>
              <a:ext uri="{FF2B5EF4-FFF2-40B4-BE49-F238E27FC236}">
                <a16:creationId xmlns:a16="http://schemas.microsoft.com/office/drawing/2014/main" id="{57BE6171-2B4C-42BC-A7B3-8FF7FE12BBC0}"/>
              </a:ext>
            </a:extLst>
          </p:cNvPr>
          <p:cNvSpPr txBox="1"/>
          <p:nvPr/>
        </p:nvSpPr>
        <p:spPr>
          <a:xfrm>
            <a:off x="4768684" y="4801503"/>
            <a:ext cx="823717" cy="379656"/>
          </a:xfrm>
          <a:prstGeom prst="rect">
            <a:avLst/>
          </a:prstGeom>
          <a:noFill/>
          <a:ln w="3175">
            <a:solidFill>
              <a:schemeClr val="tx1"/>
            </a:solidFill>
          </a:ln>
        </p:spPr>
        <p:txBody>
          <a:bodyPr wrap="square" rtlCol="0">
            <a:spAutoFit/>
          </a:bodyPr>
          <a:lstStyle/>
          <a:p>
            <a:pPr algn="ctr"/>
            <a:r>
              <a:rPr lang="en-US" sz="1867" dirty="0">
                <a:latin typeface="+mj-lt"/>
              </a:rPr>
              <a:t>Light </a:t>
            </a:r>
          </a:p>
        </p:txBody>
      </p:sp>
      <p:sp>
        <p:nvSpPr>
          <p:cNvPr id="28" name="CasellaDiTesto 27">
            <a:extLst>
              <a:ext uri="{FF2B5EF4-FFF2-40B4-BE49-F238E27FC236}">
                <a16:creationId xmlns:a16="http://schemas.microsoft.com/office/drawing/2014/main" id="{314BF5AF-0235-416B-96C1-5FD579E04996}"/>
              </a:ext>
            </a:extLst>
          </p:cNvPr>
          <p:cNvSpPr txBox="1"/>
          <p:nvPr/>
        </p:nvSpPr>
        <p:spPr>
          <a:xfrm>
            <a:off x="6652129" y="4801503"/>
            <a:ext cx="1308063" cy="666977"/>
          </a:xfrm>
          <a:prstGeom prst="rect">
            <a:avLst/>
          </a:prstGeom>
          <a:noFill/>
          <a:ln w="3175">
            <a:solidFill>
              <a:schemeClr val="tx1"/>
            </a:solidFill>
          </a:ln>
        </p:spPr>
        <p:txBody>
          <a:bodyPr wrap="square" rtlCol="0">
            <a:spAutoFit/>
          </a:bodyPr>
          <a:lstStyle/>
          <a:p>
            <a:pPr algn="ctr"/>
            <a:r>
              <a:rPr lang="en-US" sz="1867" dirty="0">
                <a:latin typeface="+mj-lt"/>
              </a:rPr>
              <a:t>Occupancy</a:t>
            </a:r>
          </a:p>
        </p:txBody>
      </p:sp>
      <p:sp>
        <p:nvSpPr>
          <p:cNvPr id="29" name="CasellaDiTesto 28">
            <a:extLst>
              <a:ext uri="{FF2B5EF4-FFF2-40B4-BE49-F238E27FC236}">
                <a16:creationId xmlns:a16="http://schemas.microsoft.com/office/drawing/2014/main" id="{076A3917-B237-4708-9CB6-FD2251B36272}"/>
              </a:ext>
            </a:extLst>
          </p:cNvPr>
          <p:cNvSpPr txBox="1"/>
          <p:nvPr/>
        </p:nvSpPr>
        <p:spPr>
          <a:xfrm>
            <a:off x="1450391" y="4801503"/>
            <a:ext cx="1308063" cy="379656"/>
          </a:xfrm>
          <a:prstGeom prst="rect">
            <a:avLst/>
          </a:prstGeom>
          <a:noFill/>
          <a:ln w="3175">
            <a:solidFill>
              <a:schemeClr val="tx1"/>
            </a:solidFill>
          </a:ln>
        </p:spPr>
        <p:txBody>
          <a:bodyPr wrap="square" rtlCol="0">
            <a:spAutoFit/>
          </a:bodyPr>
          <a:lstStyle/>
          <a:p>
            <a:pPr algn="ctr"/>
            <a:r>
              <a:rPr lang="en-US" sz="1867" dirty="0">
                <a:latin typeface="+mj-lt"/>
              </a:rPr>
              <a:t>Smoke</a:t>
            </a:r>
          </a:p>
        </p:txBody>
      </p:sp>
      <p:sp>
        <p:nvSpPr>
          <p:cNvPr id="30" name="CasellaDiTesto 29">
            <a:extLst>
              <a:ext uri="{FF2B5EF4-FFF2-40B4-BE49-F238E27FC236}">
                <a16:creationId xmlns:a16="http://schemas.microsoft.com/office/drawing/2014/main" id="{8F2A72D0-5EBF-45C3-8EE2-0C596AB8F750}"/>
              </a:ext>
            </a:extLst>
          </p:cNvPr>
          <p:cNvSpPr txBox="1"/>
          <p:nvPr/>
        </p:nvSpPr>
        <p:spPr>
          <a:xfrm>
            <a:off x="11318880" y="5759097"/>
            <a:ext cx="742235" cy="379656"/>
          </a:xfrm>
          <a:prstGeom prst="rect">
            <a:avLst/>
          </a:prstGeom>
          <a:noFill/>
          <a:ln w="3175">
            <a:solidFill>
              <a:schemeClr val="tx1"/>
            </a:solidFill>
          </a:ln>
        </p:spPr>
        <p:txBody>
          <a:bodyPr wrap="square" rtlCol="0">
            <a:spAutoFit/>
          </a:bodyPr>
          <a:lstStyle/>
          <a:p>
            <a:pPr algn="ctr"/>
            <a:r>
              <a:rPr lang="en-US" sz="1867" dirty="0">
                <a:latin typeface="+mj-lt"/>
              </a:rPr>
              <a:t>CO</a:t>
            </a:r>
          </a:p>
        </p:txBody>
      </p:sp>
      <p:sp>
        <p:nvSpPr>
          <p:cNvPr id="31" name="Ovale 30">
            <a:extLst>
              <a:ext uri="{FF2B5EF4-FFF2-40B4-BE49-F238E27FC236}">
                <a16:creationId xmlns:a16="http://schemas.microsoft.com/office/drawing/2014/main" id="{4F59CCE8-DD0F-414C-9CE5-74C63F68A77C}"/>
              </a:ext>
            </a:extLst>
          </p:cNvPr>
          <p:cNvSpPr/>
          <p:nvPr/>
        </p:nvSpPr>
        <p:spPr>
          <a:xfrm>
            <a:off x="4068924" y="2946684"/>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2" name="Connettore diritto 31">
            <a:extLst>
              <a:ext uri="{FF2B5EF4-FFF2-40B4-BE49-F238E27FC236}">
                <a16:creationId xmlns:a16="http://schemas.microsoft.com/office/drawing/2014/main" id="{69DB5980-3F06-4643-B2EA-DDCE4C21CF02}"/>
              </a:ext>
            </a:extLst>
          </p:cNvPr>
          <p:cNvCxnSpPr>
            <a:cxnSpLocks/>
            <a:stCxn id="31" idx="4"/>
            <a:endCxn id="33" idx="0"/>
          </p:cNvCxnSpPr>
          <p:nvPr/>
        </p:nvCxnSpPr>
        <p:spPr>
          <a:xfrm flipH="1">
            <a:off x="4398495" y="3426684"/>
            <a:ext cx="4608" cy="2332414"/>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33" name="CasellaDiTesto 32">
            <a:extLst>
              <a:ext uri="{FF2B5EF4-FFF2-40B4-BE49-F238E27FC236}">
                <a16:creationId xmlns:a16="http://schemas.microsoft.com/office/drawing/2014/main" id="{1A849732-BED1-4FE4-909B-C25EFCFF6FBB}"/>
              </a:ext>
            </a:extLst>
          </p:cNvPr>
          <p:cNvSpPr txBox="1"/>
          <p:nvPr/>
        </p:nvSpPr>
        <p:spPr>
          <a:xfrm>
            <a:off x="3745537" y="5759098"/>
            <a:ext cx="1305915" cy="379656"/>
          </a:xfrm>
          <a:prstGeom prst="rect">
            <a:avLst/>
          </a:prstGeom>
          <a:noFill/>
          <a:ln w="3175">
            <a:solidFill>
              <a:schemeClr val="tx1"/>
            </a:solidFill>
          </a:ln>
        </p:spPr>
        <p:txBody>
          <a:bodyPr wrap="square" rtlCol="0">
            <a:spAutoFit/>
          </a:bodyPr>
          <a:lstStyle/>
          <a:p>
            <a:pPr algn="ctr"/>
            <a:r>
              <a:rPr lang="en-US" sz="1867" dirty="0">
                <a:latin typeface="+mj-lt"/>
              </a:rPr>
              <a:t>Brightness</a:t>
            </a:r>
          </a:p>
        </p:txBody>
      </p:sp>
      <p:sp>
        <p:nvSpPr>
          <p:cNvPr id="35" name="Ovale 34">
            <a:extLst>
              <a:ext uri="{FF2B5EF4-FFF2-40B4-BE49-F238E27FC236}">
                <a16:creationId xmlns:a16="http://schemas.microsoft.com/office/drawing/2014/main" id="{7968A8BE-5853-4B23-8DCB-92C2928E10D7}"/>
              </a:ext>
            </a:extLst>
          </p:cNvPr>
          <p:cNvSpPr/>
          <p:nvPr/>
        </p:nvSpPr>
        <p:spPr>
          <a:xfrm>
            <a:off x="991698" y="2769960"/>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36" name="Connettore diritto 35">
            <a:extLst>
              <a:ext uri="{FF2B5EF4-FFF2-40B4-BE49-F238E27FC236}">
                <a16:creationId xmlns:a16="http://schemas.microsoft.com/office/drawing/2014/main" id="{2C792AD7-5943-4FEB-A9B6-7CFA9AC0574C}"/>
              </a:ext>
            </a:extLst>
          </p:cNvPr>
          <p:cNvCxnSpPr>
            <a:cxnSpLocks/>
            <a:stCxn id="35" idx="4"/>
            <a:endCxn id="37" idx="0"/>
          </p:cNvCxnSpPr>
          <p:nvPr/>
        </p:nvCxnSpPr>
        <p:spPr>
          <a:xfrm flipH="1">
            <a:off x="1313419" y="3249960"/>
            <a:ext cx="12458" cy="2509137"/>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37" name="CasellaDiTesto 36">
            <a:extLst>
              <a:ext uri="{FF2B5EF4-FFF2-40B4-BE49-F238E27FC236}">
                <a16:creationId xmlns:a16="http://schemas.microsoft.com/office/drawing/2014/main" id="{2C7231C2-CA22-429C-AAE9-275A5A8EA5DE}"/>
              </a:ext>
            </a:extLst>
          </p:cNvPr>
          <p:cNvSpPr txBox="1"/>
          <p:nvPr/>
        </p:nvSpPr>
        <p:spPr>
          <a:xfrm>
            <a:off x="402738" y="5759097"/>
            <a:ext cx="1821361" cy="379656"/>
          </a:xfrm>
          <a:prstGeom prst="rect">
            <a:avLst/>
          </a:prstGeom>
          <a:noFill/>
          <a:ln w="3175">
            <a:solidFill>
              <a:schemeClr val="tx1"/>
            </a:solidFill>
          </a:ln>
        </p:spPr>
        <p:txBody>
          <a:bodyPr wrap="square" rtlCol="0">
            <a:spAutoFit/>
          </a:bodyPr>
          <a:lstStyle/>
          <a:p>
            <a:pPr algn="ctr"/>
            <a:r>
              <a:rPr lang="en-US" sz="1867" dirty="0">
                <a:latin typeface="+mj-lt"/>
              </a:rPr>
              <a:t>Humidity</a:t>
            </a:r>
          </a:p>
        </p:txBody>
      </p:sp>
      <p:sp>
        <p:nvSpPr>
          <p:cNvPr id="39" name="Ovale 38">
            <a:extLst>
              <a:ext uri="{FF2B5EF4-FFF2-40B4-BE49-F238E27FC236}">
                <a16:creationId xmlns:a16="http://schemas.microsoft.com/office/drawing/2014/main" id="{85CFE574-DC25-4F55-BD8B-5621E517C74A}"/>
              </a:ext>
            </a:extLst>
          </p:cNvPr>
          <p:cNvSpPr/>
          <p:nvPr/>
        </p:nvSpPr>
        <p:spPr>
          <a:xfrm>
            <a:off x="8572527" y="2039800"/>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1" name="Connettore a gomito 40">
            <a:extLst>
              <a:ext uri="{FF2B5EF4-FFF2-40B4-BE49-F238E27FC236}">
                <a16:creationId xmlns:a16="http://schemas.microsoft.com/office/drawing/2014/main" id="{C43D8125-0DE1-42BF-8BCC-251116549AD7}"/>
              </a:ext>
            </a:extLst>
          </p:cNvPr>
          <p:cNvCxnSpPr>
            <a:cxnSpLocks/>
            <a:stCxn id="39" idx="2"/>
            <a:endCxn id="44" idx="0"/>
          </p:cNvCxnSpPr>
          <p:nvPr/>
        </p:nvCxnSpPr>
        <p:spPr>
          <a:xfrm rot="10800000" flipV="1">
            <a:off x="8274715" y="2279800"/>
            <a:ext cx="297812" cy="3479298"/>
          </a:xfrm>
          <a:prstGeom prst="bentConnector2">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44" name="CasellaDiTesto 43">
            <a:extLst>
              <a:ext uri="{FF2B5EF4-FFF2-40B4-BE49-F238E27FC236}">
                <a16:creationId xmlns:a16="http://schemas.microsoft.com/office/drawing/2014/main" id="{B5D3AD32-DD06-40A9-A5F9-31403EB27E74}"/>
              </a:ext>
            </a:extLst>
          </p:cNvPr>
          <p:cNvSpPr txBox="1"/>
          <p:nvPr/>
        </p:nvSpPr>
        <p:spPr>
          <a:xfrm>
            <a:off x="7520689" y="5759098"/>
            <a:ext cx="1508052" cy="666977"/>
          </a:xfrm>
          <a:prstGeom prst="rect">
            <a:avLst/>
          </a:prstGeom>
          <a:noFill/>
          <a:ln w="3175">
            <a:solidFill>
              <a:schemeClr val="tx1"/>
            </a:solidFill>
          </a:ln>
        </p:spPr>
        <p:txBody>
          <a:bodyPr wrap="square" rtlCol="0">
            <a:spAutoFit/>
          </a:bodyPr>
          <a:lstStyle/>
          <a:p>
            <a:pPr algn="ctr"/>
            <a:r>
              <a:rPr lang="en-US" sz="1867" dirty="0">
                <a:latin typeface="+mj-lt"/>
              </a:rPr>
              <a:t>Temperature</a:t>
            </a:r>
          </a:p>
        </p:txBody>
      </p:sp>
      <p:cxnSp>
        <p:nvCxnSpPr>
          <p:cNvPr id="58" name="Connettore a gomito 57">
            <a:extLst>
              <a:ext uri="{FF2B5EF4-FFF2-40B4-BE49-F238E27FC236}">
                <a16:creationId xmlns:a16="http://schemas.microsoft.com/office/drawing/2014/main" id="{94184B99-20C4-4A90-9265-E11376C434EF}"/>
              </a:ext>
            </a:extLst>
          </p:cNvPr>
          <p:cNvCxnSpPr>
            <a:cxnSpLocks/>
            <a:stCxn id="22" idx="6"/>
            <a:endCxn id="30" idx="0"/>
          </p:cNvCxnSpPr>
          <p:nvPr/>
        </p:nvCxnSpPr>
        <p:spPr>
          <a:xfrm>
            <a:off x="11582400" y="3550284"/>
            <a:ext cx="107598" cy="2208813"/>
          </a:xfrm>
          <a:prstGeom prst="bentConnector2">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87978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par>
                                <p:cTn id="39" presetID="22"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500"/>
                                        <p:tgtEl>
                                          <p:spTgt spid="25"/>
                                        </p:tgtEl>
                                      </p:cBhvr>
                                    </p:animEffect>
                                  </p:childTnLst>
                                </p:cTn>
                              </p:par>
                              <p:par>
                                <p:cTn id="42" presetID="22" presetClass="entr" presetSubtype="1"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par>
                                <p:cTn id="45" presetID="22" presetClass="entr" presetSubtype="1"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par>
                                <p:cTn id="48" presetID="22" presetClass="entr" presetSubtype="1"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up)">
                                      <p:cBhvr>
                                        <p:cTn id="50" dur="500"/>
                                        <p:tgtEl>
                                          <p:spTgt spid="41"/>
                                        </p:tgtEl>
                                      </p:cBhvr>
                                    </p:animEffect>
                                  </p:childTnLst>
                                </p:cTn>
                              </p:par>
                              <p:par>
                                <p:cTn id="51" presetID="22" presetClass="entr" presetSubtype="1"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wipe(up)">
                                      <p:cBhvr>
                                        <p:cTn id="53" dur="500"/>
                                        <p:tgtEl>
                                          <p:spTgt spid="58"/>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20" grpId="0" animBg="1"/>
      <p:bldP spid="22" grpId="0" animBg="1"/>
      <p:bldP spid="24" grpId="0" animBg="1"/>
      <p:bldP spid="26" grpId="0" animBg="1"/>
      <p:bldP spid="27" grpId="0" animBg="1"/>
      <p:bldP spid="28" grpId="0" animBg="1"/>
      <p:bldP spid="29" grpId="0" animBg="1"/>
      <p:bldP spid="30" grpId="0" animBg="1"/>
      <p:bldP spid="31" grpId="0" animBg="1"/>
      <p:bldP spid="33" grpId="0" animBg="1"/>
      <p:bldP spid="35" grpId="0" animBg="1"/>
      <p:bldP spid="37" grpId="0" animBg="1"/>
      <p:bldP spid="39" grpId="0" animBg="1"/>
      <p:bldP spid="4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D996F9-994C-48C9-89CA-E08D5E145699}"/>
              </a:ext>
            </a:extLst>
          </p:cNvPr>
          <p:cNvSpPr>
            <a:spLocks noGrp="1"/>
          </p:cNvSpPr>
          <p:nvPr>
            <p:ph type="title"/>
          </p:nvPr>
        </p:nvSpPr>
        <p:spPr>
          <a:xfrm>
            <a:off x="397508" y="462767"/>
            <a:ext cx="11396982" cy="657559"/>
          </a:xfrm>
        </p:spPr>
        <p:txBody>
          <a:bodyPr/>
          <a:lstStyle/>
          <a:p>
            <a:r>
              <a:rPr lang="en-US" dirty="0"/>
              <a:t>ICE lab: I</a:t>
            </a:r>
            <a:r>
              <a:rPr lang="it-IT" dirty="0"/>
              <a:t>IoT Data Viewer</a:t>
            </a:r>
            <a:r>
              <a:rPr lang="en-US" dirty="0"/>
              <a:t>​</a:t>
            </a:r>
          </a:p>
        </p:txBody>
      </p:sp>
      <p:pic>
        <p:nvPicPr>
          <p:cNvPr id="7" name="Segnaposto contenuto 6">
            <a:extLst>
              <a:ext uri="{FF2B5EF4-FFF2-40B4-BE49-F238E27FC236}">
                <a16:creationId xmlns:a16="http://schemas.microsoft.com/office/drawing/2014/main" id="{8EEEBF1F-CD60-43A4-AD9D-8ABCD01CFCC9}"/>
              </a:ext>
            </a:extLst>
          </p:cNvPr>
          <p:cNvPicPr>
            <a:picLocks noGrp="1" noChangeAspect="1"/>
          </p:cNvPicPr>
          <p:nvPr>
            <p:ph idx="1"/>
          </p:nvPr>
        </p:nvPicPr>
        <p:blipFill>
          <a:blip r:embed="rId2"/>
          <a:srcRect/>
          <a:stretch/>
        </p:blipFill>
        <p:spPr>
          <a:xfrm>
            <a:off x="538807" y="1084761"/>
            <a:ext cx="10718900" cy="5281776"/>
          </a:xfrm>
          <a:prstGeom prst="rect">
            <a:avLst/>
          </a:prstGeom>
          <a:solidFill>
            <a:srgbClr val="6C94A5"/>
          </a:solidFill>
          <a:ln>
            <a:solidFill>
              <a:srgbClr val="6C94A5"/>
            </a:solidFill>
          </a:ln>
        </p:spPr>
      </p:pic>
      <p:sp>
        <p:nvSpPr>
          <p:cNvPr id="5" name="Segnaposto piè di pagina 4">
            <a:extLst>
              <a:ext uri="{FF2B5EF4-FFF2-40B4-BE49-F238E27FC236}">
                <a16:creationId xmlns:a16="http://schemas.microsoft.com/office/drawing/2014/main" id="{218C41BB-8293-40C9-950C-281E2C596887}"/>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91D07862-B823-4CAA-8725-297D7DE9E338}"/>
              </a:ext>
            </a:extLst>
          </p:cNvPr>
          <p:cNvSpPr>
            <a:spLocks noGrp="1"/>
          </p:cNvSpPr>
          <p:nvPr>
            <p:ph type="sldNum" sz="quarter" idx="12"/>
          </p:nvPr>
        </p:nvSpPr>
        <p:spPr/>
        <p:txBody>
          <a:bodyPr/>
          <a:lstStyle/>
          <a:p>
            <a:pPr>
              <a:defRPr/>
            </a:pPr>
            <a:fld id="{1EE87F2A-AB2C-4D87-BCA6-9B3A24192F3A}" type="slidenum">
              <a:rPr lang="it-IT" altLang="it-IT" smtClean="0"/>
              <a:pPr>
                <a:defRPr/>
              </a:pPr>
              <a:t>41</a:t>
            </a:fld>
            <a:endParaRPr lang="it-IT" altLang="it-IT" dirty="0"/>
          </a:p>
        </p:txBody>
      </p:sp>
      <p:grpSp>
        <p:nvGrpSpPr>
          <p:cNvPr id="109" name="Gruppo 108">
            <a:extLst>
              <a:ext uri="{FF2B5EF4-FFF2-40B4-BE49-F238E27FC236}">
                <a16:creationId xmlns:a16="http://schemas.microsoft.com/office/drawing/2014/main" id="{EEB6E24F-9DFB-41DE-8C74-5C1063D7709D}"/>
              </a:ext>
            </a:extLst>
          </p:cNvPr>
          <p:cNvGrpSpPr/>
          <p:nvPr/>
        </p:nvGrpSpPr>
        <p:grpSpPr>
          <a:xfrm>
            <a:off x="1647973" y="2878960"/>
            <a:ext cx="4448028" cy="1824427"/>
            <a:chOff x="1235979" y="2159220"/>
            <a:chExt cx="3336021" cy="1368320"/>
          </a:xfrm>
        </p:grpSpPr>
        <p:sp>
          <p:nvSpPr>
            <p:cNvPr id="3" name="Ovale 2">
              <a:extLst>
                <a:ext uri="{FF2B5EF4-FFF2-40B4-BE49-F238E27FC236}">
                  <a16:creationId xmlns:a16="http://schemas.microsoft.com/office/drawing/2014/main" id="{E75360D7-197B-49AA-B664-868D1C06E40F}"/>
                </a:ext>
              </a:extLst>
            </p:cNvPr>
            <p:cNvSpPr/>
            <p:nvPr/>
          </p:nvSpPr>
          <p:spPr>
            <a:xfrm>
              <a:off x="3347560" y="3167540"/>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9" name="Connettore diritto 8">
              <a:extLst>
                <a:ext uri="{FF2B5EF4-FFF2-40B4-BE49-F238E27FC236}">
                  <a16:creationId xmlns:a16="http://schemas.microsoft.com/office/drawing/2014/main" id="{5A91DC71-7A1A-4AE6-9860-057055511BE1}"/>
                </a:ext>
              </a:extLst>
            </p:cNvPr>
            <p:cNvCxnSpPr>
              <a:stCxn id="3" idx="5"/>
            </p:cNvCxnSpPr>
            <p:nvPr/>
          </p:nvCxnSpPr>
          <p:spPr>
            <a:xfrm flipV="1">
              <a:off x="3654839" y="2637019"/>
              <a:ext cx="917161" cy="83780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0" name="Connettore diritto 9">
              <a:extLst>
                <a:ext uri="{FF2B5EF4-FFF2-40B4-BE49-F238E27FC236}">
                  <a16:creationId xmlns:a16="http://schemas.microsoft.com/office/drawing/2014/main" id="{2269C41F-D899-4C5A-907D-4ADE57F3F77B}"/>
                </a:ext>
              </a:extLst>
            </p:cNvPr>
            <p:cNvCxnSpPr>
              <a:cxnSpLocks/>
            </p:cNvCxnSpPr>
            <p:nvPr/>
          </p:nvCxnSpPr>
          <p:spPr>
            <a:xfrm flipH="1" flipV="1">
              <a:off x="3178410" y="2159220"/>
              <a:ext cx="169150" cy="118832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6" name="Ovale 15">
              <a:extLst>
                <a:ext uri="{FF2B5EF4-FFF2-40B4-BE49-F238E27FC236}">
                  <a16:creationId xmlns:a16="http://schemas.microsoft.com/office/drawing/2014/main" id="{E48FC5B3-08D6-43B6-B81C-53776AAE1A01}"/>
                </a:ext>
              </a:extLst>
            </p:cNvPr>
            <p:cNvSpPr/>
            <p:nvPr/>
          </p:nvSpPr>
          <p:spPr>
            <a:xfrm>
              <a:off x="1740419" y="3140219"/>
              <a:ext cx="360000" cy="3600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7" name="Connettore diritto 16">
              <a:extLst>
                <a:ext uri="{FF2B5EF4-FFF2-40B4-BE49-F238E27FC236}">
                  <a16:creationId xmlns:a16="http://schemas.microsoft.com/office/drawing/2014/main" id="{1EE19256-C97D-401E-84D9-A4767FC6E63E}"/>
                </a:ext>
              </a:extLst>
            </p:cNvPr>
            <p:cNvCxnSpPr>
              <a:cxnSpLocks/>
              <a:stCxn id="16" idx="6"/>
            </p:cNvCxnSpPr>
            <p:nvPr/>
          </p:nvCxnSpPr>
          <p:spPr>
            <a:xfrm flipV="1">
              <a:off x="2100419" y="2571750"/>
              <a:ext cx="490381" cy="748469"/>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8" name="Connettore diritto 17">
              <a:extLst>
                <a:ext uri="{FF2B5EF4-FFF2-40B4-BE49-F238E27FC236}">
                  <a16:creationId xmlns:a16="http://schemas.microsoft.com/office/drawing/2014/main" id="{AEAB2B0A-C53C-4109-8841-51B475FB4BAA}"/>
                </a:ext>
              </a:extLst>
            </p:cNvPr>
            <p:cNvCxnSpPr>
              <a:cxnSpLocks/>
            </p:cNvCxnSpPr>
            <p:nvPr/>
          </p:nvCxnSpPr>
          <p:spPr>
            <a:xfrm flipH="1" flipV="1">
              <a:off x="1235979" y="2391750"/>
              <a:ext cx="504440" cy="928469"/>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sp>
        <p:nvSpPr>
          <p:cNvPr id="31" name="Ovale 30">
            <a:extLst>
              <a:ext uri="{FF2B5EF4-FFF2-40B4-BE49-F238E27FC236}">
                <a16:creationId xmlns:a16="http://schemas.microsoft.com/office/drawing/2014/main" id="{A6C57058-FC23-4A5B-8187-B3DDF1952100}"/>
              </a:ext>
            </a:extLst>
          </p:cNvPr>
          <p:cNvSpPr/>
          <p:nvPr/>
        </p:nvSpPr>
        <p:spPr>
          <a:xfrm>
            <a:off x="5085200" y="1411709"/>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5" name="Ovale 44">
            <a:extLst>
              <a:ext uri="{FF2B5EF4-FFF2-40B4-BE49-F238E27FC236}">
                <a16:creationId xmlns:a16="http://schemas.microsoft.com/office/drawing/2014/main" id="{6477B344-D8FB-4CBC-B4BB-397C853CB58E}"/>
              </a:ext>
            </a:extLst>
          </p:cNvPr>
          <p:cNvSpPr/>
          <p:nvPr/>
        </p:nvSpPr>
        <p:spPr>
          <a:xfrm>
            <a:off x="5085200" y="1941427"/>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3" name="CasellaDiTesto 52">
            <a:extLst>
              <a:ext uri="{FF2B5EF4-FFF2-40B4-BE49-F238E27FC236}">
                <a16:creationId xmlns:a16="http://schemas.microsoft.com/office/drawing/2014/main" id="{F4CD544A-9698-4695-835F-74E5C9A30424}"/>
              </a:ext>
            </a:extLst>
          </p:cNvPr>
          <p:cNvSpPr txBox="1"/>
          <p:nvPr/>
        </p:nvSpPr>
        <p:spPr>
          <a:xfrm>
            <a:off x="8570080" y="5157985"/>
            <a:ext cx="3179840" cy="379656"/>
          </a:xfrm>
          <a:prstGeom prst="rect">
            <a:avLst/>
          </a:prstGeom>
          <a:solidFill>
            <a:schemeClr val="bg1"/>
          </a:solidFill>
          <a:ln w="3175">
            <a:solidFill>
              <a:srgbClr val="6C94A5"/>
            </a:solidFill>
          </a:ln>
        </p:spPr>
        <p:txBody>
          <a:bodyPr wrap="square" rtlCol="0">
            <a:spAutoFit/>
          </a:bodyPr>
          <a:lstStyle/>
          <a:p>
            <a:pPr algn="ctr"/>
            <a:r>
              <a:rPr lang="en-US" sz="1867" dirty="0">
                <a:latin typeface="+mj-lt"/>
              </a:rPr>
              <a:t>Total working time of motor </a:t>
            </a:r>
          </a:p>
        </p:txBody>
      </p:sp>
      <p:sp>
        <p:nvSpPr>
          <p:cNvPr id="57" name="Ovale 56">
            <a:extLst>
              <a:ext uri="{FF2B5EF4-FFF2-40B4-BE49-F238E27FC236}">
                <a16:creationId xmlns:a16="http://schemas.microsoft.com/office/drawing/2014/main" id="{E55A70DA-100A-4D1D-9209-36C979BF49FE}"/>
              </a:ext>
            </a:extLst>
          </p:cNvPr>
          <p:cNvSpPr/>
          <p:nvPr/>
        </p:nvSpPr>
        <p:spPr>
          <a:xfrm>
            <a:off x="4598051" y="3224520"/>
            <a:ext cx="480000"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58" name="Connettore diritto 57">
            <a:extLst>
              <a:ext uri="{FF2B5EF4-FFF2-40B4-BE49-F238E27FC236}">
                <a16:creationId xmlns:a16="http://schemas.microsoft.com/office/drawing/2014/main" id="{5236AB38-2BA2-4673-B70A-49F5D20D878F}"/>
              </a:ext>
            </a:extLst>
          </p:cNvPr>
          <p:cNvCxnSpPr>
            <a:cxnSpLocks/>
            <a:stCxn id="57" idx="6"/>
            <a:endCxn id="59" idx="1"/>
          </p:cNvCxnSpPr>
          <p:nvPr/>
        </p:nvCxnSpPr>
        <p:spPr>
          <a:xfrm flipV="1">
            <a:off x="5078051" y="3454159"/>
            <a:ext cx="4468790" cy="10361"/>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59" name="CasellaDiTesto 58">
            <a:extLst>
              <a:ext uri="{FF2B5EF4-FFF2-40B4-BE49-F238E27FC236}">
                <a16:creationId xmlns:a16="http://schemas.microsoft.com/office/drawing/2014/main" id="{D921774B-60F4-483B-A04D-BA327910307A}"/>
              </a:ext>
            </a:extLst>
          </p:cNvPr>
          <p:cNvSpPr txBox="1"/>
          <p:nvPr/>
        </p:nvSpPr>
        <p:spPr>
          <a:xfrm>
            <a:off x="9546841" y="3264331"/>
            <a:ext cx="2219840" cy="379656"/>
          </a:xfrm>
          <a:prstGeom prst="rect">
            <a:avLst/>
          </a:prstGeom>
          <a:solidFill>
            <a:schemeClr val="bg1"/>
          </a:solidFill>
          <a:ln w="3175">
            <a:solidFill>
              <a:srgbClr val="6C94A5"/>
            </a:solidFill>
          </a:ln>
        </p:spPr>
        <p:txBody>
          <a:bodyPr wrap="square" rtlCol="0">
            <a:spAutoFit/>
          </a:bodyPr>
          <a:lstStyle/>
          <a:p>
            <a:pPr algn="ctr"/>
            <a:r>
              <a:rPr lang="en-US" sz="1867" dirty="0">
                <a:latin typeface="+mj-lt"/>
              </a:rPr>
              <a:t>Actuation counting</a:t>
            </a:r>
          </a:p>
        </p:txBody>
      </p:sp>
      <p:sp>
        <p:nvSpPr>
          <p:cNvPr id="79" name="Ovale 78">
            <a:extLst>
              <a:ext uri="{FF2B5EF4-FFF2-40B4-BE49-F238E27FC236}">
                <a16:creationId xmlns:a16="http://schemas.microsoft.com/office/drawing/2014/main" id="{8FE21B7B-E16E-40B7-9DE8-F8E9F318202C}"/>
              </a:ext>
            </a:extLst>
          </p:cNvPr>
          <p:cNvSpPr/>
          <p:nvPr/>
        </p:nvSpPr>
        <p:spPr>
          <a:xfrm>
            <a:off x="8142584" y="4255951"/>
            <a:ext cx="668357" cy="356791"/>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3" name="Ovale 92">
            <a:extLst>
              <a:ext uri="{FF2B5EF4-FFF2-40B4-BE49-F238E27FC236}">
                <a16:creationId xmlns:a16="http://schemas.microsoft.com/office/drawing/2014/main" id="{0F7E1AFE-105B-4B4D-9DB0-2449F0521CEB}"/>
              </a:ext>
            </a:extLst>
          </p:cNvPr>
          <p:cNvSpPr/>
          <p:nvPr/>
        </p:nvSpPr>
        <p:spPr>
          <a:xfrm>
            <a:off x="6952203" y="4036857"/>
            <a:ext cx="668357" cy="480000"/>
          </a:xfrm>
          <a:prstGeom prst="ellips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5" name="CasellaDiTesto 94">
            <a:extLst>
              <a:ext uri="{FF2B5EF4-FFF2-40B4-BE49-F238E27FC236}">
                <a16:creationId xmlns:a16="http://schemas.microsoft.com/office/drawing/2014/main" id="{C261FD8C-CA50-4B0B-949F-9D6CE6644DE7}"/>
              </a:ext>
            </a:extLst>
          </p:cNvPr>
          <p:cNvSpPr txBox="1"/>
          <p:nvPr/>
        </p:nvSpPr>
        <p:spPr>
          <a:xfrm>
            <a:off x="10250080" y="5733029"/>
            <a:ext cx="1499840" cy="379656"/>
          </a:xfrm>
          <a:prstGeom prst="rect">
            <a:avLst/>
          </a:prstGeom>
          <a:solidFill>
            <a:schemeClr val="bg1"/>
          </a:solidFill>
          <a:ln w="3175">
            <a:solidFill>
              <a:srgbClr val="6C94A5"/>
            </a:solidFill>
          </a:ln>
        </p:spPr>
        <p:txBody>
          <a:bodyPr wrap="square" rtlCol="0">
            <a:spAutoFit/>
          </a:bodyPr>
          <a:lstStyle/>
          <a:p>
            <a:pPr algn="ctr"/>
            <a:r>
              <a:rPr lang="en-US" sz="1867" dirty="0">
                <a:latin typeface="+mj-lt"/>
              </a:rPr>
              <a:t>Motor status</a:t>
            </a:r>
          </a:p>
        </p:txBody>
      </p:sp>
      <p:cxnSp>
        <p:nvCxnSpPr>
          <p:cNvPr id="98" name="Connettore a gomito 97">
            <a:extLst>
              <a:ext uri="{FF2B5EF4-FFF2-40B4-BE49-F238E27FC236}">
                <a16:creationId xmlns:a16="http://schemas.microsoft.com/office/drawing/2014/main" id="{32D81684-6A1B-4E00-BC68-9AA2D758E415}"/>
              </a:ext>
            </a:extLst>
          </p:cNvPr>
          <p:cNvCxnSpPr>
            <a:cxnSpLocks/>
            <a:stCxn id="93" idx="4"/>
            <a:endCxn id="95" idx="1"/>
          </p:cNvCxnSpPr>
          <p:nvPr/>
        </p:nvCxnSpPr>
        <p:spPr>
          <a:xfrm rot="16200000" flipH="1">
            <a:off x="8065231" y="3738008"/>
            <a:ext cx="1406000" cy="2963698"/>
          </a:xfrm>
          <a:prstGeom prst="bentConnector2">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cxnSp>
        <p:nvCxnSpPr>
          <p:cNvPr id="115" name="Connettore a gomito 114">
            <a:extLst>
              <a:ext uri="{FF2B5EF4-FFF2-40B4-BE49-F238E27FC236}">
                <a16:creationId xmlns:a16="http://schemas.microsoft.com/office/drawing/2014/main" id="{2A64342B-5557-430E-BD1E-7B2514635740}"/>
              </a:ext>
            </a:extLst>
          </p:cNvPr>
          <p:cNvCxnSpPr>
            <a:stCxn id="79" idx="4"/>
            <a:endCxn id="53" idx="1"/>
          </p:cNvCxnSpPr>
          <p:nvPr/>
        </p:nvCxnSpPr>
        <p:spPr>
          <a:xfrm rot="16200000" flipH="1">
            <a:off x="8155886" y="4933618"/>
            <a:ext cx="735071" cy="93317"/>
          </a:xfrm>
          <a:prstGeom prst="bentConnector2">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
        <p:nvSpPr>
          <p:cNvPr id="121" name="Rettangolo 120">
            <a:extLst>
              <a:ext uri="{FF2B5EF4-FFF2-40B4-BE49-F238E27FC236}">
                <a16:creationId xmlns:a16="http://schemas.microsoft.com/office/drawing/2014/main" id="{1A8E1610-B278-47F5-9035-9EEB24CFFB25}"/>
              </a:ext>
            </a:extLst>
          </p:cNvPr>
          <p:cNvSpPr/>
          <p:nvPr/>
        </p:nvSpPr>
        <p:spPr>
          <a:xfrm>
            <a:off x="8570080" y="1211645"/>
            <a:ext cx="2565920" cy="19389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3" name="CasellaDiTesto 32">
            <a:extLst>
              <a:ext uri="{FF2B5EF4-FFF2-40B4-BE49-F238E27FC236}">
                <a16:creationId xmlns:a16="http://schemas.microsoft.com/office/drawing/2014/main" id="{8E431FB1-1336-4A2E-B26D-370455B43358}"/>
              </a:ext>
            </a:extLst>
          </p:cNvPr>
          <p:cNvSpPr txBox="1"/>
          <p:nvPr/>
        </p:nvSpPr>
        <p:spPr>
          <a:xfrm>
            <a:off x="9286227" y="1428669"/>
            <a:ext cx="2463693" cy="666977"/>
          </a:xfrm>
          <a:prstGeom prst="rect">
            <a:avLst/>
          </a:prstGeom>
          <a:solidFill>
            <a:schemeClr val="bg1"/>
          </a:solidFill>
          <a:ln w="3175">
            <a:solidFill>
              <a:srgbClr val="6C94A5"/>
            </a:solidFill>
          </a:ln>
        </p:spPr>
        <p:txBody>
          <a:bodyPr wrap="square" rtlCol="0">
            <a:spAutoFit/>
          </a:bodyPr>
          <a:lstStyle/>
          <a:p>
            <a:pPr algn="ctr"/>
            <a:r>
              <a:rPr lang="en-US" sz="1867" dirty="0">
                <a:latin typeface="+mj-lt"/>
              </a:rPr>
              <a:t>UP actuation counting</a:t>
            </a:r>
          </a:p>
        </p:txBody>
      </p:sp>
      <p:sp>
        <p:nvSpPr>
          <p:cNvPr id="47" name="CasellaDiTesto 46">
            <a:extLst>
              <a:ext uri="{FF2B5EF4-FFF2-40B4-BE49-F238E27FC236}">
                <a16:creationId xmlns:a16="http://schemas.microsoft.com/office/drawing/2014/main" id="{37D3EE75-3979-468D-ACBB-8CE5A86E18E6}"/>
              </a:ext>
            </a:extLst>
          </p:cNvPr>
          <p:cNvSpPr txBox="1"/>
          <p:nvPr/>
        </p:nvSpPr>
        <p:spPr>
          <a:xfrm>
            <a:off x="8905120" y="2011351"/>
            <a:ext cx="2844800" cy="666977"/>
          </a:xfrm>
          <a:prstGeom prst="rect">
            <a:avLst/>
          </a:prstGeom>
          <a:solidFill>
            <a:schemeClr val="bg1"/>
          </a:solidFill>
          <a:ln w="3175">
            <a:solidFill>
              <a:srgbClr val="6C94A5"/>
            </a:solidFill>
          </a:ln>
        </p:spPr>
        <p:txBody>
          <a:bodyPr wrap="square" rtlCol="0">
            <a:spAutoFit/>
          </a:bodyPr>
          <a:lstStyle/>
          <a:p>
            <a:pPr algn="ctr"/>
            <a:r>
              <a:rPr lang="en-US" sz="1867" dirty="0">
                <a:latin typeface="+mj-lt"/>
              </a:rPr>
              <a:t>DOWN actuation counting</a:t>
            </a:r>
          </a:p>
        </p:txBody>
      </p:sp>
      <p:cxnSp>
        <p:nvCxnSpPr>
          <p:cNvPr id="32" name="Connettore diritto 31">
            <a:extLst>
              <a:ext uri="{FF2B5EF4-FFF2-40B4-BE49-F238E27FC236}">
                <a16:creationId xmlns:a16="http://schemas.microsoft.com/office/drawing/2014/main" id="{1AAED46C-1E31-46C3-9456-8E64288398C7}"/>
              </a:ext>
            </a:extLst>
          </p:cNvPr>
          <p:cNvCxnSpPr>
            <a:cxnSpLocks/>
            <a:stCxn id="31" idx="6"/>
            <a:endCxn id="33" idx="1"/>
          </p:cNvCxnSpPr>
          <p:nvPr/>
        </p:nvCxnSpPr>
        <p:spPr>
          <a:xfrm>
            <a:off x="5753557" y="1651709"/>
            <a:ext cx="3532670" cy="110449"/>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cxnSp>
        <p:nvCxnSpPr>
          <p:cNvPr id="46" name="Connettore diritto 45">
            <a:extLst>
              <a:ext uri="{FF2B5EF4-FFF2-40B4-BE49-F238E27FC236}">
                <a16:creationId xmlns:a16="http://schemas.microsoft.com/office/drawing/2014/main" id="{DC27F86E-4A20-454A-8D97-1BEB0AA04EA3}"/>
              </a:ext>
            </a:extLst>
          </p:cNvPr>
          <p:cNvCxnSpPr>
            <a:cxnSpLocks/>
            <a:stCxn id="45" idx="6"/>
            <a:endCxn id="47" idx="1"/>
          </p:cNvCxnSpPr>
          <p:nvPr/>
        </p:nvCxnSpPr>
        <p:spPr>
          <a:xfrm>
            <a:off x="5753557" y="2181427"/>
            <a:ext cx="3151563" cy="163413"/>
          </a:xfrm>
          <a:prstGeom prst="line">
            <a:avLst/>
          </a:prstGeom>
          <a:noFill/>
          <a:ln w="28575">
            <a:solidFill>
              <a:srgbClr val="6C94A5"/>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53756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par>
                                <p:cTn id="24" presetID="2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22" presetClass="entr" presetSubtype="8"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22" presetClass="entr" presetSubtype="8"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wipe(left)">
                                      <p:cBhvr>
                                        <p:cTn id="32" dur="500"/>
                                        <p:tgtEl>
                                          <p:spTgt spid="115"/>
                                        </p:tgtEl>
                                      </p:cBhvr>
                                    </p:animEffect>
                                  </p:childTnLst>
                                </p:cTn>
                              </p:par>
                              <p:par>
                                <p:cTn id="33" presetID="22" presetClass="entr" presetSubtype="8"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left)">
                                      <p:cBhvr>
                                        <p:cTn id="35" dur="500"/>
                                        <p:tgtEl>
                                          <p:spTgt spid="9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5" grpId="0" animBg="1"/>
      <p:bldP spid="53" grpId="0" animBg="1"/>
      <p:bldP spid="57" grpId="0" animBg="1"/>
      <p:bldP spid="59" grpId="0" animBg="1"/>
      <p:bldP spid="79" grpId="0" animBg="1"/>
      <p:bldP spid="93" grpId="0" animBg="1"/>
      <p:bldP spid="95" grpId="0" animBg="1"/>
      <p:bldP spid="33" grpId="0" animBg="1"/>
      <p:bldP spid="4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87C30-F11B-156F-6BA0-99D695A35C7D}"/>
            </a:ext>
          </a:extLst>
        </p:cNvPr>
        <p:cNvGrpSpPr/>
        <p:nvPr/>
      </p:nvGrpSpPr>
      <p:grpSpPr>
        <a:xfrm>
          <a:off x="0" y="0"/>
          <a:ext cx="0" cy="0"/>
          <a:chOff x="0" y="0"/>
          <a:chExt cx="0" cy="0"/>
        </a:xfrm>
      </p:grpSpPr>
      <p:sp>
        <p:nvSpPr>
          <p:cNvPr id="12" name="Titolo 11">
            <a:extLst>
              <a:ext uri="{FF2B5EF4-FFF2-40B4-BE49-F238E27FC236}">
                <a16:creationId xmlns:a16="http://schemas.microsoft.com/office/drawing/2014/main" id="{BBB4C46A-9A09-991B-227C-6E15EC67DA2E}"/>
              </a:ext>
            </a:extLst>
          </p:cNvPr>
          <p:cNvSpPr>
            <a:spLocks noGrp="1"/>
          </p:cNvSpPr>
          <p:nvPr>
            <p:ph type="title"/>
          </p:nvPr>
        </p:nvSpPr>
        <p:spPr/>
        <p:txBody>
          <a:bodyPr/>
          <a:lstStyle/>
          <a:p>
            <a:r>
              <a:rPr lang="en-US" dirty="0"/>
              <a:t>An HC4.0 Use Case</a:t>
            </a:r>
          </a:p>
        </p:txBody>
      </p:sp>
      <p:sp>
        <p:nvSpPr>
          <p:cNvPr id="13" name="Segnaposto testo 12">
            <a:extLst>
              <a:ext uri="{FF2B5EF4-FFF2-40B4-BE49-F238E27FC236}">
                <a16:creationId xmlns:a16="http://schemas.microsoft.com/office/drawing/2014/main" id="{7EC22E2C-B409-79DF-BA9F-ECAA420A8DA1}"/>
              </a:ext>
            </a:extLst>
          </p:cNvPr>
          <p:cNvSpPr>
            <a:spLocks noGrp="1"/>
          </p:cNvSpPr>
          <p:nvPr>
            <p:ph type="body" idx="1"/>
          </p:nvPr>
        </p:nvSpPr>
        <p:spPr/>
        <p:txBody>
          <a:bodyPr/>
          <a:lstStyle/>
          <a:p>
            <a:r>
              <a:rPr lang="it-IT" dirty="0" err="1"/>
              <a:t>ThingSpeak</a:t>
            </a:r>
            <a:r>
              <a:rPr lang="en-US" dirty="0"/>
              <a:t> application</a:t>
            </a:r>
          </a:p>
        </p:txBody>
      </p:sp>
      <p:sp>
        <p:nvSpPr>
          <p:cNvPr id="8" name="Segnaposto piè di pagina 7">
            <a:extLst>
              <a:ext uri="{FF2B5EF4-FFF2-40B4-BE49-F238E27FC236}">
                <a16:creationId xmlns:a16="http://schemas.microsoft.com/office/drawing/2014/main" id="{70D84187-F837-535F-19FC-5537D9293FE7}"/>
              </a:ext>
            </a:extLst>
          </p:cNvPr>
          <p:cNvSpPr>
            <a:spLocks noGrp="1"/>
          </p:cNvSpPr>
          <p:nvPr>
            <p:ph type="ftr" sz="quarter" idx="11"/>
          </p:nvPr>
        </p:nvSpPr>
        <p:spPr/>
        <p:txBody>
          <a:bodyPr/>
          <a:lstStyle/>
          <a:p>
            <a:pPr>
              <a:defRPr/>
            </a:pPr>
            <a:r>
              <a:rPr lang="it-IT"/>
              <a:t>EISD</a:t>
            </a:r>
            <a:endParaRPr lang="it-IT" dirty="0"/>
          </a:p>
        </p:txBody>
      </p:sp>
      <p:sp>
        <p:nvSpPr>
          <p:cNvPr id="9" name="Segnaposto numero diapositiva 8">
            <a:extLst>
              <a:ext uri="{FF2B5EF4-FFF2-40B4-BE49-F238E27FC236}">
                <a16:creationId xmlns:a16="http://schemas.microsoft.com/office/drawing/2014/main" id="{3E0DFEB1-1AAC-D808-8696-51FC243E267C}"/>
              </a:ext>
            </a:extLst>
          </p:cNvPr>
          <p:cNvSpPr>
            <a:spLocks noGrp="1"/>
          </p:cNvSpPr>
          <p:nvPr>
            <p:ph type="sldNum" sz="quarter" idx="12"/>
          </p:nvPr>
        </p:nvSpPr>
        <p:spPr/>
        <p:txBody>
          <a:bodyPr/>
          <a:lstStyle/>
          <a:p>
            <a:pPr>
              <a:defRPr/>
            </a:pPr>
            <a:fld id="{1D30E12C-3274-4FAB-BA9C-E68E77B0C14D}" type="slidenum">
              <a:rPr lang="it-IT" altLang="it-IT" smtClean="0"/>
              <a:pPr>
                <a:defRPr/>
              </a:pPr>
              <a:t>42</a:t>
            </a:fld>
            <a:endParaRPr lang="it-IT" altLang="it-IT"/>
          </a:p>
        </p:txBody>
      </p:sp>
    </p:spTree>
    <p:extLst>
      <p:ext uri="{BB962C8B-B14F-4D97-AF65-F5344CB8AC3E}">
        <p14:creationId xmlns:p14="http://schemas.microsoft.com/office/powerpoint/2010/main" val="370902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F8DB-3D2E-1746-45E8-5FBCB4E19B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EAB3370-6198-CA64-2E56-07E68E840C3D}"/>
              </a:ext>
            </a:extLst>
          </p:cNvPr>
          <p:cNvSpPr>
            <a:spLocks noGrp="1"/>
          </p:cNvSpPr>
          <p:nvPr>
            <p:ph type="title"/>
          </p:nvPr>
        </p:nvSpPr>
        <p:spPr/>
        <p:txBody>
          <a:bodyPr/>
          <a:lstStyle/>
          <a:p>
            <a:r>
              <a:rPr lang="it-IT"/>
              <a:t>The structure</a:t>
            </a:r>
          </a:p>
        </p:txBody>
      </p:sp>
      <p:sp>
        <p:nvSpPr>
          <p:cNvPr id="4" name="Segnaposto data 3">
            <a:extLst>
              <a:ext uri="{FF2B5EF4-FFF2-40B4-BE49-F238E27FC236}">
                <a16:creationId xmlns:a16="http://schemas.microsoft.com/office/drawing/2014/main" id="{4EC793CB-8791-7DDD-8858-BD579FC25159}"/>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15D45329-E30E-449D-48EF-71DBD89D2799}"/>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95CC372B-608F-326F-FCB2-C10241F3248B}"/>
              </a:ext>
            </a:extLst>
          </p:cNvPr>
          <p:cNvSpPr>
            <a:spLocks noGrp="1"/>
          </p:cNvSpPr>
          <p:nvPr>
            <p:ph type="sldNum" sz="quarter" idx="12"/>
          </p:nvPr>
        </p:nvSpPr>
        <p:spPr/>
        <p:txBody>
          <a:bodyPr/>
          <a:lstStyle/>
          <a:p>
            <a:fld id="{F72B23FF-0582-4373-B2D1-AD233DC86D7B}" type="slidenum">
              <a:rPr lang="en-US" smtClean="0"/>
              <a:t>43</a:t>
            </a:fld>
            <a:endParaRPr lang="en-US"/>
          </a:p>
        </p:txBody>
      </p:sp>
      <p:sp>
        <p:nvSpPr>
          <p:cNvPr id="7" name="Rettangolo con angoli arrotondati 6">
            <a:extLst>
              <a:ext uri="{FF2B5EF4-FFF2-40B4-BE49-F238E27FC236}">
                <a16:creationId xmlns:a16="http://schemas.microsoft.com/office/drawing/2014/main" id="{911FA910-917E-6520-6B01-40C3D1C7AC06}"/>
              </a:ext>
            </a:extLst>
          </p:cNvPr>
          <p:cNvSpPr/>
          <p:nvPr/>
        </p:nvSpPr>
        <p:spPr>
          <a:xfrm>
            <a:off x="698093" y="2138516"/>
            <a:ext cx="3490451" cy="19566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0EEAE81-983A-CECB-DC33-10A14BFD51D4}"/>
              </a:ext>
            </a:extLst>
          </p:cNvPr>
          <p:cNvSpPr/>
          <p:nvPr/>
        </p:nvSpPr>
        <p:spPr>
          <a:xfrm>
            <a:off x="4350775" y="4095135"/>
            <a:ext cx="3490451" cy="19566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a:solidFill>
                  <a:schemeClr val="tx1"/>
                </a:solidFill>
              </a:rPr>
              <a:t> </a:t>
            </a:r>
          </a:p>
        </p:txBody>
      </p:sp>
      <p:sp>
        <p:nvSpPr>
          <p:cNvPr id="10" name="Rettangolo con angoli arrotondati 9">
            <a:extLst>
              <a:ext uri="{FF2B5EF4-FFF2-40B4-BE49-F238E27FC236}">
                <a16:creationId xmlns:a16="http://schemas.microsoft.com/office/drawing/2014/main" id="{E424E09E-E894-B59B-36CF-5BF28E0998BA}"/>
              </a:ext>
            </a:extLst>
          </p:cNvPr>
          <p:cNvSpPr/>
          <p:nvPr/>
        </p:nvSpPr>
        <p:spPr>
          <a:xfrm>
            <a:off x="8003457" y="2138517"/>
            <a:ext cx="3490451" cy="19566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curva 12">
            <a:extLst>
              <a:ext uri="{FF2B5EF4-FFF2-40B4-BE49-F238E27FC236}">
                <a16:creationId xmlns:a16="http://schemas.microsoft.com/office/drawing/2014/main" id="{D1A5C6FA-0320-9910-B03C-CC24C4EAD610}"/>
              </a:ext>
            </a:extLst>
          </p:cNvPr>
          <p:cNvSpPr/>
          <p:nvPr/>
        </p:nvSpPr>
        <p:spPr>
          <a:xfrm rot="10800000" flipH="1">
            <a:off x="1741217" y="4336024"/>
            <a:ext cx="1404201" cy="10913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5" name="Freccia curva 14">
            <a:extLst>
              <a:ext uri="{FF2B5EF4-FFF2-40B4-BE49-F238E27FC236}">
                <a16:creationId xmlns:a16="http://schemas.microsoft.com/office/drawing/2014/main" id="{D4D1ADD2-9D07-C2E8-23F3-980B9D995851}"/>
              </a:ext>
            </a:extLst>
          </p:cNvPr>
          <p:cNvSpPr/>
          <p:nvPr/>
        </p:nvSpPr>
        <p:spPr>
          <a:xfrm rot="5400000" flipH="1">
            <a:off x="9202993" y="4179613"/>
            <a:ext cx="1091380" cy="140420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 name="CasellaDiTesto 15">
            <a:extLst>
              <a:ext uri="{FF2B5EF4-FFF2-40B4-BE49-F238E27FC236}">
                <a16:creationId xmlns:a16="http://schemas.microsoft.com/office/drawing/2014/main" id="{0E9D721C-0864-9792-6B98-B571CA4A9069}"/>
              </a:ext>
            </a:extLst>
          </p:cNvPr>
          <p:cNvSpPr txBox="1"/>
          <p:nvPr/>
        </p:nvSpPr>
        <p:spPr>
          <a:xfrm>
            <a:off x="1012722" y="2239662"/>
            <a:ext cx="2812025" cy="1754326"/>
          </a:xfrm>
          <a:prstGeom prst="rect">
            <a:avLst/>
          </a:prstGeom>
          <a:noFill/>
        </p:spPr>
        <p:txBody>
          <a:bodyPr wrap="square" rtlCol="0">
            <a:spAutoFit/>
          </a:bodyPr>
          <a:lstStyle/>
          <a:p>
            <a:r>
              <a:rPr lang="it-IT" dirty="0"/>
              <a:t>An Arduino Nano </a:t>
            </a:r>
            <a:r>
              <a:rPr lang="it-IT" dirty="0" err="1"/>
              <a:t>connected</a:t>
            </a:r>
            <a:r>
              <a:rPr lang="it-IT" dirty="0"/>
              <a:t> to a </a:t>
            </a:r>
            <a:r>
              <a:rPr lang="it-IT" dirty="0" err="1"/>
              <a:t>keypad</a:t>
            </a:r>
            <a:r>
              <a:rPr lang="it-IT" dirty="0"/>
              <a:t>,</a:t>
            </a:r>
          </a:p>
          <a:p>
            <a:r>
              <a:rPr lang="it-IT" dirty="0"/>
              <a:t>a monitor and an HR </a:t>
            </a:r>
            <a:r>
              <a:rPr lang="it-IT" dirty="0" err="1"/>
              <a:t>sensor</a:t>
            </a:r>
            <a:r>
              <a:rPr lang="it-IT" dirty="0"/>
              <a:t> </a:t>
            </a:r>
            <a:r>
              <a:rPr lang="it-IT" dirty="0" err="1"/>
              <a:t>collects</a:t>
            </a:r>
            <a:r>
              <a:rPr lang="it-IT" dirty="0"/>
              <a:t> data and </a:t>
            </a:r>
            <a:r>
              <a:rPr lang="it-IT" dirty="0" err="1"/>
              <a:t>sends</a:t>
            </a:r>
            <a:r>
              <a:rPr lang="it-IT" dirty="0"/>
              <a:t> </a:t>
            </a:r>
            <a:r>
              <a:rPr lang="it-IT" dirty="0" err="1"/>
              <a:t>them</a:t>
            </a:r>
            <a:r>
              <a:rPr lang="it-IT" dirty="0"/>
              <a:t> </a:t>
            </a:r>
            <a:r>
              <a:rPr lang="it-IT" dirty="0" err="1"/>
              <a:t>trough</a:t>
            </a:r>
            <a:r>
              <a:rPr lang="it-IT" dirty="0"/>
              <a:t> MQTT to </a:t>
            </a:r>
            <a:r>
              <a:rPr lang="it-IT" dirty="0" err="1"/>
              <a:t>ThingSpeak</a:t>
            </a:r>
            <a:endParaRPr lang="it-IT" dirty="0"/>
          </a:p>
        </p:txBody>
      </p:sp>
      <p:sp>
        <p:nvSpPr>
          <p:cNvPr id="19" name="CasellaDiTesto 18">
            <a:extLst>
              <a:ext uri="{FF2B5EF4-FFF2-40B4-BE49-F238E27FC236}">
                <a16:creationId xmlns:a16="http://schemas.microsoft.com/office/drawing/2014/main" id="{F16618FC-03C2-2921-8BF6-A7040F7DBE8E}"/>
              </a:ext>
            </a:extLst>
          </p:cNvPr>
          <p:cNvSpPr txBox="1"/>
          <p:nvPr/>
        </p:nvSpPr>
        <p:spPr>
          <a:xfrm>
            <a:off x="4654140" y="4260442"/>
            <a:ext cx="2871020" cy="1754326"/>
          </a:xfrm>
          <a:prstGeom prst="rect">
            <a:avLst/>
          </a:prstGeom>
          <a:noFill/>
        </p:spPr>
        <p:txBody>
          <a:bodyPr wrap="square" rtlCol="0">
            <a:spAutoFit/>
          </a:bodyPr>
          <a:lstStyle/>
          <a:p>
            <a:r>
              <a:rPr lang="it-IT"/>
              <a:t>ThingSpeak collects the data in 4 tables. </a:t>
            </a:r>
          </a:p>
          <a:p>
            <a:r>
              <a:rPr lang="it-IT"/>
              <a:t>Each tuple of data as a specific timestamp which is useful to reconnect the data </a:t>
            </a:r>
          </a:p>
        </p:txBody>
      </p:sp>
      <p:sp>
        <p:nvSpPr>
          <p:cNvPr id="20" name="CasellaDiTesto 19">
            <a:extLst>
              <a:ext uri="{FF2B5EF4-FFF2-40B4-BE49-F238E27FC236}">
                <a16:creationId xmlns:a16="http://schemas.microsoft.com/office/drawing/2014/main" id="{3152DD39-EBA4-E192-B56F-16B304DA1881}"/>
              </a:ext>
            </a:extLst>
          </p:cNvPr>
          <p:cNvSpPr txBox="1"/>
          <p:nvPr/>
        </p:nvSpPr>
        <p:spPr>
          <a:xfrm>
            <a:off x="8357419" y="2399071"/>
            <a:ext cx="2821859" cy="1477328"/>
          </a:xfrm>
          <a:prstGeom prst="rect">
            <a:avLst/>
          </a:prstGeom>
          <a:noFill/>
        </p:spPr>
        <p:txBody>
          <a:bodyPr wrap="square" rtlCol="0">
            <a:spAutoFit/>
          </a:bodyPr>
          <a:lstStyle/>
          <a:p>
            <a:r>
              <a:rPr lang="it-IT"/>
              <a:t>Through MatLab and the ThingSpeak toolbox the data are retrieved from ThingSpeak and plotted in two tables</a:t>
            </a:r>
          </a:p>
        </p:txBody>
      </p:sp>
    </p:spTree>
    <p:extLst>
      <p:ext uri="{BB962C8B-B14F-4D97-AF65-F5344CB8AC3E}">
        <p14:creationId xmlns:p14="http://schemas.microsoft.com/office/powerpoint/2010/main" val="101350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872E7-BDAA-4D97-EC11-6C5B9BC31DBC}"/>
              </a:ext>
            </a:extLst>
          </p:cNvPr>
          <p:cNvSpPr>
            <a:spLocks noGrp="1"/>
          </p:cNvSpPr>
          <p:nvPr>
            <p:ph type="title"/>
          </p:nvPr>
        </p:nvSpPr>
        <p:spPr/>
        <p:txBody>
          <a:bodyPr/>
          <a:lstStyle/>
          <a:p>
            <a:r>
              <a:rPr lang="it-IT" dirty="0" err="1"/>
              <a:t>What’s</a:t>
            </a:r>
            <a:r>
              <a:rPr lang="it-IT" dirty="0"/>
              <a:t> the goal?</a:t>
            </a:r>
          </a:p>
        </p:txBody>
      </p:sp>
      <p:sp>
        <p:nvSpPr>
          <p:cNvPr id="3" name="Segnaposto testo 2">
            <a:extLst>
              <a:ext uri="{FF2B5EF4-FFF2-40B4-BE49-F238E27FC236}">
                <a16:creationId xmlns:a16="http://schemas.microsoft.com/office/drawing/2014/main" id="{754C9703-DB7F-3518-F6FC-D8F0FAABCFA1}"/>
              </a:ext>
            </a:extLst>
          </p:cNvPr>
          <p:cNvSpPr>
            <a:spLocks noGrp="1"/>
          </p:cNvSpPr>
          <p:nvPr>
            <p:ph idx="1"/>
          </p:nvPr>
        </p:nvSpPr>
        <p:spPr/>
        <p:txBody>
          <a:bodyPr/>
          <a:lstStyle/>
          <a:p>
            <a:r>
              <a:rPr lang="it-IT" dirty="0">
                <a:solidFill>
                  <a:schemeClr val="tx1"/>
                </a:solidFill>
              </a:rPr>
              <a:t>By </a:t>
            </a:r>
            <a:r>
              <a:rPr lang="it-IT" dirty="0" err="1">
                <a:solidFill>
                  <a:schemeClr val="tx1"/>
                </a:solidFill>
              </a:rPr>
              <a:t>collecting</a:t>
            </a:r>
            <a:r>
              <a:rPr lang="it-IT" dirty="0">
                <a:solidFill>
                  <a:schemeClr val="tx1"/>
                </a:solidFill>
              </a:rPr>
              <a:t> </a:t>
            </a:r>
            <a:r>
              <a:rPr lang="it-IT" dirty="0" err="1">
                <a:solidFill>
                  <a:schemeClr val="tx1"/>
                </a:solidFill>
              </a:rPr>
              <a:t>enough</a:t>
            </a:r>
            <a:r>
              <a:rPr lang="it-IT" dirty="0">
                <a:solidFill>
                  <a:schemeClr val="tx1"/>
                </a:solidFill>
              </a:rPr>
              <a:t> data , </a:t>
            </a:r>
            <a:r>
              <a:rPr lang="it-IT" dirty="0" err="1">
                <a:solidFill>
                  <a:schemeClr val="tx1"/>
                </a:solidFill>
              </a:rPr>
              <a:t>it</a:t>
            </a:r>
            <a:r>
              <a:rPr lang="it-IT" dirty="0">
                <a:solidFill>
                  <a:schemeClr val="tx1"/>
                </a:solidFill>
              </a:rPr>
              <a:t> </a:t>
            </a:r>
            <a:r>
              <a:rPr lang="it-IT" dirty="0" err="1">
                <a:solidFill>
                  <a:schemeClr val="tx1"/>
                </a:solidFill>
              </a:rPr>
              <a:t>could</a:t>
            </a:r>
            <a:r>
              <a:rPr lang="it-IT" dirty="0">
                <a:solidFill>
                  <a:schemeClr val="tx1"/>
                </a:solidFill>
              </a:rPr>
              <a:t> be </a:t>
            </a:r>
            <a:r>
              <a:rPr lang="it-IT" dirty="0" err="1">
                <a:solidFill>
                  <a:schemeClr val="tx1"/>
                </a:solidFill>
              </a:rPr>
              <a:t>possible</a:t>
            </a:r>
            <a:r>
              <a:rPr lang="it-IT" dirty="0">
                <a:solidFill>
                  <a:schemeClr val="tx1"/>
                </a:solidFill>
              </a:rPr>
              <a:t> to </a:t>
            </a:r>
            <a:r>
              <a:rPr lang="it-IT" dirty="0" err="1">
                <a:solidFill>
                  <a:schemeClr val="tx1"/>
                </a:solidFill>
              </a:rPr>
              <a:t>have</a:t>
            </a:r>
            <a:r>
              <a:rPr lang="it-IT" dirty="0">
                <a:solidFill>
                  <a:schemeClr val="tx1"/>
                </a:solidFill>
              </a:rPr>
              <a:t> a </a:t>
            </a:r>
            <a:r>
              <a:rPr lang="it-IT" dirty="0" err="1">
                <a:solidFill>
                  <a:schemeClr val="tx1"/>
                </a:solidFill>
              </a:rPr>
              <a:t>table</a:t>
            </a:r>
            <a:r>
              <a:rPr lang="it-IT" dirty="0">
                <a:solidFill>
                  <a:schemeClr val="tx1"/>
                </a:solidFill>
              </a:rPr>
              <a:t> with:</a:t>
            </a:r>
          </a:p>
          <a:p>
            <a:pPr lvl="1"/>
            <a:r>
              <a:rPr lang="it-IT" dirty="0">
                <a:solidFill>
                  <a:schemeClr val="tx1"/>
                </a:solidFill>
              </a:rPr>
              <a:t>the </a:t>
            </a:r>
            <a:r>
              <a:rPr lang="it-IT" dirty="0" err="1">
                <a:solidFill>
                  <a:schemeClr val="tx1"/>
                </a:solidFill>
              </a:rPr>
              <a:t>real</a:t>
            </a:r>
            <a:r>
              <a:rPr lang="it-IT" dirty="0">
                <a:solidFill>
                  <a:schemeClr val="tx1"/>
                </a:solidFill>
              </a:rPr>
              <a:t> </a:t>
            </a:r>
            <a:r>
              <a:rPr lang="it-IT" dirty="0" err="1">
                <a:solidFill>
                  <a:schemeClr val="tx1"/>
                </a:solidFill>
              </a:rPr>
              <a:t>medical</a:t>
            </a:r>
            <a:r>
              <a:rPr lang="it-IT" dirty="0">
                <a:solidFill>
                  <a:schemeClr val="tx1"/>
                </a:solidFill>
              </a:rPr>
              <a:t> </a:t>
            </a:r>
            <a:r>
              <a:rPr lang="it-IT" dirty="0" err="1">
                <a:solidFill>
                  <a:schemeClr val="tx1"/>
                </a:solidFill>
              </a:rPr>
              <a:t>values</a:t>
            </a:r>
            <a:endParaRPr lang="it-IT" dirty="0">
              <a:solidFill>
                <a:schemeClr val="tx1"/>
              </a:solidFill>
            </a:endParaRPr>
          </a:p>
          <a:p>
            <a:pPr lvl="1"/>
            <a:r>
              <a:rPr lang="it-IT" dirty="0" err="1">
                <a:solidFill>
                  <a:schemeClr val="tx1"/>
                </a:solidFill>
              </a:rPr>
              <a:t>that</a:t>
            </a:r>
            <a:r>
              <a:rPr lang="it-IT" dirty="0">
                <a:solidFill>
                  <a:schemeClr val="tx1"/>
                </a:solidFill>
              </a:rPr>
              <a:t> people of </a:t>
            </a:r>
            <a:r>
              <a:rPr lang="it-IT" dirty="0" err="1">
                <a:solidFill>
                  <a:schemeClr val="tx1"/>
                </a:solidFill>
              </a:rPr>
              <a:t>that</a:t>
            </a:r>
            <a:r>
              <a:rPr lang="it-IT" dirty="0">
                <a:solidFill>
                  <a:schemeClr val="tx1"/>
                </a:solidFill>
              </a:rPr>
              <a:t> weight and </a:t>
            </a:r>
            <a:r>
              <a:rPr lang="it-IT" dirty="0" err="1">
                <a:solidFill>
                  <a:schemeClr val="tx1"/>
                </a:solidFill>
              </a:rPr>
              <a:t>height</a:t>
            </a:r>
            <a:r>
              <a:rPr lang="it-IT" dirty="0">
                <a:solidFill>
                  <a:schemeClr val="tx1"/>
                </a:solidFill>
              </a:rPr>
              <a:t> </a:t>
            </a:r>
            <a:r>
              <a:rPr lang="it-IT" dirty="0" err="1">
                <a:solidFill>
                  <a:schemeClr val="tx1"/>
                </a:solidFill>
              </a:rPr>
              <a:t>category</a:t>
            </a:r>
            <a:r>
              <a:rPr lang="it-IT" dirty="0">
                <a:solidFill>
                  <a:schemeClr val="tx1"/>
                </a:solidFill>
              </a:rPr>
              <a:t> </a:t>
            </a:r>
            <a:r>
              <a:rPr lang="it-IT" dirty="0" err="1">
                <a:solidFill>
                  <a:schemeClr val="tx1"/>
                </a:solidFill>
              </a:rPr>
              <a:t>should</a:t>
            </a:r>
            <a:r>
              <a:rPr lang="it-IT" dirty="0">
                <a:solidFill>
                  <a:schemeClr val="tx1"/>
                </a:solidFill>
              </a:rPr>
              <a:t> </a:t>
            </a:r>
            <a:r>
              <a:rPr lang="it-IT" dirty="0" err="1">
                <a:solidFill>
                  <a:schemeClr val="tx1"/>
                </a:solidFill>
              </a:rPr>
              <a:t>have</a:t>
            </a:r>
            <a:endParaRPr lang="it-IT" dirty="0">
              <a:solidFill>
                <a:schemeClr val="tx1"/>
              </a:solidFill>
            </a:endParaRPr>
          </a:p>
          <a:p>
            <a:r>
              <a:rPr lang="it-IT" dirty="0">
                <a:solidFill>
                  <a:schemeClr val="tx1"/>
                </a:solidFill>
              </a:rPr>
              <a:t>With </a:t>
            </a:r>
            <a:r>
              <a:rPr lang="it-IT" dirty="0" err="1">
                <a:solidFill>
                  <a:schemeClr val="tx1"/>
                </a:solidFill>
              </a:rPr>
              <a:t>this</a:t>
            </a:r>
            <a:r>
              <a:rPr lang="it-IT" dirty="0">
                <a:solidFill>
                  <a:schemeClr val="tx1"/>
                </a:solidFill>
              </a:rPr>
              <a:t> information, </a:t>
            </a:r>
            <a:r>
              <a:rPr lang="it-IT" dirty="0" err="1">
                <a:solidFill>
                  <a:schemeClr val="tx1"/>
                </a:solidFill>
              </a:rPr>
              <a:t>it</a:t>
            </a:r>
            <a:r>
              <a:rPr lang="it-IT" dirty="0">
                <a:solidFill>
                  <a:schemeClr val="tx1"/>
                </a:solidFill>
              </a:rPr>
              <a:t> </a:t>
            </a:r>
            <a:r>
              <a:rPr lang="it-IT" dirty="0" err="1">
                <a:solidFill>
                  <a:schemeClr val="tx1"/>
                </a:solidFill>
              </a:rPr>
              <a:t>could</a:t>
            </a:r>
            <a:r>
              <a:rPr lang="it-IT" dirty="0">
                <a:solidFill>
                  <a:schemeClr val="tx1"/>
                </a:solidFill>
              </a:rPr>
              <a:t> be </a:t>
            </a:r>
            <a:r>
              <a:rPr lang="it-IT" dirty="0" err="1">
                <a:solidFill>
                  <a:schemeClr val="tx1"/>
                </a:solidFill>
              </a:rPr>
              <a:t>possible</a:t>
            </a:r>
            <a:r>
              <a:rPr lang="it-IT" dirty="0"/>
              <a:t>:</a:t>
            </a:r>
          </a:p>
          <a:p>
            <a:pPr lvl="1"/>
            <a:r>
              <a:rPr lang="it-IT" dirty="0">
                <a:solidFill>
                  <a:schemeClr val="tx1"/>
                </a:solidFill>
              </a:rPr>
              <a:t>to </a:t>
            </a:r>
            <a:r>
              <a:rPr lang="it-IT" dirty="0" err="1">
                <a:solidFill>
                  <a:schemeClr val="tx1"/>
                </a:solidFill>
              </a:rPr>
              <a:t>improve</a:t>
            </a:r>
            <a:r>
              <a:rPr lang="it-IT" dirty="0">
                <a:solidFill>
                  <a:schemeClr val="tx1"/>
                </a:solidFill>
              </a:rPr>
              <a:t> </a:t>
            </a:r>
            <a:r>
              <a:rPr lang="it-IT" dirty="0" err="1">
                <a:solidFill>
                  <a:schemeClr val="tx1"/>
                </a:solidFill>
              </a:rPr>
              <a:t>early</a:t>
            </a:r>
            <a:r>
              <a:rPr lang="it-IT" dirty="0">
                <a:solidFill>
                  <a:schemeClr val="tx1"/>
                </a:solidFill>
              </a:rPr>
              <a:t> </a:t>
            </a:r>
            <a:r>
              <a:rPr lang="it-IT" dirty="0" err="1">
                <a:solidFill>
                  <a:schemeClr val="tx1"/>
                </a:solidFill>
              </a:rPr>
              <a:t>diagnosis</a:t>
            </a:r>
            <a:r>
              <a:rPr lang="it-IT" dirty="0">
                <a:solidFill>
                  <a:schemeClr val="tx1"/>
                </a:solidFill>
              </a:rPr>
              <a:t> of health </a:t>
            </a:r>
            <a:r>
              <a:rPr lang="it-IT" dirty="0" err="1">
                <a:solidFill>
                  <a:schemeClr val="tx1"/>
                </a:solidFill>
              </a:rPr>
              <a:t>pathologies</a:t>
            </a:r>
            <a:r>
              <a:rPr lang="it-IT" dirty="0">
                <a:solidFill>
                  <a:schemeClr val="tx1"/>
                </a:solidFill>
              </a:rPr>
              <a:t>,</a:t>
            </a:r>
          </a:p>
          <a:p>
            <a:pPr lvl="1"/>
            <a:r>
              <a:rPr lang="it-IT" dirty="0" err="1">
                <a:solidFill>
                  <a:schemeClr val="tx1"/>
                </a:solidFill>
              </a:rPr>
              <a:t>if</a:t>
            </a:r>
            <a:r>
              <a:rPr lang="it-IT" dirty="0">
                <a:solidFill>
                  <a:schemeClr val="tx1"/>
                </a:solidFill>
              </a:rPr>
              <a:t> the device </a:t>
            </a:r>
            <a:r>
              <a:rPr lang="it-IT" dirty="0" err="1">
                <a:solidFill>
                  <a:schemeClr val="tx1"/>
                </a:solidFill>
              </a:rPr>
              <a:t>were</a:t>
            </a:r>
            <a:r>
              <a:rPr lang="it-IT" dirty="0">
                <a:solidFill>
                  <a:schemeClr val="tx1"/>
                </a:solidFill>
              </a:rPr>
              <a:t> wearable and </a:t>
            </a:r>
            <a:r>
              <a:rPr lang="it-IT" dirty="0" err="1">
                <a:solidFill>
                  <a:schemeClr val="tx1"/>
                </a:solidFill>
              </a:rPr>
              <a:t>kept</a:t>
            </a:r>
            <a:r>
              <a:rPr lang="it-IT" dirty="0">
                <a:solidFill>
                  <a:schemeClr val="tx1"/>
                </a:solidFill>
              </a:rPr>
              <a:t> on monitoring the BPM,</a:t>
            </a:r>
          </a:p>
          <a:p>
            <a:pPr lvl="1"/>
            <a:r>
              <a:rPr lang="it-IT" dirty="0">
                <a:solidFill>
                  <a:schemeClr val="tx1"/>
                </a:solidFill>
              </a:rPr>
              <a:t>in case of an </a:t>
            </a:r>
            <a:r>
              <a:rPr lang="it-IT" dirty="0" err="1">
                <a:solidFill>
                  <a:schemeClr val="tx1"/>
                </a:solidFill>
              </a:rPr>
              <a:t>emergency</a:t>
            </a:r>
            <a:r>
              <a:rPr lang="it-IT" dirty="0">
                <a:solidFill>
                  <a:schemeClr val="tx1"/>
                </a:solidFill>
              </a:rPr>
              <a:t>, a </a:t>
            </a:r>
            <a:r>
              <a:rPr lang="it-IT" dirty="0" err="1">
                <a:solidFill>
                  <a:schemeClr val="tx1"/>
                </a:solidFill>
              </a:rPr>
              <a:t>really</a:t>
            </a:r>
            <a:r>
              <a:rPr lang="it-IT" dirty="0">
                <a:solidFill>
                  <a:schemeClr val="tx1"/>
                </a:solidFill>
              </a:rPr>
              <a:t> fast </a:t>
            </a:r>
            <a:r>
              <a:rPr lang="it-IT" dirty="0" err="1">
                <a:solidFill>
                  <a:schemeClr val="tx1"/>
                </a:solidFill>
              </a:rPr>
              <a:t>response</a:t>
            </a:r>
            <a:r>
              <a:rPr lang="it-IT" dirty="0">
                <a:solidFill>
                  <a:schemeClr val="tx1"/>
                </a:solidFill>
              </a:rPr>
              <a:t> </a:t>
            </a:r>
            <a:r>
              <a:rPr lang="it-IT" dirty="0" err="1">
                <a:solidFill>
                  <a:schemeClr val="tx1"/>
                </a:solidFill>
              </a:rPr>
              <a:t>through</a:t>
            </a:r>
            <a:r>
              <a:rPr lang="it-IT" dirty="0">
                <a:solidFill>
                  <a:schemeClr val="tx1"/>
                </a:solidFill>
              </a:rPr>
              <a:t> data </a:t>
            </a:r>
            <a:r>
              <a:rPr lang="it-IT" dirty="0" err="1">
                <a:solidFill>
                  <a:schemeClr val="tx1"/>
                </a:solidFill>
              </a:rPr>
              <a:t>analysis</a:t>
            </a:r>
            <a:r>
              <a:rPr lang="it-IT" dirty="0">
                <a:solidFill>
                  <a:schemeClr val="tx1"/>
                </a:solidFill>
              </a:rPr>
              <a:t> can be </a:t>
            </a:r>
            <a:r>
              <a:rPr lang="it-IT" dirty="0" err="1">
                <a:solidFill>
                  <a:schemeClr val="tx1"/>
                </a:solidFill>
              </a:rPr>
              <a:t>obtained</a:t>
            </a:r>
            <a:endParaRPr lang="it-IT" dirty="0">
              <a:solidFill>
                <a:schemeClr val="tx1"/>
              </a:solidFill>
            </a:endParaRPr>
          </a:p>
          <a:p>
            <a:pPr lvl="1"/>
            <a:r>
              <a:rPr lang="it-IT" dirty="0">
                <a:solidFill>
                  <a:schemeClr val="tx1"/>
                </a:solidFill>
              </a:rPr>
              <a:t>and </a:t>
            </a:r>
            <a:r>
              <a:rPr lang="it-IT" dirty="0" err="1">
                <a:solidFill>
                  <a:schemeClr val="tx1"/>
                </a:solidFill>
              </a:rPr>
              <a:t>not</a:t>
            </a:r>
            <a:r>
              <a:rPr lang="it-IT" dirty="0">
                <a:solidFill>
                  <a:schemeClr val="tx1"/>
                </a:solidFill>
              </a:rPr>
              <a:t> by an </a:t>
            </a:r>
            <a:r>
              <a:rPr lang="it-IT" dirty="0" err="1">
                <a:solidFill>
                  <a:schemeClr val="tx1"/>
                </a:solidFill>
              </a:rPr>
              <a:t>actual</a:t>
            </a:r>
            <a:r>
              <a:rPr lang="it-IT" dirty="0">
                <a:solidFill>
                  <a:schemeClr val="tx1"/>
                </a:solidFill>
              </a:rPr>
              <a:t> </a:t>
            </a:r>
            <a:r>
              <a:rPr lang="it-IT" dirty="0" err="1">
                <a:solidFill>
                  <a:schemeClr val="tx1"/>
                </a:solidFill>
              </a:rPr>
              <a:t>person</a:t>
            </a:r>
            <a:r>
              <a:rPr lang="it-IT" dirty="0">
                <a:solidFill>
                  <a:schemeClr val="tx1"/>
                </a:solidFill>
              </a:rPr>
              <a:t> </a:t>
            </a:r>
            <a:r>
              <a:rPr lang="it-IT" dirty="0" err="1">
                <a:solidFill>
                  <a:schemeClr val="tx1"/>
                </a:solidFill>
              </a:rPr>
              <a:t>who</a:t>
            </a:r>
            <a:r>
              <a:rPr lang="it-IT" dirty="0">
                <a:solidFill>
                  <a:schemeClr val="tx1"/>
                </a:solidFill>
              </a:rPr>
              <a:t> </a:t>
            </a:r>
            <a:r>
              <a:rPr lang="it-IT" dirty="0" err="1">
                <a:solidFill>
                  <a:schemeClr val="tx1"/>
                </a:solidFill>
              </a:rPr>
              <a:t>has</a:t>
            </a:r>
            <a:r>
              <a:rPr lang="it-IT" dirty="0">
                <a:solidFill>
                  <a:schemeClr val="tx1"/>
                </a:solidFill>
              </a:rPr>
              <a:t> to look </a:t>
            </a:r>
            <a:r>
              <a:rPr lang="it-IT" dirty="0" err="1">
                <a:solidFill>
                  <a:schemeClr val="tx1"/>
                </a:solidFill>
              </a:rPr>
              <a:t>at</a:t>
            </a:r>
            <a:r>
              <a:rPr lang="it-IT" dirty="0">
                <a:solidFill>
                  <a:schemeClr val="tx1"/>
                </a:solidFill>
              </a:rPr>
              <a:t> </a:t>
            </a:r>
            <a:r>
              <a:rPr lang="it-IT" dirty="0" err="1">
                <a:solidFill>
                  <a:schemeClr val="tx1"/>
                </a:solidFill>
              </a:rPr>
              <a:t>those</a:t>
            </a:r>
            <a:r>
              <a:rPr lang="it-IT" dirty="0">
                <a:solidFill>
                  <a:schemeClr val="tx1"/>
                </a:solidFill>
              </a:rPr>
              <a:t> </a:t>
            </a:r>
            <a:r>
              <a:rPr lang="it-IT" dirty="0" err="1">
                <a:solidFill>
                  <a:schemeClr val="tx1"/>
                </a:solidFill>
              </a:rPr>
              <a:t>parameters</a:t>
            </a:r>
            <a:r>
              <a:rPr lang="it-IT" dirty="0">
                <a:solidFill>
                  <a:schemeClr val="tx1"/>
                </a:solidFill>
              </a:rPr>
              <a:t> 24/7</a:t>
            </a:r>
          </a:p>
        </p:txBody>
      </p:sp>
      <p:sp>
        <p:nvSpPr>
          <p:cNvPr id="4" name="Segnaposto data 3">
            <a:extLst>
              <a:ext uri="{FF2B5EF4-FFF2-40B4-BE49-F238E27FC236}">
                <a16:creationId xmlns:a16="http://schemas.microsoft.com/office/drawing/2014/main" id="{C40C27CA-19BE-203F-E2BE-94ACA751AB1B}"/>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F429CA73-4916-1A7D-C204-3F7ACDAB1181}"/>
              </a:ext>
            </a:extLst>
          </p:cNvPr>
          <p:cNvSpPr>
            <a:spLocks noGrp="1"/>
          </p:cNvSpPr>
          <p:nvPr>
            <p:ph type="ftr" sz="quarter" idx="11"/>
          </p:nvPr>
        </p:nvSpPr>
        <p:spPr/>
        <p:txBody>
          <a:bodyPr/>
          <a:lstStyle/>
          <a:p>
            <a:r>
              <a:rPr lang="en-US" dirty="0"/>
              <a:t>EISD</a:t>
            </a:r>
          </a:p>
        </p:txBody>
      </p:sp>
      <p:sp>
        <p:nvSpPr>
          <p:cNvPr id="6" name="Segnaposto numero diapositiva 5">
            <a:extLst>
              <a:ext uri="{FF2B5EF4-FFF2-40B4-BE49-F238E27FC236}">
                <a16:creationId xmlns:a16="http://schemas.microsoft.com/office/drawing/2014/main" id="{1E4A5DE3-12B8-569E-78F8-BC7B9C74DBD2}"/>
              </a:ext>
            </a:extLst>
          </p:cNvPr>
          <p:cNvSpPr>
            <a:spLocks noGrp="1"/>
          </p:cNvSpPr>
          <p:nvPr>
            <p:ph type="sldNum" sz="quarter" idx="12"/>
          </p:nvPr>
        </p:nvSpPr>
        <p:spPr/>
        <p:txBody>
          <a:bodyPr/>
          <a:lstStyle/>
          <a:p>
            <a:fld id="{F72B23FF-0582-4373-B2D1-AD233DC86D7B}" type="slidenum">
              <a:rPr lang="en-US" smtClean="0"/>
              <a:t>44</a:t>
            </a:fld>
            <a:endParaRPr lang="en-US"/>
          </a:p>
        </p:txBody>
      </p:sp>
    </p:spTree>
    <p:extLst>
      <p:ext uri="{BB962C8B-B14F-4D97-AF65-F5344CB8AC3E}">
        <p14:creationId xmlns:p14="http://schemas.microsoft.com/office/powerpoint/2010/main" val="3779525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1AFEE-8F6E-2878-8C01-9D2E658C96D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4BABE19-66B7-75A0-1B47-2ECC98524CD1}"/>
              </a:ext>
            </a:extLst>
          </p:cNvPr>
          <p:cNvSpPr>
            <a:spLocks noGrp="1"/>
          </p:cNvSpPr>
          <p:nvPr>
            <p:ph type="title"/>
          </p:nvPr>
        </p:nvSpPr>
        <p:spPr/>
        <p:txBody>
          <a:bodyPr/>
          <a:lstStyle/>
          <a:p>
            <a:r>
              <a:rPr lang="it-IT"/>
              <a:t>How the Data are Collected</a:t>
            </a:r>
          </a:p>
        </p:txBody>
      </p:sp>
      <p:sp>
        <p:nvSpPr>
          <p:cNvPr id="4" name="Segnaposto data 3">
            <a:extLst>
              <a:ext uri="{FF2B5EF4-FFF2-40B4-BE49-F238E27FC236}">
                <a16:creationId xmlns:a16="http://schemas.microsoft.com/office/drawing/2014/main" id="{7F996959-645D-5604-3602-6FC1284A65B4}"/>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C3D9E7FE-F7A2-EC6C-862F-C11B1854568E}"/>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35FA6290-5E1A-6B79-58B9-AB77BCD98B51}"/>
              </a:ext>
            </a:extLst>
          </p:cNvPr>
          <p:cNvSpPr>
            <a:spLocks noGrp="1"/>
          </p:cNvSpPr>
          <p:nvPr>
            <p:ph type="sldNum" sz="quarter" idx="12"/>
          </p:nvPr>
        </p:nvSpPr>
        <p:spPr/>
        <p:txBody>
          <a:bodyPr/>
          <a:lstStyle/>
          <a:p>
            <a:fld id="{F72B23FF-0582-4373-B2D1-AD233DC86D7B}" type="slidenum">
              <a:rPr lang="en-US" smtClean="0"/>
              <a:t>45</a:t>
            </a:fld>
            <a:endParaRPr lang="en-US"/>
          </a:p>
        </p:txBody>
      </p:sp>
      <p:sp>
        <p:nvSpPr>
          <p:cNvPr id="3" name="Freccia in giù 2">
            <a:extLst>
              <a:ext uri="{FF2B5EF4-FFF2-40B4-BE49-F238E27FC236}">
                <a16:creationId xmlns:a16="http://schemas.microsoft.com/office/drawing/2014/main" id="{5C19A44D-21ED-D106-2062-FDA89E804FB5}"/>
              </a:ext>
            </a:extLst>
          </p:cNvPr>
          <p:cNvSpPr/>
          <p:nvPr/>
        </p:nvSpPr>
        <p:spPr>
          <a:xfrm>
            <a:off x="1450258" y="1546257"/>
            <a:ext cx="3500284" cy="5235677"/>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D22B015C-1A4C-33E8-B905-54681B35BEA4}"/>
              </a:ext>
            </a:extLst>
          </p:cNvPr>
          <p:cNvSpPr/>
          <p:nvPr/>
        </p:nvSpPr>
        <p:spPr>
          <a:xfrm>
            <a:off x="875071" y="1784721"/>
            <a:ext cx="4650658" cy="12167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The user is asked to insert his age, height (cm) and weight (kg) through the keypad</a:t>
            </a:r>
          </a:p>
        </p:txBody>
      </p:sp>
      <p:sp>
        <p:nvSpPr>
          <p:cNvPr id="11" name="Rettangolo con angoli arrotondati 10">
            <a:extLst>
              <a:ext uri="{FF2B5EF4-FFF2-40B4-BE49-F238E27FC236}">
                <a16:creationId xmlns:a16="http://schemas.microsoft.com/office/drawing/2014/main" id="{443BD90B-870A-BA04-84E1-6C1FC09546E1}"/>
              </a:ext>
            </a:extLst>
          </p:cNvPr>
          <p:cNvSpPr/>
          <p:nvPr/>
        </p:nvSpPr>
        <p:spPr>
          <a:xfrm>
            <a:off x="875071" y="3315474"/>
            <a:ext cx="4650658" cy="15138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Later is asked to insert a finger into the spring device that keeps the pressure on the HR sensor steady, the sensor measure the pulse for 15 seconds and then return the avarage HR.</a:t>
            </a:r>
          </a:p>
        </p:txBody>
      </p:sp>
      <p:sp>
        <p:nvSpPr>
          <p:cNvPr id="12" name="Rettangolo con angoli arrotondati 11">
            <a:extLst>
              <a:ext uri="{FF2B5EF4-FFF2-40B4-BE49-F238E27FC236}">
                <a16:creationId xmlns:a16="http://schemas.microsoft.com/office/drawing/2014/main" id="{D5CFED7A-A42B-ACBD-4C1E-1B4609DEC883}"/>
              </a:ext>
            </a:extLst>
          </p:cNvPr>
          <p:cNvSpPr/>
          <p:nvPr/>
        </p:nvSpPr>
        <p:spPr>
          <a:xfrm>
            <a:off x="875071" y="5104839"/>
            <a:ext cx="4650658" cy="10114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The data collected are then sent trough an MQTT client to ThingSpeak that stores them in 4 tables</a:t>
            </a:r>
          </a:p>
        </p:txBody>
      </p:sp>
      <p:pic>
        <p:nvPicPr>
          <p:cNvPr id="17" name="Immagine 16" descr="Immagine che contiene calcolatore, interno&#10;&#10;Descrizione generata automaticamente">
            <a:extLst>
              <a:ext uri="{FF2B5EF4-FFF2-40B4-BE49-F238E27FC236}">
                <a16:creationId xmlns:a16="http://schemas.microsoft.com/office/drawing/2014/main" id="{46C76CFC-2849-4B54-F31F-5B04BDF4A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114" y="1648353"/>
            <a:ext cx="2251097" cy="2245221"/>
          </a:xfrm>
          <a:prstGeom prst="rect">
            <a:avLst/>
          </a:prstGeom>
        </p:spPr>
      </p:pic>
      <p:pic>
        <p:nvPicPr>
          <p:cNvPr id="21" name="Immagine 20" descr="Immagine che contiene bottiglia, bibita analcolica, persona, bevanda&#10;&#10;Descrizione generata automaticamente">
            <a:extLst>
              <a:ext uri="{FF2B5EF4-FFF2-40B4-BE49-F238E27FC236}">
                <a16:creationId xmlns:a16="http://schemas.microsoft.com/office/drawing/2014/main" id="{D16E09A7-E39A-6D1F-1E9E-0D84E1588C22}"/>
              </a:ext>
            </a:extLst>
          </p:cNvPr>
          <p:cNvPicPr>
            <a:picLocks noChangeAspect="1"/>
          </p:cNvPicPr>
          <p:nvPr/>
        </p:nvPicPr>
        <p:blipFill>
          <a:blip r:embed="rId3">
            <a:extLst>
              <a:ext uri="{28A0092B-C50C-407E-A947-70E740481C1C}">
                <a14:useLocalDpi xmlns:a14="http://schemas.microsoft.com/office/drawing/2010/main" val="0"/>
              </a:ext>
            </a:extLst>
          </a:blip>
          <a:srcRect l="9696" t="28508" r="37626" b="27374"/>
          <a:stretch/>
        </p:blipFill>
        <p:spPr>
          <a:xfrm>
            <a:off x="6578480" y="3280933"/>
            <a:ext cx="1494503" cy="1668860"/>
          </a:xfrm>
          <a:prstGeom prst="rect">
            <a:avLst/>
          </a:prstGeom>
        </p:spPr>
      </p:pic>
      <p:sp>
        <p:nvSpPr>
          <p:cNvPr id="24" name="Freccia a destra 23">
            <a:extLst>
              <a:ext uri="{FF2B5EF4-FFF2-40B4-BE49-F238E27FC236}">
                <a16:creationId xmlns:a16="http://schemas.microsoft.com/office/drawing/2014/main" id="{D3E3620A-BEBA-8777-EF0A-FAFBD5EFB609}"/>
              </a:ext>
            </a:extLst>
          </p:cNvPr>
          <p:cNvSpPr/>
          <p:nvPr/>
        </p:nvSpPr>
        <p:spPr>
          <a:xfrm>
            <a:off x="6096000" y="2393092"/>
            <a:ext cx="1789471" cy="2517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Freccia a destra 24">
            <a:extLst>
              <a:ext uri="{FF2B5EF4-FFF2-40B4-BE49-F238E27FC236}">
                <a16:creationId xmlns:a16="http://schemas.microsoft.com/office/drawing/2014/main" id="{652943AB-69B6-C5F3-7431-C47E4E22B2BD}"/>
              </a:ext>
            </a:extLst>
          </p:cNvPr>
          <p:cNvSpPr/>
          <p:nvPr/>
        </p:nvSpPr>
        <p:spPr>
          <a:xfrm>
            <a:off x="5830529" y="4011561"/>
            <a:ext cx="545820" cy="201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6131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B38F2-1BA7-8FA0-F0D7-D9B5E4D86F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A815105-331A-F2A6-F446-B72923C101C7}"/>
              </a:ext>
            </a:extLst>
          </p:cNvPr>
          <p:cNvSpPr>
            <a:spLocks noGrp="1"/>
          </p:cNvSpPr>
          <p:nvPr>
            <p:ph type="title"/>
          </p:nvPr>
        </p:nvSpPr>
        <p:spPr/>
        <p:txBody>
          <a:bodyPr/>
          <a:lstStyle/>
          <a:p>
            <a:r>
              <a:rPr lang="it-IT"/>
              <a:t>The Electrical Schema</a:t>
            </a:r>
          </a:p>
        </p:txBody>
      </p:sp>
      <p:sp>
        <p:nvSpPr>
          <p:cNvPr id="4" name="Segnaposto data 3">
            <a:extLst>
              <a:ext uri="{FF2B5EF4-FFF2-40B4-BE49-F238E27FC236}">
                <a16:creationId xmlns:a16="http://schemas.microsoft.com/office/drawing/2014/main" id="{CB5A28A8-8CD8-68A1-C3C2-D2A6AE4A2C3F}"/>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A90D24E4-5CFD-B0A8-A687-12A4C8E331E0}"/>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0E7D79D9-599B-ADB6-EAF3-3C7C7C575D97}"/>
              </a:ext>
            </a:extLst>
          </p:cNvPr>
          <p:cNvSpPr>
            <a:spLocks noGrp="1"/>
          </p:cNvSpPr>
          <p:nvPr>
            <p:ph type="sldNum" sz="quarter" idx="12"/>
          </p:nvPr>
        </p:nvSpPr>
        <p:spPr/>
        <p:txBody>
          <a:bodyPr/>
          <a:lstStyle/>
          <a:p>
            <a:fld id="{F72B23FF-0582-4373-B2D1-AD233DC86D7B}" type="slidenum">
              <a:rPr lang="en-US" smtClean="0"/>
              <a:t>46</a:t>
            </a:fld>
            <a:endParaRPr lang="en-US"/>
          </a:p>
        </p:txBody>
      </p:sp>
      <p:pic>
        <p:nvPicPr>
          <p:cNvPr id="10" name="Immagine 9" descr="Immagine che contiene schermo, testo, schermata, Rettangolo&#10;&#10;Descrizione generata automaticamente">
            <a:extLst>
              <a:ext uri="{FF2B5EF4-FFF2-40B4-BE49-F238E27FC236}">
                <a16:creationId xmlns:a16="http://schemas.microsoft.com/office/drawing/2014/main" id="{8054061C-808C-0D09-C882-23A9A591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357" y="1627986"/>
            <a:ext cx="6374070" cy="4393218"/>
          </a:xfrm>
          <a:prstGeom prst="rect">
            <a:avLst/>
          </a:prstGeom>
        </p:spPr>
      </p:pic>
      <p:sp>
        <p:nvSpPr>
          <p:cNvPr id="18" name="Callout: freccia a destra 17">
            <a:extLst>
              <a:ext uri="{FF2B5EF4-FFF2-40B4-BE49-F238E27FC236}">
                <a16:creationId xmlns:a16="http://schemas.microsoft.com/office/drawing/2014/main" id="{AC8943F8-CBDE-5715-5DB0-3C9ADB34398A}"/>
              </a:ext>
            </a:extLst>
          </p:cNvPr>
          <p:cNvSpPr/>
          <p:nvPr/>
        </p:nvSpPr>
        <p:spPr>
          <a:xfrm>
            <a:off x="1355797" y="1517648"/>
            <a:ext cx="1966452" cy="1616723"/>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Keypad 4x4</a:t>
            </a:r>
          </a:p>
          <a:p>
            <a:pPr algn="ctr"/>
            <a:r>
              <a:rPr lang="it-IT">
                <a:solidFill>
                  <a:schemeClr val="tx1"/>
                </a:solidFill>
              </a:rPr>
              <a:t>Matrix</a:t>
            </a:r>
          </a:p>
        </p:txBody>
      </p:sp>
      <p:sp>
        <p:nvSpPr>
          <p:cNvPr id="19" name="Callout: freccia a destra 18">
            <a:extLst>
              <a:ext uri="{FF2B5EF4-FFF2-40B4-BE49-F238E27FC236}">
                <a16:creationId xmlns:a16="http://schemas.microsoft.com/office/drawing/2014/main" id="{81A853A8-B019-3035-AC90-69E74BAFC223}"/>
              </a:ext>
            </a:extLst>
          </p:cNvPr>
          <p:cNvSpPr/>
          <p:nvPr/>
        </p:nvSpPr>
        <p:spPr>
          <a:xfrm>
            <a:off x="2364131" y="4309716"/>
            <a:ext cx="1828800" cy="1616723"/>
          </a:xfrm>
          <a:prstGeom prst="righ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Arduino nano ESP32</a:t>
            </a:r>
          </a:p>
        </p:txBody>
      </p:sp>
      <p:sp>
        <p:nvSpPr>
          <p:cNvPr id="22" name="Callout: freccia in giù 21">
            <a:extLst>
              <a:ext uri="{FF2B5EF4-FFF2-40B4-BE49-F238E27FC236}">
                <a16:creationId xmlns:a16="http://schemas.microsoft.com/office/drawing/2014/main" id="{B47A4210-5C16-EC87-01E9-EF7E40C30AE1}"/>
              </a:ext>
            </a:extLst>
          </p:cNvPr>
          <p:cNvSpPr/>
          <p:nvPr/>
        </p:nvSpPr>
        <p:spPr>
          <a:xfrm>
            <a:off x="4758813" y="1406013"/>
            <a:ext cx="1858297" cy="104222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Max30102</a:t>
            </a:r>
          </a:p>
          <a:p>
            <a:pPr algn="ctr"/>
            <a:r>
              <a:rPr lang="it-IT">
                <a:solidFill>
                  <a:schemeClr val="tx1"/>
                </a:solidFill>
              </a:rPr>
              <a:t>HR Sensor</a:t>
            </a:r>
          </a:p>
        </p:txBody>
      </p:sp>
      <p:sp>
        <p:nvSpPr>
          <p:cNvPr id="23" name="Callout: freccia a sinistra 22">
            <a:extLst>
              <a:ext uri="{FF2B5EF4-FFF2-40B4-BE49-F238E27FC236}">
                <a16:creationId xmlns:a16="http://schemas.microsoft.com/office/drawing/2014/main" id="{FCB875D2-72FD-D7A3-7F1C-14F7A5012A29}"/>
              </a:ext>
            </a:extLst>
          </p:cNvPr>
          <p:cNvSpPr/>
          <p:nvPr/>
        </p:nvSpPr>
        <p:spPr>
          <a:xfrm>
            <a:off x="9721427" y="1405092"/>
            <a:ext cx="2173954" cy="2526890"/>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16x02 Lcd with I2C signal converter,</a:t>
            </a:r>
          </a:p>
          <a:p>
            <a:pPr algn="ctr"/>
            <a:r>
              <a:rPr lang="it-IT">
                <a:solidFill>
                  <a:schemeClr val="tx1"/>
                </a:solidFill>
              </a:rPr>
              <a:t>(integrated on board)</a:t>
            </a:r>
          </a:p>
        </p:txBody>
      </p:sp>
    </p:spTree>
    <p:extLst>
      <p:ext uri="{BB962C8B-B14F-4D97-AF65-F5344CB8AC3E}">
        <p14:creationId xmlns:p14="http://schemas.microsoft.com/office/powerpoint/2010/main" val="3815237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F4990-5D98-D3CC-5B37-F0E637D8022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6EC9C2A-58D6-5701-222A-3D32613B4B23}"/>
              </a:ext>
            </a:extLst>
          </p:cNvPr>
          <p:cNvSpPr>
            <a:spLocks noGrp="1"/>
          </p:cNvSpPr>
          <p:nvPr>
            <p:ph type="title"/>
          </p:nvPr>
        </p:nvSpPr>
        <p:spPr/>
        <p:txBody>
          <a:bodyPr/>
          <a:lstStyle/>
          <a:p>
            <a:r>
              <a:rPr lang="it-IT"/>
              <a:t>The Collected Data</a:t>
            </a:r>
          </a:p>
        </p:txBody>
      </p:sp>
      <p:sp>
        <p:nvSpPr>
          <p:cNvPr id="4" name="Segnaposto data 3">
            <a:extLst>
              <a:ext uri="{FF2B5EF4-FFF2-40B4-BE49-F238E27FC236}">
                <a16:creationId xmlns:a16="http://schemas.microsoft.com/office/drawing/2014/main" id="{0938F538-40C4-B871-E89F-3FB9363C5F93}"/>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38FBEBD0-28A5-A03D-3E23-5DD94EA92E3C}"/>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A442A69A-DE1B-0336-3794-A658EE92075B}"/>
              </a:ext>
            </a:extLst>
          </p:cNvPr>
          <p:cNvSpPr>
            <a:spLocks noGrp="1"/>
          </p:cNvSpPr>
          <p:nvPr>
            <p:ph type="sldNum" sz="quarter" idx="12"/>
          </p:nvPr>
        </p:nvSpPr>
        <p:spPr/>
        <p:txBody>
          <a:bodyPr/>
          <a:lstStyle/>
          <a:p>
            <a:fld id="{F72B23FF-0582-4373-B2D1-AD233DC86D7B}" type="slidenum">
              <a:rPr lang="en-US" smtClean="0"/>
              <a:t>47</a:t>
            </a:fld>
            <a:endParaRPr lang="en-US"/>
          </a:p>
        </p:txBody>
      </p:sp>
      <p:pic>
        <p:nvPicPr>
          <p:cNvPr id="9" name="Immagine 8">
            <a:extLst>
              <a:ext uri="{FF2B5EF4-FFF2-40B4-BE49-F238E27FC236}">
                <a16:creationId xmlns:a16="http://schemas.microsoft.com/office/drawing/2014/main" id="{0E234507-130B-62FC-6A3F-EC2F54661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84" y="1782360"/>
            <a:ext cx="6327443" cy="4175987"/>
          </a:xfrm>
          <a:prstGeom prst="rect">
            <a:avLst/>
          </a:prstGeom>
        </p:spPr>
      </p:pic>
      <p:sp>
        <p:nvSpPr>
          <p:cNvPr id="11" name="Rettangolo con angoli arrotondati 10">
            <a:extLst>
              <a:ext uri="{FF2B5EF4-FFF2-40B4-BE49-F238E27FC236}">
                <a16:creationId xmlns:a16="http://schemas.microsoft.com/office/drawing/2014/main" id="{17C1E914-54CA-2F28-E1EA-BDD36F094009}"/>
              </a:ext>
            </a:extLst>
          </p:cNvPr>
          <p:cNvSpPr/>
          <p:nvPr/>
        </p:nvSpPr>
        <p:spPr>
          <a:xfrm>
            <a:off x="7600335" y="1897626"/>
            <a:ext cx="3834581" cy="40607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The raw data themselves lack of meaning and need to be precessed.</a:t>
            </a:r>
          </a:p>
          <a:p>
            <a:pPr algn="ctr"/>
            <a:r>
              <a:rPr lang="it-IT">
                <a:solidFill>
                  <a:schemeClr val="tx1"/>
                </a:solidFill>
              </a:rPr>
              <a:t>Each of the tables produced by ThingSpeak contains one of the data collected from the IoT device: age, height, weight and avg BPM</a:t>
            </a:r>
          </a:p>
          <a:p>
            <a:pPr marL="342900" indent="-342900" algn="ctr">
              <a:buAutoNum type="arabicParenR"/>
            </a:pPr>
            <a:endParaRPr lang="it-IT"/>
          </a:p>
        </p:txBody>
      </p:sp>
    </p:spTree>
    <p:extLst>
      <p:ext uri="{BB962C8B-B14F-4D97-AF65-F5344CB8AC3E}">
        <p14:creationId xmlns:p14="http://schemas.microsoft.com/office/powerpoint/2010/main" val="1937470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49933-0D86-69D9-95A3-943B7B66BA1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AD05D1F-8FC4-1934-37FE-4DD981B65CE5}"/>
              </a:ext>
            </a:extLst>
          </p:cNvPr>
          <p:cNvSpPr>
            <a:spLocks noGrp="1"/>
          </p:cNvSpPr>
          <p:nvPr>
            <p:ph type="title"/>
          </p:nvPr>
        </p:nvSpPr>
        <p:spPr/>
        <p:txBody>
          <a:bodyPr/>
          <a:lstStyle/>
          <a:p>
            <a:r>
              <a:rPr lang="it-IT"/>
              <a:t>Processed Data</a:t>
            </a:r>
          </a:p>
        </p:txBody>
      </p:sp>
      <p:sp>
        <p:nvSpPr>
          <p:cNvPr id="4" name="Segnaposto data 3">
            <a:extLst>
              <a:ext uri="{FF2B5EF4-FFF2-40B4-BE49-F238E27FC236}">
                <a16:creationId xmlns:a16="http://schemas.microsoft.com/office/drawing/2014/main" id="{EB80FCD8-E120-8919-6068-298786E60ABE}"/>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C430F6B3-33E3-B628-59C4-27E07B81A6BE}"/>
              </a:ext>
            </a:extLst>
          </p:cNvPr>
          <p:cNvSpPr>
            <a:spLocks noGrp="1"/>
          </p:cNvSpPr>
          <p:nvPr>
            <p:ph type="ftr" sz="quarter" idx="11"/>
          </p:nvPr>
        </p:nvSpPr>
        <p:spPr/>
        <p:txBody>
          <a:bodyPr/>
          <a:lstStyle/>
          <a:p>
            <a:r>
              <a:rPr lang="en-US"/>
              <a:t>EISD</a:t>
            </a:r>
          </a:p>
        </p:txBody>
      </p:sp>
      <p:sp>
        <p:nvSpPr>
          <p:cNvPr id="6" name="Segnaposto numero diapositiva 5">
            <a:extLst>
              <a:ext uri="{FF2B5EF4-FFF2-40B4-BE49-F238E27FC236}">
                <a16:creationId xmlns:a16="http://schemas.microsoft.com/office/drawing/2014/main" id="{9BC21C5A-C287-6AAB-71F7-6723C4F63DEF}"/>
              </a:ext>
            </a:extLst>
          </p:cNvPr>
          <p:cNvSpPr>
            <a:spLocks noGrp="1"/>
          </p:cNvSpPr>
          <p:nvPr>
            <p:ph type="sldNum" sz="quarter" idx="12"/>
          </p:nvPr>
        </p:nvSpPr>
        <p:spPr/>
        <p:txBody>
          <a:bodyPr/>
          <a:lstStyle/>
          <a:p>
            <a:fld id="{F72B23FF-0582-4373-B2D1-AD233DC86D7B}" type="slidenum">
              <a:rPr lang="en-US" smtClean="0"/>
              <a:t>48</a:t>
            </a:fld>
            <a:endParaRPr lang="en-US"/>
          </a:p>
        </p:txBody>
      </p:sp>
      <p:sp>
        <p:nvSpPr>
          <p:cNvPr id="11" name="Rettangolo con angoli arrotondati 10">
            <a:extLst>
              <a:ext uri="{FF2B5EF4-FFF2-40B4-BE49-F238E27FC236}">
                <a16:creationId xmlns:a16="http://schemas.microsoft.com/office/drawing/2014/main" id="{1754B6CE-9318-CD83-2263-B0FAE884F664}"/>
              </a:ext>
            </a:extLst>
          </p:cNvPr>
          <p:cNvSpPr/>
          <p:nvPr/>
        </p:nvSpPr>
        <p:spPr>
          <a:xfrm>
            <a:off x="8200103" y="1785159"/>
            <a:ext cx="3834581" cy="39998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Through MatLab is possibile to elaborate the data, with the height and the weight is possible to calculate the BMI (Body Mass Index) of a person.</a:t>
            </a:r>
          </a:p>
          <a:p>
            <a:pPr algn="ctr"/>
            <a:r>
              <a:rPr lang="it-IT">
                <a:solidFill>
                  <a:schemeClr val="tx1"/>
                </a:solidFill>
              </a:rPr>
              <a:t>Here there are two tables, both of them divide the people by age and the one on the top divides also by weight while the bottom one by BMI.</a:t>
            </a:r>
          </a:p>
          <a:p>
            <a:pPr algn="ctr"/>
            <a:r>
              <a:rPr lang="it-IT">
                <a:solidFill>
                  <a:schemeClr val="tx1"/>
                </a:solidFill>
              </a:rPr>
              <a:t>The BPM in those cells is the average beetwen all the people of that same category.</a:t>
            </a:r>
            <a:endParaRPr lang="it-IT"/>
          </a:p>
        </p:txBody>
      </p:sp>
      <p:pic>
        <p:nvPicPr>
          <p:cNvPr id="7" name="Immagine 6" descr="Immagine che contiene testo, schermata, numero, linea&#10;&#10;Descrizione generata automaticamente">
            <a:extLst>
              <a:ext uri="{FF2B5EF4-FFF2-40B4-BE49-F238E27FC236}">
                <a16:creationId xmlns:a16="http://schemas.microsoft.com/office/drawing/2014/main" id="{2E4F7514-7F81-87FF-6DF8-ED8B96E7C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6007"/>
            <a:ext cx="7600335" cy="3939025"/>
          </a:xfrm>
          <a:prstGeom prst="rect">
            <a:avLst/>
          </a:prstGeom>
        </p:spPr>
      </p:pic>
    </p:spTree>
    <p:extLst>
      <p:ext uri="{BB962C8B-B14F-4D97-AF65-F5344CB8AC3E}">
        <p14:creationId xmlns:p14="http://schemas.microsoft.com/office/powerpoint/2010/main" val="207775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F96510-E27F-46A2-BF96-56E59339D8D8}"/>
              </a:ext>
            </a:extLst>
          </p:cNvPr>
          <p:cNvSpPr>
            <a:spLocks noGrp="1"/>
          </p:cNvSpPr>
          <p:nvPr>
            <p:ph type="title"/>
          </p:nvPr>
        </p:nvSpPr>
        <p:spPr/>
        <p:txBody>
          <a:bodyPr/>
          <a:lstStyle/>
          <a:p>
            <a:r>
              <a:rPr lang="en-GB" dirty="0"/>
              <a:t>Solution: OPC Unified Architecture</a:t>
            </a:r>
            <a:endParaRPr lang="en-US" dirty="0"/>
          </a:p>
        </p:txBody>
      </p:sp>
      <p:sp>
        <p:nvSpPr>
          <p:cNvPr id="3" name="Segnaposto contenuto 2">
            <a:extLst>
              <a:ext uri="{FF2B5EF4-FFF2-40B4-BE49-F238E27FC236}">
                <a16:creationId xmlns:a16="http://schemas.microsoft.com/office/drawing/2014/main" id="{2A468777-3343-4218-AD90-4DEB326F58B8}"/>
              </a:ext>
            </a:extLst>
          </p:cNvPr>
          <p:cNvSpPr>
            <a:spLocks noGrp="1"/>
          </p:cNvSpPr>
          <p:nvPr>
            <p:ph idx="1"/>
          </p:nvPr>
        </p:nvSpPr>
        <p:spPr>
          <a:xfrm>
            <a:off x="609600" y="2276873"/>
            <a:ext cx="5294379" cy="1536171"/>
          </a:xfrm>
        </p:spPr>
        <p:txBody>
          <a:bodyPr/>
          <a:lstStyle/>
          <a:p>
            <a:r>
              <a:rPr lang="en-US" sz="1867" dirty="0"/>
              <a:t>OPC UA offers two communication patterns:</a:t>
            </a:r>
          </a:p>
          <a:p>
            <a:pPr lvl="1"/>
            <a:r>
              <a:rPr lang="en-US" sz="1333" dirty="0"/>
              <a:t>Client/Server</a:t>
            </a:r>
          </a:p>
          <a:p>
            <a:pPr lvl="1"/>
            <a:r>
              <a:rPr lang="en-US" sz="1333" dirty="0"/>
              <a:t>Publish/Subscribe</a:t>
            </a:r>
          </a:p>
        </p:txBody>
      </p:sp>
      <p:sp>
        <p:nvSpPr>
          <p:cNvPr id="4" name="Segnaposto piè di pagina 3">
            <a:extLst>
              <a:ext uri="{FF2B5EF4-FFF2-40B4-BE49-F238E27FC236}">
                <a16:creationId xmlns:a16="http://schemas.microsoft.com/office/drawing/2014/main" id="{89D5E3CC-CF09-48BF-943C-80C7EB500C9C}"/>
              </a:ext>
            </a:extLst>
          </p:cNvPr>
          <p:cNvSpPr>
            <a:spLocks noGrp="1"/>
          </p:cNvSpPr>
          <p:nvPr>
            <p:ph type="ftr" sz="quarter" idx="11"/>
          </p:nvPr>
        </p:nvSpPr>
        <p:spPr>
          <a:xfrm>
            <a:off x="4165600" y="6356351"/>
            <a:ext cx="3860800" cy="366183"/>
          </a:xfrm>
        </p:spPr>
        <p:txBody>
          <a:bodyPr/>
          <a:lstStyle/>
          <a:p>
            <a:pPr>
              <a:defRPr/>
            </a:pPr>
            <a:r>
              <a:rPr lang="it-IT" dirty="0"/>
              <a:t>EISD</a:t>
            </a:r>
          </a:p>
        </p:txBody>
      </p:sp>
      <p:sp>
        <p:nvSpPr>
          <p:cNvPr id="5" name="TextBox 13">
            <a:extLst>
              <a:ext uri="{FF2B5EF4-FFF2-40B4-BE49-F238E27FC236}">
                <a16:creationId xmlns:a16="http://schemas.microsoft.com/office/drawing/2014/main" id="{B8EBD2DE-D038-4481-B611-3CCB49493E8F}"/>
              </a:ext>
            </a:extLst>
          </p:cNvPr>
          <p:cNvSpPr txBox="1"/>
          <p:nvPr/>
        </p:nvSpPr>
        <p:spPr>
          <a:xfrm>
            <a:off x="1332412" y="1194036"/>
            <a:ext cx="8620845" cy="1077026"/>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gn="ctr"/>
            <a:r>
              <a:rPr lang="en-GB" sz="2133" dirty="0">
                <a:latin typeface="+mj-lt"/>
              </a:rPr>
              <a:t>Designed for </a:t>
            </a:r>
            <a:r>
              <a:rPr lang="en-GB" sz="2133" dirty="0">
                <a:solidFill>
                  <a:srgbClr val="800000"/>
                </a:solidFill>
                <a:latin typeface="+mj-lt"/>
              </a:rPr>
              <a:t>secure</a:t>
            </a:r>
            <a:r>
              <a:rPr lang="en-GB" sz="2133" dirty="0">
                <a:latin typeface="+mj-lt"/>
              </a:rPr>
              <a:t>, </a:t>
            </a:r>
            <a:r>
              <a:rPr lang="en-GB" sz="2133" dirty="0">
                <a:solidFill>
                  <a:srgbClr val="800000"/>
                </a:solidFill>
                <a:latin typeface="+mj-lt"/>
              </a:rPr>
              <a:t>reliable</a:t>
            </a:r>
            <a:r>
              <a:rPr lang="en-GB" sz="2133" dirty="0">
                <a:latin typeface="+mj-lt"/>
              </a:rPr>
              <a:t> and </a:t>
            </a:r>
            <a:r>
              <a:rPr lang="en-GB" sz="2133" dirty="0">
                <a:solidFill>
                  <a:srgbClr val="800000"/>
                </a:solidFill>
                <a:latin typeface="+mj-lt"/>
              </a:rPr>
              <a:t>interoperable</a:t>
            </a:r>
            <a:r>
              <a:rPr lang="en-GB" sz="2133" dirty="0">
                <a:latin typeface="+mj-lt"/>
              </a:rPr>
              <a:t> M2M communication</a:t>
            </a:r>
          </a:p>
          <a:p>
            <a:pPr algn="ctr"/>
            <a:r>
              <a:rPr lang="en-GB" sz="2133" dirty="0">
                <a:solidFill>
                  <a:srgbClr val="800000"/>
                </a:solidFill>
                <a:latin typeface="+mj-lt"/>
              </a:rPr>
              <a:t>Service oriented architecture </a:t>
            </a:r>
            <a:r>
              <a:rPr lang="en-GB" sz="2133" dirty="0">
                <a:latin typeface="+mj-lt"/>
              </a:rPr>
              <a:t>(SOA) follows the </a:t>
            </a:r>
          </a:p>
          <a:p>
            <a:pPr algn="ctr"/>
            <a:r>
              <a:rPr lang="en-GB" sz="2133" dirty="0">
                <a:latin typeface="+mj-lt"/>
              </a:rPr>
              <a:t>request/response paradigm.</a:t>
            </a:r>
          </a:p>
        </p:txBody>
      </p:sp>
      <p:pic>
        <p:nvPicPr>
          <p:cNvPr id="6" name="Content Placeholder 6">
            <a:extLst>
              <a:ext uri="{FF2B5EF4-FFF2-40B4-BE49-F238E27FC236}">
                <a16:creationId xmlns:a16="http://schemas.microsoft.com/office/drawing/2014/main" id="{336D7B67-6A01-4E53-889C-BBFD796388D3}"/>
              </a:ext>
            </a:extLst>
          </p:cNvPr>
          <p:cNvPicPr>
            <a:picLocks noChangeAspect="1"/>
          </p:cNvPicPr>
          <p:nvPr/>
        </p:nvPicPr>
        <p:blipFill>
          <a:blip r:embed="rId3"/>
          <a:stretch>
            <a:fillRect/>
          </a:stretch>
        </p:blipFill>
        <p:spPr bwMode="auto">
          <a:xfrm>
            <a:off x="10049560" y="589108"/>
            <a:ext cx="1994133" cy="1770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ttangolo con angoli arrotondati 6">
            <a:extLst>
              <a:ext uri="{FF2B5EF4-FFF2-40B4-BE49-F238E27FC236}">
                <a16:creationId xmlns:a16="http://schemas.microsoft.com/office/drawing/2014/main" id="{C9FE78C4-88E8-4920-9A2A-BB6BA9890F90}"/>
              </a:ext>
            </a:extLst>
          </p:cNvPr>
          <p:cNvSpPr/>
          <p:nvPr/>
        </p:nvSpPr>
        <p:spPr>
          <a:xfrm>
            <a:off x="2913741" y="4230820"/>
            <a:ext cx="1824203" cy="9601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OPC UA Server</a:t>
            </a:r>
          </a:p>
        </p:txBody>
      </p:sp>
      <p:sp>
        <p:nvSpPr>
          <p:cNvPr id="8" name="Rettangolo con angoli arrotondati 7">
            <a:extLst>
              <a:ext uri="{FF2B5EF4-FFF2-40B4-BE49-F238E27FC236}">
                <a16:creationId xmlns:a16="http://schemas.microsoft.com/office/drawing/2014/main" id="{42557858-49EB-4899-970B-2D091C001848}"/>
              </a:ext>
            </a:extLst>
          </p:cNvPr>
          <p:cNvSpPr/>
          <p:nvPr/>
        </p:nvSpPr>
        <p:spPr>
          <a:xfrm>
            <a:off x="7042200" y="4230820"/>
            <a:ext cx="1824203" cy="9601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OPC UA Client</a:t>
            </a:r>
          </a:p>
        </p:txBody>
      </p:sp>
      <p:cxnSp>
        <p:nvCxnSpPr>
          <p:cNvPr id="10" name="Connettore 2 9">
            <a:extLst>
              <a:ext uri="{FF2B5EF4-FFF2-40B4-BE49-F238E27FC236}">
                <a16:creationId xmlns:a16="http://schemas.microsoft.com/office/drawing/2014/main" id="{30A94AE1-FF5E-4A16-8151-133A93F89ED8}"/>
              </a:ext>
            </a:extLst>
          </p:cNvPr>
          <p:cNvCxnSpPr>
            <a:cxnSpLocks/>
          </p:cNvCxnSpPr>
          <p:nvPr/>
        </p:nvCxnSpPr>
        <p:spPr>
          <a:xfrm flipH="1">
            <a:off x="4737944" y="4362060"/>
            <a:ext cx="23042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asellaDiTesto 10">
            <a:extLst>
              <a:ext uri="{FF2B5EF4-FFF2-40B4-BE49-F238E27FC236}">
                <a16:creationId xmlns:a16="http://schemas.microsoft.com/office/drawing/2014/main" id="{44E62A75-9E83-43AD-87DF-53633BBA5DDC}"/>
              </a:ext>
            </a:extLst>
          </p:cNvPr>
          <p:cNvSpPr txBox="1"/>
          <p:nvPr/>
        </p:nvSpPr>
        <p:spPr>
          <a:xfrm>
            <a:off x="5410020" y="4056414"/>
            <a:ext cx="865237" cy="318100"/>
          </a:xfrm>
          <a:prstGeom prst="rect">
            <a:avLst/>
          </a:prstGeom>
          <a:noFill/>
        </p:spPr>
        <p:txBody>
          <a:bodyPr wrap="none" rtlCol="0">
            <a:spAutoFit/>
          </a:bodyPr>
          <a:lstStyle/>
          <a:p>
            <a:r>
              <a:rPr lang="en-US" sz="1467" dirty="0"/>
              <a:t>Request</a:t>
            </a:r>
          </a:p>
        </p:txBody>
      </p:sp>
      <p:cxnSp>
        <p:nvCxnSpPr>
          <p:cNvPr id="17" name="Connettore 2 16">
            <a:extLst>
              <a:ext uri="{FF2B5EF4-FFF2-40B4-BE49-F238E27FC236}">
                <a16:creationId xmlns:a16="http://schemas.microsoft.com/office/drawing/2014/main" id="{AF169B7C-BA96-4001-A354-058F3F5874C0}"/>
              </a:ext>
            </a:extLst>
          </p:cNvPr>
          <p:cNvCxnSpPr/>
          <p:nvPr/>
        </p:nvCxnSpPr>
        <p:spPr>
          <a:xfrm>
            <a:off x="4737944" y="4998905"/>
            <a:ext cx="23042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B0D94F29-7FB9-4635-93A1-726323104B3D}"/>
              </a:ext>
            </a:extLst>
          </p:cNvPr>
          <p:cNvSpPr txBox="1"/>
          <p:nvPr/>
        </p:nvSpPr>
        <p:spPr>
          <a:xfrm>
            <a:off x="5410019" y="4715150"/>
            <a:ext cx="649088" cy="318100"/>
          </a:xfrm>
          <a:prstGeom prst="rect">
            <a:avLst/>
          </a:prstGeom>
          <a:noFill/>
        </p:spPr>
        <p:txBody>
          <a:bodyPr wrap="none" rtlCol="0">
            <a:spAutoFit/>
          </a:bodyPr>
          <a:lstStyle/>
          <a:p>
            <a:r>
              <a:rPr lang="en-US" sz="1467" dirty="0"/>
              <a:t>Reply</a:t>
            </a:r>
          </a:p>
        </p:txBody>
      </p:sp>
      <p:sp>
        <p:nvSpPr>
          <p:cNvPr id="20" name="Rettangolo con angoli arrotondati 19">
            <a:extLst>
              <a:ext uri="{FF2B5EF4-FFF2-40B4-BE49-F238E27FC236}">
                <a16:creationId xmlns:a16="http://schemas.microsoft.com/office/drawing/2014/main" id="{5399A543-FCF4-4110-A0DC-397F22DDFCF6}"/>
              </a:ext>
            </a:extLst>
          </p:cNvPr>
          <p:cNvSpPr/>
          <p:nvPr/>
        </p:nvSpPr>
        <p:spPr>
          <a:xfrm>
            <a:off x="1132616" y="3313357"/>
            <a:ext cx="1507000"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Publisher</a:t>
            </a:r>
          </a:p>
          <a:p>
            <a:pPr algn="ctr"/>
            <a:r>
              <a:rPr lang="en-US" sz="2000" dirty="0"/>
              <a:t>(Server)</a:t>
            </a:r>
          </a:p>
        </p:txBody>
      </p:sp>
      <p:sp>
        <p:nvSpPr>
          <p:cNvPr id="23" name="Rettangolo con angoli arrotondati 22">
            <a:extLst>
              <a:ext uri="{FF2B5EF4-FFF2-40B4-BE49-F238E27FC236}">
                <a16:creationId xmlns:a16="http://schemas.microsoft.com/office/drawing/2014/main" id="{AA9ABA23-0141-4D2F-BC60-827350277CD2}"/>
              </a:ext>
            </a:extLst>
          </p:cNvPr>
          <p:cNvSpPr/>
          <p:nvPr/>
        </p:nvSpPr>
        <p:spPr>
          <a:xfrm>
            <a:off x="1156032" y="4337825"/>
            <a:ext cx="1507000"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Publisher</a:t>
            </a:r>
          </a:p>
          <a:p>
            <a:pPr algn="ctr"/>
            <a:r>
              <a:rPr lang="en-US" sz="2000" dirty="0"/>
              <a:t>(Server)</a:t>
            </a:r>
          </a:p>
        </p:txBody>
      </p:sp>
      <p:sp>
        <p:nvSpPr>
          <p:cNvPr id="24" name="Rettangolo con angoli arrotondati 23">
            <a:extLst>
              <a:ext uri="{FF2B5EF4-FFF2-40B4-BE49-F238E27FC236}">
                <a16:creationId xmlns:a16="http://schemas.microsoft.com/office/drawing/2014/main" id="{20795557-7A27-4831-86F7-953F204B75F6}"/>
              </a:ext>
            </a:extLst>
          </p:cNvPr>
          <p:cNvSpPr/>
          <p:nvPr/>
        </p:nvSpPr>
        <p:spPr>
          <a:xfrm>
            <a:off x="1143795" y="5362293"/>
            <a:ext cx="1507000"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Publisher</a:t>
            </a:r>
          </a:p>
          <a:p>
            <a:pPr algn="ctr"/>
            <a:r>
              <a:rPr lang="en-US" sz="2000" dirty="0"/>
              <a:t>(Server)</a:t>
            </a:r>
          </a:p>
        </p:txBody>
      </p:sp>
      <p:sp>
        <p:nvSpPr>
          <p:cNvPr id="25" name="Rettangolo con angoli arrotondati 24">
            <a:extLst>
              <a:ext uri="{FF2B5EF4-FFF2-40B4-BE49-F238E27FC236}">
                <a16:creationId xmlns:a16="http://schemas.microsoft.com/office/drawing/2014/main" id="{B0E37E23-26B1-4EED-92F0-6CDC2745F05A}"/>
              </a:ext>
            </a:extLst>
          </p:cNvPr>
          <p:cNvSpPr/>
          <p:nvPr/>
        </p:nvSpPr>
        <p:spPr>
          <a:xfrm>
            <a:off x="9528968" y="3313357"/>
            <a:ext cx="1655597"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Subscriber</a:t>
            </a:r>
          </a:p>
          <a:p>
            <a:pPr algn="ctr"/>
            <a:r>
              <a:rPr lang="en-US" sz="2400" dirty="0"/>
              <a:t>(Client)</a:t>
            </a:r>
          </a:p>
        </p:txBody>
      </p:sp>
      <p:sp>
        <p:nvSpPr>
          <p:cNvPr id="26" name="Rettangolo con angoli arrotondati 25">
            <a:extLst>
              <a:ext uri="{FF2B5EF4-FFF2-40B4-BE49-F238E27FC236}">
                <a16:creationId xmlns:a16="http://schemas.microsoft.com/office/drawing/2014/main" id="{D5E75521-AE07-417A-A484-82D99BE4EF38}"/>
              </a:ext>
            </a:extLst>
          </p:cNvPr>
          <p:cNvSpPr/>
          <p:nvPr/>
        </p:nvSpPr>
        <p:spPr>
          <a:xfrm>
            <a:off x="9552384" y="4337825"/>
            <a:ext cx="1632181"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Subscriber</a:t>
            </a:r>
            <a:endParaRPr lang="en-US" sz="2400" dirty="0"/>
          </a:p>
          <a:p>
            <a:pPr algn="ctr"/>
            <a:r>
              <a:rPr lang="en-US" sz="2400" dirty="0"/>
              <a:t>(Client)</a:t>
            </a:r>
          </a:p>
        </p:txBody>
      </p:sp>
      <p:sp>
        <p:nvSpPr>
          <p:cNvPr id="27" name="Rettangolo con angoli arrotondati 26">
            <a:extLst>
              <a:ext uri="{FF2B5EF4-FFF2-40B4-BE49-F238E27FC236}">
                <a16:creationId xmlns:a16="http://schemas.microsoft.com/office/drawing/2014/main" id="{AD05C3E5-9FF2-400F-A2F7-B4175F0C2286}"/>
              </a:ext>
            </a:extLst>
          </p:cNvPr>
          <p:cNvSpPr/>
          <p:nvPr/>
        </p:nvSpPr>
        <p:spPr>
          <a:xfrm>
            <a:off x="9540147" y="5362293"/>
            <a:ext cx="1632181" cy="787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Subscriber</a:t>
            </a:r>
          </a:p>
          <a:p>
            <a:pPr algn="ctr"/>
            <a:r>
              <a:rPr lang="en-US" sz="2400" dirty="0"/>
              <a:t>(Client)</a:t>
            </a:r>
          </a:p>
        </p:txBody>
      </p:sp>
      <p:sp>
        <p:nvSpPr>
          <p:cNvPr id="28" name="Ovale 27">
            <a:extLst>
              <a:ext uri="{FF2B5EF4-FFF2-40B4-BE49-F238E27FC236}">
                <a16:creationId xmlns:a16="http://schemas.microsoft.com/office/drawing/2014/main" id="{63C42721-9A43-4A22-8861-30EE2D4A1AB3}"/>
              </a:ext>
            </a:extLst>
          </p:cNvPr>
          <p:cNvSpPr/>
          <p:nvPr/>
        </p:nvSpPr>
        <p:spPr>
          <a:xfrm>
            <a:off x="4703350" y="3854065"/>
            <a:ext cx="2496277" cy="18242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Message Oriented Middleware</a:t>
            </a:r>
            <a:endParaRPr lang="en-US" sz="2400" dirty="0"/>
          </a:p>
        </p:txBody>
      </p:sp>
      <p:cxnSp>
        <p:nvCxnSpPr>
          <p:cNvPr id="30" name="Connettore 2 29">
            <a:extLst>
              <a:ext uri="{FF2B5EF4-FFF2-40B4-BE49-F238E27FC236}">
                <a16:creationId xmlns:a16="http://schemas.microsoft.com/office/drawing/2014/main" id="{313F0BFB-C70B-49D2-906C-AC5D4F0B7683}"/>
              </a:ext>
            </a:extLst>
          </p:cNvPr>
          <p:cNvCxnSpPr>
            <a:stCxn id="20" idx="3"/>
            <a:endCxn id="28" idx="2"/>
          </p:cNvCxnSpPr>
          <p:nvPr/>
        </p:nvCxnSpPr>
        <p:spPr>
          <a:xfrm>
            <a:off x="2639616" y="3707217"/>
            <a:ext cx="2063733" cy="1058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664166FD-55AA-4D78-A72F-55BB1329218B}"/>
              </a:ext>
            </a:extLst>
          </p:cNvPr>
          <p:cNvCxnSpPr>
            <a:stCxn id="23" idx="3"/>
            <a:endCxn id="28" idx="2"/>
          </p:cNvCxnSpPr>
          <p:nvPr/>
        </p:nvCxnSpPr>
        <p:spPr>
          <a:xfrm>
            <a:off x="2663032" y="4731684"/>
            <a:ext cx="2040317" cy="34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31043C5E-F9F9-4BFA-9CAC-451C30669A6D}"/>
              </a:ext>
            </a:extLst>
          </p:cNvPr>
          <p:cNvCxnSpPr>
            <a:stCxn id="24" idx="3"/>
            <a:endCxn id="28" idx="2"/>
          </p:cNvCxnSpPr>
          <p:nvPr/>
        </p:nvCxnSpPr>
        <p:spPr>
          <a:xfrm flipV="1">
            <a:off x="2650795" y="4766168"/>
            <a:ext cx="2052555" cy="98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7EE4E72B-001E-4A13-A27B-14EC239170C6}"/>
              </a:ext>
            </a:extLst>
          </p:cNvPr>
          <p:cNvCxnSpPr>
            <a:stCxn id="28" idx="6"/>
            <a:endCxn id="25" idx="1"/>
          </p:cNvCxnSpPr>
          <p:nvPr/>
        </p:nvCxnSpPr>
        <p:spPr>
          <a:xfrm flipV="1">
            <a:off x="7199627" y="3707217"/>
            <a:ext cx="2329341" cy="10589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ttore 2 37">
            <a:extLst>
              <a:ext uri="{FF2B5EF4-FFF2-40B4-BE49-F238E27FC236}">
                <a16:creationId xmlns:a16="http://schemas.microsoft.com/office/drawing/2014/main" id="{2FE74CF8-67F4-4A90-8B44-D54DACD87BC2}"/>
              </a:ext>
            </a:extLst>
          </p:cNvPr>
          <p:cNvCxnSpPr>
            <a:stCxn id="28" idx="6"/>
            <a:endCxn id="26" idx="1"/>
          </p:cNvCxnSpPr>
          <p:nvPr/>
        </p:nvCxnSpPr>
        <p:spPr>
          <a:xfrm flipV="1">
            <a:off x="7199627" y="4731684"/>
            <a:ext cx="2352757" cy="34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ttore 2 39">
            <a:extLst>
              <a:ext uri="{FF2B5EF4-FFF2-40B4-BE49-F238E27FC236}">
                <a16:creationId xmlns:a16="http://schemas.microsoft.com/office/drawing/2014/main" id="{E846697F-AA52-4413-AF0D-24B220265BD9}"/>
              </a:ext>
            </a:extLst>
          </p:cNvPr>
          <p:cNvCxnSpPr>
            <a:stCxn id="28" idx="6"/>
            <a:endCxn id="27" idx="1"/>
          </p:cNvCxnSpPr>
          <p:nvPr/>
        </p:nvCxnSpPr>
        <p:spPr>
          <a:xfrm>
            <a:off x="7199627" y="4766168"/>
            <a:ext cx="2340520" cy="989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Ovale 41">
            <a:extLst>
              <a:ext uri="{FF2B5EF4-FFF2-40B4-BE49-F238E27FC236}">
                <a16:creationId xmlns:a16="http://schemas.microsoft.com/office/drawing/2014/main" id="{97EACDA5-605E-4FBB-A4E6-0994FE46DE31}"/>
              </a:ext>
            </a:extLst>
          </p:cNvPr>
          <p:cNvSpPr/>
          <p:nvPr/>
        </p:nvSpPr>
        <p:spPr>
          <a:xfrm>
            <a:off x="9278474" y="2635068"/>
            <a:ext cx="2496277" cy="18242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Broker</a:t>
            </a:r>
          </a:p>
          <a:p>
            <a:pPr algn="ctr"/>
            <a:r>
              <a:rPr lang="en-US" sz="2400" dirty="0"/>
              <a:t>(MQTT, AMQP)</a:t>
            </a:r>
          </a:p>
        </p:txBody>
      </p:sp>
      <p:sp>
        <p:nvSpPr>
          <p:cNvPr id="43" name="Ovale 42">
            <a:extLst>
              <a:ext uri="{FF2B5EF4-FFF2-40B4-BE49-F238E27FC236}">
                <a16:creationId xmlns:a16="http://schemas.microsoft.com/office/drawing/2014/main" id="{AC5A4713-70CE-405C-8BC3-AA77496AA0F7}"/>
              </a:ext>
            </a:extLst>
          </p:cNvPr>
          <p:cNvSpPr/>
          <p:nvPr/>
        </p:nvSpPr>
        <p:spPr>
          <a:xfrm>
            <a:off x="9274539" y="4829987"/>
            <a:ext cx="2496277" cy="18242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Broker-less</a:t>
            </a:r>
          </a:p>
          <a:p>
            <a:pPr algn="ctr"/>
            <a:r>
              <a:rPr lang="en-US" sz="2400" dirty="0"/>
              <a:t>(UDP, ETH)</a:t>
            </a:r>
          </a:p>
        </p:txBody>
      </p:sp>
      <p:cxnSp>
        <p:nvCxnSpPr>
          <p:cNvPr id="45" name="Connettore 2 44">
            <a:extLst>
              <a:ext uri="{FF2B5EF4-FFF2-40B4-BE49-F238E27FC236}">
                <a16:creationId xmlns:a16="http://schemas.microsoft.com/office/drawing/2014/main" id="{A3C82F84-1C01-424F-B3A1-69090F9B3302}"/>
              </a:ext>
            </a:extLst>
          </p:cNvPr>
          <p:cNvCxnSpPr>
            <a:cxnSpLocks/>
            <a:endCxn id="42" idx="2"/>
          </p:cNvCxnSpPr>
          <p:nvPr/>
        </p:nvCxnSpPr>
        <p:spPr>
          <a:xfrm flipV="1">
            <a:off x="3820881" y="3547170"/>
            <a:ext cx="5457593" cy="115517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Connettore 2 46">
            <a:extLst>
              <a:ext uri="{FF2B5EF4-FFF2-40B4-BE49-F238E27FC236}">
                <a16:creationId xmlns:a16="http://schemas.microsoft.com/office/drawing/2014/main" id="{0D35ED8C-484E-463F-BB88-4F826EAC6035}"/>
              </a:ext>
            </a:extLst>
          </p:cNvPr>
          <p:cNvCxnSpPr>
            <a:cxnSpLocks/>
            <a:endCxn id="43" idx="2"/>
          </p:cNvCxnSpPr>
          <p:nvPr/>
        </p:nvCxnSpPr>
        <p:spPr>
          <a:xfrm>
            <a:off x="3820880" y="4799440"/>
            <a:ext cx="5453659" cy="94264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Segnaposto numero diapositiva 11">
            <a:extLst>
              <a:ext uri="{FF2B5EF4-FFF2-40B4-BE49-F238E27FC236}">
                <a16:creationId xmlns:a16="http://schemas.microsoft.com/office/drawing/2014/main" id="{A38E3AA0-D0F7-E748-A7A7-9112F57BF0C1}"/>
              </a:ext>
            </a:extLst>
          </p:cNvPr>
          <p:cNvSpPr>
            <a:spLocks noGrp="1"/>
          </p:cNvSpPr>
          <p:nvPr>
            <p:ph type="sldNum" sz="quarter" idx="12"/>
          </p:nvPr>
        </p:nvSpPr>
        <p:spPr/>
        <p:txBody>
          <a:bodyPr/>
          <a:lstStyle/>
          <a:p>
            <a:pPr>
              <a:defRPr/>
            </a:pPr>
            <a:fld id="{43CD341D-7438-4FA4-973F-6F9EECBD14B9}" type="slidenum">
              <a:rPr lang="it-IT" altLang="it-IT" smtClean="0"/>
              <a:pPr>
                <a:defRPr/>
              </a:pPr>
              <a:t>5</a:t>
            </a:fld>
            <a:endParaRPr lang="it-IT" altLang="it-IT"/>
          </a:p>
        </p:txBody>
      </p:sp>
    </p:spTree>
    <p:extLst>
      <p:ext uri="{BB962C8B-B14F-4D97-AF65-F5344CB8AC3E}">
        <p14:creationId xmlns:p14="http://schemas.microsoft.com/office/powerpoint/2010/main" val="112848395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1+#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par>
                                <p:cTn id="50" presetID="26" presetClass="emph" presetSubtype="0" repeatCount="10000" fill="hold" nodeType="withEffect">
                                  <p:stCondLst>
                                    <p:cond delay="0"/>
                                  </p:stCondLst>
                                  <p:childTnLst>
                                    <p:animEffect transition="out" filter="fade">
                                      <p:cBhvr>
                                        <p:cTn id="51" dur="1000" tmFilter="0, 0; .2, .5; .8, .5; 1, 0"/>
                                        <p:tgtEl>
                                          <p:spTgt spid="10"/>
                                        </p:tgtEl>
                                      </p:cBhvr>
                                    </p:animEffect>
                                    <p:animScale>
                                      <p:cBhvr>
                                        <p:cTn id="52" dur="500" autoRev="1" fill="hold"/>
                                        <p:tgtEl>
                                          <p:spTgt spid="10"/>
                                        </p:tgtEl>
                                      </p:cBhvr>
                                      <p:by x="105000" y="105000"/>
                                    </p:animScale>
                                  </p:childTnLst>
                                </p:cTn>
                              </p:par>
                              <p:par>
                                <p:cTn id="53" presetID="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0-#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par>
                                <p:cTn id="61" presetID="26" presetClass="emph" presetSubtype="0" repeatCount="10000" fill="hold" nodeType="withEffect">
                                  <p:stCondLst>
                                    <p:cond delay="1000"/>
                                  </p:stCondLst>
                                  <p:childTnLst>
                                    <p:animEffect transition="out" filter="fade">
                                      <p:cBhvr>
                                        <p:cTn id="62" dur="1000" tmFilter="0, 0; .2, .5; .8, .5; 1, 0"/>
                                        <p:tgtEl>
                                          <p:spTgt spid="17"/>
                                        </p:tgtEl>
                                      </p:cBhvr>
                                    </p:animEffect>
                                    <p:animScale>
                                      <p:cBhvr>
                                        <p:cTn id="63" dur="500" autoRev="1" fill="hold"/>
                                        <p:tgtEl>
                                          <p:spTgt spid="17"/>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grpId="1" nodeType="clickEffect">
                                  <p:stCondLst>
                                    <p:cond delay="0"/>
                                  </p:stCondLst>
                                  <p:childTnLst>
                                    <p:anim calcmode="lin" valueType="num">
                                      <p:cBhvr additive="base">
                                        <p:cTn id="67" dur="500"/>
                                        <p:tgtEl>
                                          <p:spTgt spid="7"/>
                                        </p:tgtEl>
                                        <p:attrNameLst>
                                          <p:attrName>ppt_x</p:attrName>
                                        </p:attrNameLst>
                                      </p:cBhvr>
                                      <p:tavLst>
                                        <p:tav tm="0">
                                          <p:val>
                                            <p:strVal val="ppt_x"/>
                                          </p:val>
                                        </p:tav>
                                        <p:tav tm="100000">
                                          <p:val>
                                            <p:strVal val="ppt_x"/>
                                          </p:val>
                                        </p:tav>
                                      </p:tavLst>
                                    </p:anim>
                                    <p:anim calcmode="lin" valueType="num">
                                      <p:cBhvr additive="base">
                                        <p:cTn id="68" dur="500"/>
                                        <p:tgtEl>
                                          <p:spTgt spid="7"/>
                                        </p:tgtEl>
                                        <p:attrNameLst>
                                          <p:attrName>ppt_y</p:attrName>
                                        </p:attrNameLst>
                                      </p:cBhvr>
                                      <p:tavLst>
                                        <p:tav tm="0">
                                          <p:val>
                                            <p:strVal val="ppt_y"/>
                                          </p:val>
                                        </p:tav>
                                        <p:tav tm="100000">
                                          <p:val>
                                            <p:strVal val="1+ppt_h/2"/>
                                          </p:val>
                                        </p:tav>
                                      </p:tavLst>
                                    </p:anim>
                                    <p:set>
                                      <p:cBhvr>
                                        <p:cTn id="69" dur="1" fill="hold">
                                          <p:stCondLst>
                                            <p:cond delay="499"/>
                                          </p:stCondLst>
                                        </p:cTn>
                                        <p:tgtEl>
                                          <p:spTgt spid="7"/>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8"/>
                                        </p:tgtEl>
                                        <p:attrNameLst>
                                          <p:attrName>ppt_x</p:attrName>
                                        </p:attrNameLst>
                                      </p:cBhvr>
                                      <p:tavLst>
                                        <p:tav tm="0">
                                          <p:val>
                                            <p:strVal val="ppt_x"/>
                                          </p:val>
                                        </p:tav>
                                        <p:tav tm="100000">
                                          <p:val>
                                            <p:strVal val="ppt_x"/>
                                          </p:val>
                                        </p:tav>
                                      </p:tavLst>
                                    </p:anim>
                                    <p:anim calcmode="lin" valueType="num">
                                      <p:cBhvr additive="base">
                                        <p:cTn id="72" dur="500"/>
                                        <p:tgtEl>
                                          <p:spTgt spid="8"/>
                                        </p:tgtEl>
                                        <p:attrNameLst>
                                          <p:attrName>ppt_y</p:attrName>
                                        </p:attrNameLst>
                                      </p:cBhvr>
                                      <p:tavLst>
                                        <p:tav tm="0">
                                          <p:val>
                                            <p:strVal val="ppt_y"/>
                                          </p:val>
                                        </p:tav>
                                        <p:tav tm="100000">
                                          <p:val>
                                            <p:strVal val="1+ppt_h/2"/>
                                          </p:val>
                                        </p:tav>
                                      </p:tavLst>
                                    </p:anim>
                                    <p:set>
                                      <p:cBhvr>
                                        <p:cTn id="73" dur="1" fill="hold">
                                          <p:stCondLst>
                                            <p:cond delay="499"/>
                                          </p:stCondLst>
                                        </p:cTn>
                                        <p:tgtEl>
                                          <p:spTgt spid="8"/>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11"/>
                                        </p:tgtEl>
                                        <p:attrNameLst>
                                          <p:attrName>ppt_x</p:attrName>
                                        </p:attrNameLst>
                                      </p:cBhvr>
                                      <p:tavLst>
                                        <p:tav tm="0">
                                          <p:val>
                                            <p:strVal val="ppt_x"/>
                                          </p:val>
                                        </p:tav>
                                        <p:tav tm="100000">
                                          <p:val>
                                            <p:strVal val="ppt_x"/>
                                          </p:val>
                                        </p:tav>
                                      </p:tavLst>
                                    </p:anim>
                                    <p:anim calcmode="lin" valueType="num">
                                      <p:cBhvr additive="base">
                                        <p:cTn id="76" dur="500"/>
                                        <p:tgtEl>
                                          <p:spTgt spid="11"/>
                                        </p:tgtEl>
                                        <p:attrNameLst>
                                          <p:attrName>ppt_y</p:attrName>
                                        </p:attrNameLst>
                                      </p:cBhvr>
                                      <p:tavLst>
                                        <p:tav tm="0">
                                          <p:val>
                                            <p:strVal val="ppt_y"/>
                                          </p:val>
                                        </p:tav>
                                        <p:tav tm="100000">
                                          <p:val>
                                            <p:strVal val="1+ppt_h/2"/>
                                          </p:val>
                                        </p:tav>
                                      </p:tavLst>
                                    </p:anim>
                                    <p:set>
                                      <p:cBhvr>
                                        <p:cTn id="77" dur="1" fill="hold">
                                          <p:stCondLst>
                                            <p:cond delay="499"/>
                                          </p:stCondLst>
                                        </p:cTn>
                                        <p:tgtEl>
                                          <p:spTgt spid="11"/>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10"/>
                                        </p:tgtEl>
                                        <p:attrNameLst>
                                          <p:attrName>ppt_x</p:attrName>
                                        </p:attrNameLst>
                                      </p:cBhvr>
                                      <p:tavLst>
                                        <p:tav tm="0">
                                          <p:val>
                                            <p:strVal val="ppt_x"/>
                                          </p:val>
                                        </p:tav>
                                        <p:tav tm="100000">
                                          <p:val>
                                            <p:strVal val="ppt_x"/>
                                          </p:val>
                                        </p:tav>
                                      </p:tavLst>
                                    </p:anim>
                                    <p:anim calcmode="lin" valueType="num">
                                      <p:cBhvr additive="base">
                                        <p:cTn id="80" dur="500"/>
                                        <p:tgtEl>
                                          <p:spTgt spid="10"/>
                                        </p:tgtEl>
                                        <p:attrNameLst>
                                          <p:attrName>ppt_y</p:attrName>
                                        </p:attrNameLst>
                                      </p:cBhvr>
                                      <p:tavLst>
                                        <p:tav tm="0">
                                          <p:val>
                                            <p:strVal val="ppt_y"/>
                                          </p:val>
                                        </p:tav>
                                        <p:tav tm="100000">
                                          <p:val>
                                            <p:strVal val="1+ppt_h/2"/>
                                          </p:val>
                                        </p:tav>
                                      </p:tavLst>
                                    </p:anim>
                                    <p:set>
                                      <p:cBhvr>
                                        <p:cTn id="81" dur="1" fill="hold">
                                          <p:stCondLst>
                                            <p:cond delay="499"/>
                                          </p:stCondLst>
                                        </p:cTn>
                                        <p:tgtEl>
                                          <p:spTgt spid="10"/>
                                        </p:tgtEl>
                                        <p:attrNameLst>
                                          <p:attrName>style.visibility</p:attrName>
                                        </p:attrNameLst>
                                      </p:cBhvr>
                                      <p:to>
                                        <p:strVal val="hidden"/>
                                      </p:to>
                                    </p:set>
                                  </p:childTnLst>
                                </p:cTn>
                              </p:par>
                              <p:par>
                                <p:cTn id="82" presetID="2" presetClass="exit" presetSubtype="4" fill="hold" grpId="1" nodeType="withEffect">
                                  <p:stCondLst>
                                    <p:cond delay="0"/>
                                  </p:stCondLst>
                                  <p:childTnLst>
                                    <p:anim calcmode="lin" valueType="num">
                                      <p:cBhvr additive="base">
                                        <p:cTn id="83" dur="500"/>
                                        <p:tgtEl>
                                          <p:spTgt spid="18"/>
                                        </p:tgtEl>
                                        <p:attrNameLst>
                                          <p:attrName>ppt_x</p:attrName>
                                        </p:attrNameLst>
                                      </p:cBhvr>
                                      <p:tavLst>
                                        <p:tav tm="0">
                                          <p:val>
                                            <p:strVal val="ppt_x"/>
                                          </p:val>
                                        </p:tav>
                                        <p:tav tm="100000">
                                          <p:val>
                                            <p:strVal val="ppt_x"/>
                                          </p:val>
                                        </p:tav>
                                      </p:tavLst>
                                    </p:anim>
                                    <p:anim calcmode="lin" valueType="num">
                                      <p:cBhvr additive="base">
                                        <p:cTn id="84" dur="500"/>
                                        <p:tgtEl>
                                          <p:spTgt spid="18"/>
                                        </p:tgtEl>
                                        <p:attrNameLst>
                                          <p:attrName>ppt_y</p:attrName>
                                        </p:attrNameLst>
                                      </p:cBhvr>
                                      <p:tavLst>
                                        <p:tav tm="0">
                                          <p:val>
                                            <p:strVal val="ppt_y"/>
                                          </p:val>
                                        </p:tav>
                                        <p:tav tm="100000">
                                          <p:val>
                                            <p:strVal val="1+ppt_h/2"/>
                                          </p:val>
                                        </p:tav>
                                      </p:tavLst>
                                    </p:anim>
                                    <p:set>
                                      <p:cBhvr>
                                        <p:cTn id="85" dur="1" fill="hold">
                                          <p:stCondLst>
                                            <p:cond delay="499"/>
                                          </p:stCondLst>
                                        </p:cTn>
                                        <p:tgtEl>
                                          <p:spTgt spid="18"/>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17"/>
                                        </p:tgtEl>
                                        <p:attrNameLst>
                                          <p:attrName>ppt_x</p:attrName>
                                        </p:attrNameLst>
                                      </p:cBhvr>
                                      <p:tavLst>
                                        <p:tav tm="0">
                                          <p:val>
                                            <p:strVal val="ppt_x"/>
                                          </p:val>
                                        </p:tav>
                                        <p:tav tm="100000">
                                          <p:val>
                                            <p:strVal val="ppt_x"/>
                                          </p:val>
                                        </p:tav>
                                      </p:tavLst>
                                    </p:anim>
                                    <p:anim calcmode="lin" valueType="num">
                                      <p:cBhvr additive="base">
                                        <p:cTn id="88" dur="500"/>
                                        <p:tgtEl>
                                          <p:spTgt spid="17"/>
                                        </p:tgtEl>
                                        <p:attrNameLst>
                                          <p:attrName>ppt_y</p:attrName>
                                        </p:attrNameLst>
                                      </p:cBhvr>
                                      <p:tavLst>
                                        <p:tav tm="0">
                                          <p:val>
                                            <p:strVal val="ppt_y"/>
                                          </p:val>
                                        </p:tav>
                                        <p:tav tm="100000">
                                          <p:val>
                                            <p:strVal val="1+ppt_h/2"/>
                                          </p:val>
                                        </p:tav>
                                      </p:tavLst>
                                    </p:anim>
                                    <p:set>
                                      <p:cBhvr>
                                        <p:cTn id="89" dur="1" fill="hold">
                                          <p:stCondLst>
                                            <p:cond delay="499"/>
                                          </p:stCondLst>
                                        </p:cTn>
                                        <p:tgtEl>
                                          <p:spTgt spid="1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1000"/>
                                        <p:tgtEl>
                                          <p:spTgt spid="20"/>
                                        </p:tgtEl>
                                      </p:cBhvr>
                                    </p:animEffect>
                                    <p:anim calcmode="lin" valueType="num">
                                      <p:cBhvr>
                                        <p:cTn id="95" dur="1000" fill="hold"/>
                                        <p:tgtEl>
                                          <p:spTgt spid="20"/>
                                        </p:tgtEl>
                                        <p:attrNameLst>
                                          <p:attrName>ppt_x</p:attrName>
                                        </p:attrNameLst>
                                      </p:cBhvr>
                                      <p:tavLst>
                                        <p:tav tm="0">
                                          <p:val>
                                            <p:strVal val="#ppt_x"/>
                                          </p:val>
                                        </p:tav>
                                        <p:tav tm="100000">
                                          <p:val>
                                            <p:strVal val="#ppt_x"/>
                                          </p:val>
                                        </p:tav>
                                      </p:tavLst>
                                    </p:anim>
                                    <p:anim calcmode="lin" valueType="num">
                                      <p:cBhvr>
                                        <p:cTn id="96" dur="1000" fill="hold"/>
                                        <p:tgtEl>
                                          <p:spTgt spid="2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1000"/>
                                        <p:tgtEl>
                                          <p:spTgt spid="23"/>
                                        </p:tgtEl>
                                      </p:cBhvr>
                                    </p:animEffect>
                                    <p:anim calcmode="lin" valueType="num">
                                      <p:cBhvr>
                                        <p:cTn id="100" dur="1000" fill="hold"/>
                                        <p:tgtEl>
                                          <p:spTgt spid="23"/>
                                        </p:tgtEl>
                                        <p:attrNameLst>
                                          <p:attrName>ppt_x</p:attrName>
                                        </p:attrNameLst>
                                      </p:cBhvr>
                                      <p:tavLst>
                                        <p:tav tm="0">
                                          <p:val>
                                            <p:strVal val="#ppt_x"/>
                                          </p:val>
                                        </p:tav>
                                        <p:tav tm="100000">
                                          <p:val>
                                            <p:strVal val="#ppt_x"/>
                                          </p:val>
                                        </p:tav>
                                      </p:tavLst>
                                    </p:anim>
                                    <p:anim calcmode="lin" valueType="num">
                                      <p:cBhvr>
                                        <p:cTn id="101" dur="1000" fill="hold"/>
                                        <p:tgtEl>
                                          <p:spTgt spid="23"/>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1000"/>
                                        <p:tgtEl>
                                          <p:spTgt spid="24"/>
                                        </p:tgtEl>
                                      </p:cBhvr>
                                    </p:animEffect>
                                    <p:anim calcmode="lin" valueType="num">
                                      <p:cBhvr>
                                        <p:cTn id="105" dur="1000" fill="hold"/>
                                        <p:tgtEl>
                                          <p:spTgt spid="24"/>
                                        </p:tgtEl>
                                        <p:attrNameLst>
                                          <p:attrName>ppt_x</p:attrName>
                                        </p:attrNameLst>
                                      </p:cBhvr>
                                      <p:tavLst>
                                        <p:tav tm="0">
                                          <p:val>
                                            <p:strVal val="#ppt_x"/>
                                          </p:val>
                                        </p:tav>
                                        <p:tav tm="100000">
                                          <p:val>
                                            <p:strVal val="#ppt_x"/>
                                          </p:val>
                                        </p:tav>
                                      </p:tavLst>
                                    </p:anim>
                                    <p:anim calcmode="lin" valueType="num">
                                      <p:cBhvr>
                                        <p:cTn id="106" dur="1000" fill="hold"/>
                                        <p:tgtEl>
                                          <p:spTgt spid="24"/>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5"/>
                                        </p:tgtEl>
                                        <p:attrNameLst>
                                          <p:attrName>style.visibility</p:attrName>
                                        </p:attrNameLst>
                                      </p:cBhvr>
                                      <p:to>
                                        <p:strVal val="visible"/>
                                      </p:to>
                                    </p:set>
                                    <p:animEffect transition="in" filter="fade">
                                      <p:cBhvr>
                                        <p:cTn id="109" dur="1000"/>
                                        <p:tgtEl>
                                          <p:spTgt spid="25"/>
                                        </p:tgtEl>
                                      </p:cBhvr>
                                    </p:animEffect>
                                    <p:anim calcmode="lin" valueType="num">
                                      <p:cBhvr>
                                        <p:cTn id="110" dur="1000" fill="hold"/>
                                        <p:tgtEl>
                                          <p:spTgt spid="25"/>
                                        </p:tgtEl>
                                        <p:attrNameLst>
                                          <p:attrName>ppt_x</p:attrName>
                                        </p:attrNameLst>
                                      </p:cBhvr>
                                      <p:tavLst>
                                        <p:tav tm="0">
                                          <p:val>
                                            <p:strVal val="#ppt_x"/>
                                          </p:val>
                                        </p:tav>
                                        <p:tav tm="100000">
                                          <p:val>
                                            <p:strVal val="#ppt_x"/>
                                          </p:val>
                                        </p:tav>
                                      </p:tavLst>
                                    </p:anim>
                                    <p:anim calcmode="lin" valueType="num">
                                      <p:cBhvr>
                                        <p:cTn id="111" dur="1000" fill="hold"/>
                                        <p:tgtEl>
                                          <p:spTgt spid="2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1000"/>
                                        <p:tgtEl>
                                          <p:spTgt spid="26"/>
                                        </p:tgtEl>
                                      </p:cBhvr>
                                    </p:animEffect>
                                    <p:anim calcmode="lin" valueType="num">
                                      <p:cBhvr>
                                        <p:cTn id="115" dur="1000" fill="hold"/>
                                        <p:tgtEl>
                                          <p:spTgt spid="26"/>
                                        </p:tgtEl>
                                        <p:attrNameLst>
                                          <p:attrName>ppt_x</p:attrName>
                                        </p:attrNameLst>
                                      </p:cBhvr>
                                      <p:tavLst>
                                        <p:tav tm="0">
                                          <p:val>
                                            <p:strVal val="#ppt_x"/>
                                          </p:val>
                                        </p:tav>
                                        <p:tav tm="100000">
                                          <p:val>
                                            <p:strVal val="#ppt_x"/>
                                          </p:val>
                                        </p:tav>
                                      </p:tavLst>
                                    </p:anim>
                                    <p:anim calcmode="lin" valueType="num">
                                      <p:cBhvr>
                                        <p:cTn id="116" dur="1000" fill="hold"/>
                                        <p:tgtEl>
                                          <p:spTgt spid="26"/>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0"/>
                                        <p:tgtEl>
                                          <p:spTgt spid="27"/>
                                        </p:tgtEl>
                                      </p:cBhvr>
                                    </p:animEffect>
                                    <p:anim calcmode="lin" valueType="num">
                                      <p:cBhvr>
                                        <p:cTn id="120" dur="1000" fill="hold"/>
                                        <p:tgtEl>
                                          <p:spTgt spid="27"/>
                                        </p:tgtEl>
                                        <p:attrNameLst>
                                          <p:attrName>ppt_x</p:attrName>
                                        </p:attrNameLst>
                                      </p:cBhvr>
                                      <p:tavLst>
                                        <p:tav tm="0">
                                          <p:val>
                                            <p:strVal val="#ppt_x"/>
                                          </p:val>
                                        </p:tav>
                                        <p:tav tm="100000">
                                          <p:val>
                                            <p:strVal val="#ppt_x"/>
                                          </p:val>
                                        </p:tav>
                                      </p:tavLst>
                                    </p:anim>
                                    <p:anim calcmode="lin" valueType="num">
                                      <p:cBhvr>
                                        <p:cTn id="1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4"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 calcmode="lin" valueType="num">
                                      <p:cBhvr additive="base">
                                        <p:cTn id="126" dur="500" fill="hold"/>
                                        <p:tgtEl>
                                          <p:spTgt spid="28"/>
                                        </p:tgtEl>
                                        <p:attrNameLst>
                                          <p:attrName>ppt_x</p:attrName>
                                        </p:attrNameLst>
                                      </p:cBhvr>
                                      <p:tavLst>
                                        <p:tav tm="0">
                                          <p:val>
                                            <p:strVal val="#ppt_x"/>
                                          </p:val>
                                        </p:tav>
                                        <p:tav tm="100000">
                                          <p:val>
                                            <p:strVal val="#ppt_x"/>
                                          </p:val>
                                        </p:tav>
                                      </p:tavLst>
                                    </p:anim>
                                    <p:anim calcmode="lin" valueType="num">
                                      <p:cBhvr additive="base">
                                        <p:cTn id="12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additive="base">
                                        <p:cTn id="132" dur="500" fill="hold"/>
                                        <p:tgtEl>
                                          <p:spTgt spid="30"/>
                                        </p:tgtEl>
                                        <p:attrNameLst>
                                          <p:attrName>ppt_x</p:attrName>
                                        </p:attrNameLst>
                                      </p:cBhvr>
                                      <p:tavLst>
                                        <p:tav tm="0">
                                          <p:val>
                                            <p:strVal val="#ppt_x"/>
                                          </p:val>
                                        </p:tav>
                                        <p:tav tm="100000">
                                          <p:val>
                                            <p:strVal val="#ppt_x"/>
                                          </p:val>
                                        </p:tav>
                                      </p:tavLst>
                                    </p:anim>
                                    <p:anim calcmode="lin" valueType="num">
                                      <p:cBhvr additive="base">
                                        <p:cTn id="133" dur="500" fill="hold"/>
                                        <p:tgtEl>
                                          <p:spTgt spid="30"/>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 calcmode="lin" valueType="num">
                                      <p:cBhvr additive="base">
                                        <p:cTn id="136" dur="500" fill="hold"/>
                                        <p:tgtEl>
                                          <p:spTgt spid="32"/>
                                        </p:tgtEl>
                                        <p:attrNameLst>
                                          <p:attrName>ppt_x</p:attrName>
                                        </p:attrNameLst>
                                      </p:cBhvr>
                                      <p:tavLst>
                                        <p:tav tm="0">
                                          <p:val>
                                            <p:strVal val="#ppt_x"/>
                                          </p:val>
                                        </p:tav>
                                        <p:tav tm="100000">
                                          <p:val>
                                            <p:strVal val="#ppt_x"/>
                                          </p:val>
                                        </p:tav>
                                      </p:tavLst>
                                    </p:anim>
                                    <p:anim calcmode="lin" valueType="num">
                                      <p:cBhvr additive="base">
                                        <p:cTn id="137" dur="500" fill="hold"/>
                                        <p:tgtEl>
                                          <p:spTgt spid="32"/>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34"/>
                                        </p:tgtEl>
                                        <p:attrNameLst>
                                          <p:attrName>style.visibility</p:attrName>
                                        </p:attrNameLst>
                                      </p:cBhvr>
                                      <p:to>
                                        <p:strVal val="visible"/>
                                      </p:to>
                                    </p:set>
                                    <p:anim calcmode="lin" valueType="num">
                                      <p:cBhvr additive="base">
                                        <p:cTn id="140" dur="500" fill="hold"/>
                                        <p:tgtEl>
                                          <p:spTgt spid="34"/>
                                        </p:tgtEl>
                                        <p:attrNameLst>
                                          <p:attrName>ppt_x</p:attrName>
                                        </p:attrNameLst>
                                      </p:cBhvr>
                                      <p:tavLst>
                                        <p:tav tm="0">
                                          <p:val>
                                            <p:strVal val="#ppt_x"/>
                                          </p:val>
                                        </p:tav>
                                        <p:tav tm="100000">
                                          <p:val>
                                            <p:strVal val="#ppt_x"/>
                                          </p:val>
                                        </p:tav>
                                      </p:tavLst>
                                    </p:anim>
                                    <p:anim calcmode="lin" valueType="num">
                                      <p:cBhvr additive="base">
                                        <p:cTn id="141" dur="500" fill="hold"/>
                                        <p:tgtEl>
                                          <p:spTgt spid="34"/>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40"/>
                                        </p:tgtEl>
                                        <p:attrNameLst>
                                          <p:attrName>style.visibility</p:attrName>
                                        </p:attrNameLst>
                                      </p:cBhvr>
                                      <p:to>
                                        <p:strVal val="visible"/>
                                      </p:to>
                                    </p:set>
                                    <p:anim calcmode="lin" valueType="num">
                                      <p:cBhvr additive="base">
                                        <p:cTn id="144" dur="500" fill="hold"/>
                                        <p:tgtEl>
                                          <p:spTgt spid="40"/>
                                        </p:tgtEl>
                                        <p:attrNameLst>
                                          <p:attrName>ppt_x</p:attrName>
                                        </p:attrNameLst>
                                      </p:cBhvr>
                                      <p:tavLst>
                                        <p:tav tm="0">
                                          <p:val>
                                            <p:strVal val="#ppt_x"/>
                                          </p:val>
                                        </p:tav>
                                        <p:tav tm="100000">
                                          <p:val>
                                            <p:strVal val="#ppt_x"/>
                                          </p:val>
                                        </p:tav>
                                      </p:tavLst>
                                    </p:anim>
                                    <p:anim calcmode="lin" valueType="num">
                                      <p:cBhvr additive="base">
                                        <p:cTn id="145" dur="500" fill="hold"/>
                                        <p:tgtEl>
                                          <p:spTgt spid="40"/>
                                        </p:tgtEl>
                                        <p:attrNameLst>
                                          <p:attrName>ppt_y</p:attrName>
                                        </p:attrNameLst>
                                      </p:cBhvr>
                                      <p:tavLst>
                                        <p:tav tm="0">
                                          <p:val>
                                            <p:strVal val="1+#ppt_h/2"/>
                                          </p:val>
                                        </p:tav>
                                        <p:tav tm="100000">
                                          <p:val>
                                            <p:strVal val="#ppt_y"/>
                                          </p:val>
                                        </p:tav>
                                      </p:tavLst>
                                    </p:anim>
                                  </p:childTnLst>
                                </p:cTn>
                              </p:par>
                              <p:par>
                                <p:cTn id="146" presetID="2" presetClass="entr" presetSubtype="4" fill="hold" nodeType="withEffect">
                                  <p:stCondLst>
                                    <p:cond delay="0"/>
                                  </p:stCondLst>
                                  <p:childTnLst>
                                    <p:set>
                                      <p:cBhvr>
                                        <p:cTn id="147" dur="1" fill="hold">
                                          <p:stCondLst>
                                            <p:cond delay="0"/>
                                          </p:stCondLst>
                                        </p:cTn>
                                        <p:tgtEl>
                                          <p:spTgt spid="38"/>
                                        </p:tgtEl>
                                        <p:attrNameLst>
                                          <p:attrName>style.visibility</p:attrName>
                                        </p:attrNameLst>
                                      </p:cBhvr>
                                      <p:to>
                                        <p:strVal val="visible"/>
                                      </p:to>
                                    </p:set>
                                    <p:anim calcmode="lin" valueType="num">
                                      <p:cBhvr additive="base">
                                        <p:cTn id="148" dur="500" fill="hold"/>
                                        <p:tgtEl>
                                          <p:spTgt spid="38"/>
                                        </p:tgtEl>
                                        <p:attrNameLst>
                                          <p:attrName>ppt_x</p:attrName>
                                        </p:attrNameLst>
                                      </p:cBhvr>
                                      <p:tavLst>
                                        <p:tav tm="0">
                                          <p:val>
                                            <p:strVal val="#ppt_x"/>
                                          </p:val>
                                        </p:tav>
                                        <p:tav tm="100000">
                                          <p:val>
                                            <p:strVal val="#ppt_x"/>
                                          </p:val>
                                        </p:tav>
                                      </p:tavLst>
                                    </p:anim>
                                    <p:anim calcmode="lin" valueType="num">
                                      <p:cBhvr additive="base">
                                        <p:cTn id="149" dur="500" fill="hold"/>
                                        <p:tgtEl>
                                          <p:spTgt spid="38"/>
                                        </p:tgtEl>
                                        <p:attrNameLst>
                                          <p:attrName>ppt_y</p:attrName>
                                        </p:attrNameLst>
                                      </p:cBhvr>
                                      <p:tavLst>
                                        <p:tav tm="0">
                                          <p:val>
                                            <p:strVal val="1+#ppt_h/2"/>
                                          </p:val>
                                        </p:tav>
                                        <p:tav tm="100000">
                                          <p:val>
                                            <p:strVal val="#ppt_y"/>
                                          </p:val>
                                        </p:tav>
                                      </p:tavLst>
                                    </p:anim>
                                  </p:childTnLst>
                                </p:cTn>
                              </p:par>
                              <p:par>
                                <p:cTn id="150" presetID="2" presetClass="entr" presetSubtype="4" fill="hold" nodeType="withEffect">
                                  <p:stCondLst>
                                    <p:cond delay="0"/>
                                  </p:stCondLst>
                                  <p:childTnLst>
                                    <p:set>
                                      <p:cBhvr>
                                        <p:cTn id="151" dur="1" fill="hold">
                                          <p:stCondLst>
                                            <p:cond delay="0"/>
                                          </p:stCondLst>
                                        </p:cTn>
                                        <p:tgtEl>
                                          <p:spTgt spid="36"/>
                                        </p:tgtEl>
                                        <p:attrNameLst>
                                          <p:attrName>style.visibility</p:attrName>
                                        </p:attrNameLst>
                                      </p:cBhvr>
                                      <p:to>
                                        <p:strVal val="visible"/>
                                      </p:to>
                                    </p:set>
                                    <p:anim calcmode="lin" valueType="num">
                                      <p:cBhvr additive="base">
                                        <p:cTn id="152" dur="500" fill="hold"/>
                                        <p:tgtEl>
                                          <p:spTgt spid="36"/>
                                        </p:tgtEl>
                                        <p:attrNameLst>
                                          <p:attrName>ppt_x</p:attrName>
                                        </p:attrNameLst>
                                      </p:cBhvr>
                                      <p:tavLst>
                                        <p:tav tm="0">
                                          <p:val>
                                            <p:strVal val="#ppt_x"/>
                                          </p:val>
                                        </p:tav>
                                        <p:tav tm="100000">
                                          <p:val>
                                            <p:strVal val="#ppt_x"/>
                                          </p:val>
                                        </p:tav>
                                      </p:tavLst>
                                    </p:anim>
                                    <p:anim calcmode="lin" valueType="num">
                                      <p:cBhvr additive="base">
                                        <p:cTn id="15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6" presetClass="emph" presetSubtype="0" repeatCount="indefinite" fill="hold" nodeType="clickEffect">
                                  <p:stCondLst>
                                    <p:cond delay="0"/>
                                  </p:stCondLst>
                                  <p:endCondLst>
                                    <p:cond evt="onNext" delay="0">
                                      <p:tgtEl>
                                        <p:sldTgt/>
                                      </p:tgtEl>
                                    </p:cond>
                                  </p:endCondLst>
                                  <p:childTnLst>
                                    <p:animEffect transition="out" filter="fade">
                                      <p:cBhvr>
                                        <p:cTn id="157" dur="1000" tmFilter="0, 0; .2, .5; .8, .5; 1, 0"/>
                                        <p:tgtEl>
                                          <p:spTgt spid="30"/>
                                        </p:tgtEl>
                                      </p:cBhvr>
                                    </p:animEffect>
                                    <p:animScale>
                                      <p:cBhvr>
                                        <p:cTn id="158" dur="500" autoRev="1" fill="hold"/>
                                        <p:tgtEl>
                                          <p:spTgt spid="30"/>
                                        </p:tgtEl>
                                      </p:cBhvr>
                                      <p:by x="105000" y="105000"/>
                                    </p:animScale>
                                  </p:childTnLst>
                                </p:cTn>
                              </p:par>
                              <p:par>
                                <p:cTn id="159" presetID="26" presetClass="emph" presetSubtype="0" repeatCount="indefinite" fill="hold" nodeType="withEffect">
                                  <p:stCondLst>
                                    <p:cond delay="0"/>
                                  </p:stCondLst>
                                  <p:endCondLst>
                                    <p:cond evt="onNext" delay="0">
                                      <p:tgtEl>
                                        <p:sldTgt/>
                                      </p:tgtEl>
                                    </p:cond>
                                  </p:endCondLst>
                                  <p:childTnLst>
                                    <p:animEffect transition="out" filter="fade">
                                      <p:cBhvr>
                                        <p:cTn id="160" dur="1000" tmFilter="0, 0; .2, .5; .8, .5; 1, 0"/>
                                        <p:tgtEl>
                                          <p:spTgt spid="32"/>
                                        </p:tgtEl>
                                      </p:cBhvr>
                                    </p:animEffect>
                                    <p:animScale>
                                      <p:cBhvr>
                                        <p:cTn id="161" dur="500" autoRev="1" fill="hold"/>
                                        <p:tgtEl>
                                          <p:spTgt spid="32"/>
                                        </p:tgtEl>
                                      </p:cBhvr>
                                      <p:by x="105000" y="105000"/>
                                    </p:animScale>
                                  </p:childTnLst>
                                </p:cTn>
                              </p:par>
                              <p:par>
                                <p:cTn id="162" presetID="26" presetClass="emph" presetSubtype="0" repeatCount="indefinite" fill="hold" nodeType="withEffect">
                                  <p:stCondLst>
                                    <p:cond delay="0"/>
                                  </p:stCondLst>
                                  <p:endCondLst>
                                    <p:cond evt="onNext" delay="0">
                                      <p:tgtEl>
                                        <p:sldTgt/>
                                      </p:tgtEl>
                                    </p:cond>
                                  </p:endCondLst>
                                  <p:childTnLst>
                                    <p:animEffect transition="out" filter="fade">
                                      <p:cBhvr>
                                        <p:cTn id="163" dur="1000" tmFilter="0, 0; .2, .5; .8, .5; 1, 0"/>
                                        <p:tgtEl>
                                          <p:spTgt spid="34"/>
                                        </p:tgtEl>
                                      </p:cBhvr>
                                    </p:animEffect>
                                    <p:animScale>
                                      <p:cBhvr>
                                        <p:cTn id="164" dur="500" autoRev="1" fill="hold"/>
                                        <p:tgtEl>
                                          <p:spTgt spid="34"/>
                                        </p:tgtEl>
                                      </p:cBhvr>
                                      <p:by x="105000" y="105000"/>
                                    </p:animScale>
                                  </p:childTnLst>
                                </p:cTn>
                              </p:par>
                              <p:par>
                                <p:cTn id="165" presetID="26" presetClass="emph" presetSubtype="0" repeatCount="indefinite" fill="hold" nodeType="withEffect">
                                  <p:stCondLst>
                                    <p:cond delay="0"/>
                                  </p:stCondLst>
                                  <p:endCondLst>
                                    <p:cond evt="onNext" delay="0">
                                      <p:tgtEl>
                                        <p:sldTgt/>
                                      </p:tgtEl>
                                    </p:cond>
                                  </p:endCondLst>
                                  <p:childTnLst>
                                    <p:animEffect transition="out" filter="fade">
                                      <p:cBhvr>
                                        <p:cTn id="166" dur="1000" tmFilter="0, 0; .2, .5; .8, .5; 1, 0"/>
                                        <p:tgtEl>
                                          <p:spTgt spid="40"/>
                                        </p:tgtEl>
                                      </p:cBhvr>
                                    </p:animEffect>
                                    <p:animScale>
                                      <p:cBhvr>
                                        <p:cTn id="167" dur="500" autoRev="1" fill="hold"/>
                                        <p:tgtEl>
                                          <p:spTgt spid="40"/>
                                        </p:tgtEl>
                                      </p:cBhvr>
                                      <p:by x="105000" y="105000"/>
                                    </p:animScale>
                                  </p:childTnLst>
                                </p:cTn>
                              </p:par>
                              <p:par>
                                <p:cTn id="168" presetID="26" presetClass="emph" presetSubtype="0" repeatCount="indefinite" fill="hold" nodeType="withEffect">
                                  <p:stCondLst>
                                    <p:cond delay="0"/>
                                  </p:stCondLst>
                                  <p:endCondLst>
                                    <p:cond evt="onNext" delay="0">
                                      <p:tgtEl>
                                        <p:sldTgt/>
                                      </p:tgtEl>
                                    </p:cond>
                                  </p:endCondLst>
                                  <p:childTnLst>
                                    <p:animEffect transition="out" filter="fade">
                                      <p:cBhvr>
                                        <p:cTn id="169" dur="1000" tmFilter="0, 0; .2, .5; .8, .5; 1, 0"/>
                                        <p:tgtEl>
                                          <p:spTgt spid="38"/>
                                        </p:tgtEl>
                                      </p:cBhvr>
                                    </p:animEffect>
                                    <p:animScale>
                                      <p:cBhvr>
                                        <p:cTn id="170" dur="500" autoRev="1" fill="hold"/>
                                        <p:tgtEl>
                                          <p:spTgt spid="38"/>
                                        </p:tgtEl>
                                      </p:cBhvr>
                                      <p:by x="105000" y="105000"/>
                                    </p:animScale>
                                  </p:childTnLst>
                                </p:cTn>
                              </p:par>
                              <p:par>
                                <p:cTn id="171" presetID="26" presetClass="emph" presetSubtype="0" repeatCount="indefinite" fill="hold" nodeType="withEffect">
                                  <p:stCondLst>
                                    <p:cond delay="0"/>
                                  </p:stCondLst>
                                  <p:endCondLst>
                                    <p:cond evt="onNext" delay="0">
                                      <p:tgtEl>
                                        <p:sldTgt/>
                                      </p:tgtEl>
                                    </p:cond>
                                  </p:endCondLst>
                                  <p:childTnLst>
                                    <p:animEffect transition="out" filter="fade">
                                      <p:cBhvr>
                                        <p:cTn id="172" dur="1000" tmFilter="0, 0; .2, .5; .8, .5; 1, 0"/>
                                        <p:tgtEl>
                                          <p:spTgt spid="36"/>
                                        </p:tgtEl>
                                      </p:cBhvr>
                                    </p:animEffect>
                                    <p:animScale>
                                      <p:cBhvr>
                                        <p:cTn id="173" dur="500" autoRev="1" fill="hold"/>
                                        <p:tgtEl>
                                          <p:spTgt spid="36"/>
                                        </p:tgtEl>
                                      </p:cBhvr>
                                      <p:by x="105000" y="105000"/>
                                    </p:animScale>
                                  </p:childTnLst>
                                </p:cTn>
                              </p:par>
                            </p:childTnLst>
                          </p:cTn>
                        </p:par>
                      </p:childTnLst>
                    </p:cTn>
                  </p:par>
                  <p:par>
                    <p:cTn id="174" fill="hold">
                      <p:stCondLst>
                        <p:cond delay="indefinite"/>
                      </p:stCondLst>
                      <p:childTnLst>
                        <p:par>
                          <p:cTn id="175" fill="hold">
                            <p:stCondLst>
                              <p:cond delay="0"/>
                            </p:stCondLst>
                            <p:childTnLst>
                              <p:par>
                                <p:cTn id="176" presetID="2" presetClass="exit" presetSubtype="4" fill="hold" grpId="1" nodeType="clickEffect">
                                  <p:stCondLst>
                                    <p:cond delay="0"/>
                                  </p:stCondLst>
                                  <p:childTnLst>
                                    <p:anim calcmode="lin" valueType="num">
                                      <p:cBhvr additive="base">
                                        <p:cTn id="177" dur="500"/>
                                        <p:tgtEl>
                                          <p:spTgt spid="20"/>
                                        </p:tgtEl>
                                        <p:attrNameLst>
                                          <p:attrName>ppt_x</p:attrName>
                                        </p:attrNameLst>
                                      </p:cBhvr>
                                      <p:tavLst>
                                        <p:tav tm="0">
                                          <p:val>
                                            <p:strVal val="ppt_x"/>
                                          </p:val>
                                        </p:tav>
                                        <p:tav tm="100000">
                                          <p:val>
                                            <p:strVal val="ppt_x"/>
                                          </p:val>
                                        </p:tav>
                                      </p:tavLst>
                                    </p:anim>
                                    <p:anim calcmode="lin" valueType="num">
                                      <p:cBhvr additive="base">
                                        <p:cTn id="178" dur="500"/>
                                        <p:tgtEl>
                                          <p:spTgt spid="20"/>
                                        </p:tgtEl>
                                        <p:attrNameLst>
                                          <p:attrName>ppt_y</p:attrName>
                                        </p:attrNameLst>
                                      </p:cBhvr>
                                      <p:tavLst>
                                        <p:tav tm="0">
                                          <p:val>
                                            <p:strVal val="ppt_y"/>
                                          </p:val>
                                        </p:tav>
                                        <p:tav tm="100000">
                                          <p:val>
                                            <p:strVal val="1+ppt_h/2"/>
                                          </p:val>
                                        </p:tav>
                                      </p:tavLst>
                                    </p:anim>
                                    <p:set>
                                      <p:cBhvr>
                                        <p:cTn id="179" dur="1" fill="hold">
                                          <p:stCondLst>
                                            <p:cond delay="499"/>
                                          </p:stCondLst>
                                        </p:cTn>
                                        <p:tgtEl>
                                          <p:spTgt spid="20"/>
                                        </p:tgtEl>
                                        <p:attrNameLst>
                                          <p:attrName>style.visibility</p:attrName>
                                        </p:attrNameLst>
                                      </p:cBhvr>
                                      <p:to>
                                        <p:strVal val="hidden"/>
                                      </p:to>
                                    </p:set>
                                  </p:childTnLst>
                                </p:cTn>
                              </p:par>
                              <p:par>
                                <p:cTn id="180" presetID="2" presetClass="exit" presetSubtype="4" fill="hold" grpId="1" nodeType="withEffect">
                                  <p:stCondLst>
                                    <p:cond delay="0"/>
                                  </p:stCondLst>
                                  <p:childTnLst>
                                    <p:anim calcmode="lin" valueType="num">
                                      <p:cBhvr additive="base">
                                        <p:cTn id="181" dur="500"/>
                                        <p:tgtEl>
                                          <p:spTgt spid="23"/>
                                        </p:tgtEl>
                                        <p:attrNameLst>
                                          <p:attrName>ppt_x</p:attrName>
                                        </p:attrNameLst>
                                      </p:cBhvr>
                                      <p:tavLst>
                                        <p:tav tm="0">
                                          <p:val>
                                            <p:strVal val="ppt_x"/>
                                          </p:val>
                                        </p:tav>
                                        <p:tav tm="100000">
                                          <p:val>
                                            <p:strVal val="ppt_x"/>
                                          </p:val>
                                        </p:tav>
                                      </p:tavLst>
                                    </p:anim>
                                    <p:anim calcmode="lin" valueType="num">
                                      <p:cBhvr additive="base">
                                        <p:cTn id="182" dur="500"/>
                                        <p:tgtEl>
                                          <p:spTgt spid="23"/>
                                        </p:tgtEl>
                                        <p:attrNameLst>
                                          <p:attrName>ppt_y</p:attrName>
                                        </p:attrNameLst>
                                      </p:cBhvr>
                                      <p:tavLst>
                                        <p:tav tm="0">
                                          <p:val>
                                            <p:strVal val="ppt_y"/>
                                          </p:val>
                                        </p:tav>
                                        <p:tav tm="100000">
                                          <p:val>
                                            <p:strVal val="1+ppt_h/2"/>
                                          </p:val>
                                        </p:tav>
                                      </p:tavLst>
                                    </p:anim>
                                    <p:set>
                                      <p:cBhvr>
                                        <p:cTn id="183" dur="1" fill="hold">
                                          <p:stCondLst>
                                            <p:cond delay="499"/>
                                          </p:stCondLst>
                                        </p:cTn>
                                        <p:tgtEl>
                                          <p:spTgt spid="23"/>
                                        </p:tgtEl>
                                        <p:attrNameLst>
                                          <p:attrName>style.visibility</p:attrName>
                                        </p:attrNameLst>
                                      </p:cBhvr>
                                      <p:to>
                                        <p:strVal val="hidden"/>
                                      </p:to>
                                    </p:set>
                                  </p:childTnLst>
                                </p:cTn>
                              </p:par>
                              <p:par>
                                <p:cTn id="184" presetID="2" presetClass="exit" presetSubtype="4" fill="hold" grpId="1" nodeType="withEffect">
                                  <p:stCondLst>
                                    <p:cond delay="0"/>
                                  </p:stCondLst>
                                  <p:childTnLst>
                                    <p:anim calcmode="lin" valueType="num">
                                      <p:cBhvr additive="base">
                                        <p:cTn id="185" dur="500"/>
                                        <p:tgtEl>
                                          <p:spTgt spid="24"/>
                                        </p:tgtEl>
                                        <p:attrNameLst>
                                          <p:attrName>ppt_x</p:attrName>
                                        </p:attrNameLst>
                                      </p:cBhvr>
                                      <p:tavLst>
                                        <p:tav tm="0">
                                          <p:val>
                                            <p:strVal val="ppt_x"/>
                                          </p:val>
                                        </p:tav>
                                        <p:tav tm="100000">
                                          <p:val>
                                            <p:strVal val="ppt_x"/>
                                          </p:val>
                                        </p:tav>
                                      </p:tavLst>
                                    </p:anim>
                                    <p:anim calcmode="lin" valueType="num">
                                      <p:cBhvr additive="base">
                                        <p:cTn id="186" dur="500"/>
                                        <p:tgtEl>
                                          <p:spTgt spid="24"/>
                                        </p:tgtEl>
                                        <p:attrNameLst>
                                          <p:attrName>ppt_y</p:attrName>
                                        </p:attrNameLst>
                                      </p:cBhvr>
                                      <p:tavLst>
                                        <p:tav tm="0">
                                          <p:val>
                                            <p:strVal val="ppt_y"/>
                                          </p:val>
                                        </p:tav>
                                        <p:tav tm="100000">
                                          <p:val>
                                            <p:strVal val="1+ppt_h/2"/>
                                          </p:val>
                                        </p:tav>
                                      </p:tavLst>
                                    </p:anim>
                                    <p:set>
                                      <p:cBhvr>
                                        <p:cTn id="187" dur="1" fill="hold">
                                          <p:stCondLst>
                                            <p:cond delay="499"/>
                                          </p:stCondLst>
                                        </p:cTn>
                                        <p:tgtEl>
                                          <p:spTgt spid="24"/>
                                        </p:tgtEl>
                                        <p:attrNameLst>
                                          <p:attrName>style.visibility</p:attrName>
                                        </p:attrNameLst>
                                      </p:cBhvr>
                                      <p:to>
                                        <p:strVal val="hidden"/>
                                      </p:to>
                                    </p:set>
                                  </p:childTnLst>
                                </p:cTn>
                              </p:par>
                              <p:par>
                                <p:cTn id="188" presetID="2" presetClass="exit" presetSubtype="4" fill="hold" grpId="1" nodeType="withEffect">
                                  <p:stCondLst>
                                    <p:cond delay="0"/>
                                  </p:stCondLst>
                                  <p:childTnLst>
                                    <p:anim calcmode="lin" valueType="num">
                                      <p:cBhvr additive="base">
                                        <p:cTn id="189" dur="500"/>
                                        <p:tgtEl>
                                          <p:spTgt spid="25"/>
                                        </p:tgtEl>
                                        <p:attrNameLst>
                                          <p:attrName>ppt_x</p:attrName>
                                        </p:attrNameLst>
                                      </p:cBhvr>
                                      <p:tavLst>
                                        <p:tav tm="0">
                                          <p:val>
                                            <p:strVal val="ppt_x"/>
                                          </p:val>
                                        </p:tav>
                                        <p:tav tm="100000">
                                          <p:val>
                                            <p:strVal val="ppt_x"/>
                                          </p:val>
                                        </p:tav>
                                      </p:tavLst>
                                    </p:anim>
                                    <p:anim calcmode="lin" valueType="num">
                                      <p:cBhvr additive="base">
                                        <p:cTn id="190" dur="500"/>
                                        <p:tgtEl>
                                          <p:spTgt spid="25"/>
                                        </p:tgtEl>
                                        <p:attrNameLst>
                                          <p:attrName>ppt_y</p:attrName>
                                        </p:attrNameLst>
                                      </p:cBhvr>
                                      <p:tavLst>
                                        <p:tav tm="0">
                                          <p:val>
                                            <p:strVal val="ppt_y"/>
                                          </p:val>
                                        </p:tav>
                                        <p:tav tm="100000">
                                          <p:val>
                                            <p:strVal val="1+ppt_h/2"/>
                                          </p:val>
                                        </p:tav>
                                      </p:tavLst>
                                    </p:anim>
                                    <p:set>
                                      <p:cBhvr>
                                        <p:cTn id="191" dur="1" fill="hold">
                                          <p:stCondLst>
                                            <p:cond delay="499"/>
                                          </p:stCondLst>
                                        </p:cTn>
                                        <p:tgtEl>
                                          <p:spTgt spid="25"/>
                                        </p:tgtEl>
                                        <p:attrNameLst>
                                          <p:attrName>style.visibility</p:attrName>
                                        </p:attrNameLst>
                                      </p:cBhvr>
                                      <p:to>
                                        <p:strVal val="hidden"/>
                                      </p:to>
                                    </p:set>
                                  </p:childTnLst>
                                </p:cTn>
                              </p:par>
                              <p:par>
                                <p:cTn id="192" presetID="2" presetClass="exit" presetSubtype="4" fill="hold" grpId="1" nodeType="withEffect">
                                  <p:stCondLst>
                                    <p:cond delay="0"/>
                                  </p:stCondLst>
                                  <p:childTnLst>
                                    <p:anim calcmode="lin" valueType="num">
                                      <p:cBhvr additive="base">
                                        <p:cTn id="193" dur="500"/>
                                        <p:tgtEl>
                                          <p:spTgt spid="26"/>
                                        </p:tgtEl>
                                        <p:attrNameLst>
                                          <p:attrName>ppt_x</p:attrName>
                                        </p:attrNameLst>
                                      </p:cBhvr>
                                      <p:tavLst>
                                        <p:tav tm="0">
                                          <p:val>
                                            <p:strVal val="ppt_x"/>
                                          </p:val>
                                        </p:tav>
                                        <p:tav tm="100000">
                                          <p:val>
                                            <p:strVal val="ppt_x"/>
                                          </p:val>
                                        </p:tav>
                                      </p:tavLst>
                                    </p:anim>
                                    <p:anim calcmode="lin" valueType="num">
                                      <p:cBhvr additive="base">
                                        <p:cTn id="194" dur="500"/>
                                        <p:tgtEl>
                                          <p:spTgt spid="26"/>
                                        </p:tgtEl>
                                        <p:attrNameLst>
                                          <p:attrName>ppt_y</p:attrName>
                                        </p:attrNameLst>
                                      </p:cBhvr>
                                      <p:tavLst>
                                        <p:tav tm="0">
                                          <p:val>
                                            <p:strVal val="ppt_y"/>
                                          </p:val>
                                        </p:tav>
                                        <p:tav tm="100000">
                                          <p:val>
                                            <p:strVal val="1+ppt_h/2"/>
                                          </p:val>
                                        </p:tav>
                                      </p:tavLst>
                                    </p:anim>
                                    <p:set>
                                      <p:cBhvr>
                                        <p:cTn id="195" dur="1" fill="hold">
                                          <p:stCondLst>
                                            <p:cond delay="499"/>
                                          </p:stCondLst>
                                        </p:cTn>
                                        <p:tgtEl>
                                          <p:spTgt spid="26"/>
                                        </p:tgtEl>
                                        <p:attrNameLst>
                                          <p:attrName>style.visibility</p:attrName>
                                        </p:attrNameLst>
                                      </p:cBhvr>
                                      <p:to>
                                        <p:strVal val="hidden"/>
                                      </p:to>
                                    </p:set>
                                  </p:childTnLst>
                                </p:cTn>
                              </p:par>
                              <p:par>
                                <p:cTn id="196" presetID="2" presetClass="exit" presetSubtype="4" fill="hold" grpId="1" nodeType="withEffect">
                                  <p:stCondLst>
                                    <p:cond delay="0"/>
                                  </p:stCondLst>
                                  <p:childTnLst>
                                    <p:anim calcmode="lin" valueType="num">
                                      <p:cBhvr additive="base">
                                        <p:cTn id="197" dur="500"/>
                                        <p:tgtEl>
                                          <p:spTgt spid="27"/>
                                        </p:tgtEl>
                                        <p:attrNameLst>
                                          <p:attrName>ppt_x</p:attrName>
                                        </p:attrNameLst>
                                      </p:cBhvr>
                                      <p:tavLst>
                                        <p:tav tm="0">
                                          <p:val>
                                            <p:strVal val="ppt_x"/>
                                          </p:val>
                                        </p:tav>
                                        <p:tav tm="100000">
                                          <p:val>
                                            <p:strVal val="ppt_x"/>
                                          </p:val>
                                        </p:tav>
                                      </p:tavLst>
                                    </p:anim>
                                    <p:anim calcmode="lin" valueType="num">
                                      <p:cBhvr additive="base">
                                        <p:cTn id="198" dur="500"/>
                                        <p:tgtEl>
                                          <p:spTgt spid="27"/>
                                        </p:tgtEl>
                                        <p:attrNameLst>
                                          <p:attrName>ppt_y</p:attrName>
                                        </p:attrNameLst>
                                      </p:cBhvr>
                                      <p:tavLst>
                                        <p:tav tm="0">
                                          <p:val>
                                            <p:strVal val="ppt_y"/>
                                          </p:val>
                                        </p:tav>
                                        <p:tav tm="100000">
                                          <p:val>
                                            <p:strVal val="1+ppt_h/2"/>
                                          </p:val>
                                        </p:tav>
                                      </p:tavLst>
                                    </p:anim>
                                    <p:set>
                                      <p:cBhvr>
                                        <p:cTn id="199" dur="1" fill="hold">
                                          <p:stCondLst>
                                            <p:cond delay="499"/>
                                          </p:stCondLst>
                                        </p:cTn>
                                        <p:tgtEl>
                                          <p:spTgt spid="27"/>
                                        </p:tgtEl>
                                        <p:attrNameLst>
                                          <p:attrName>style.visibility</p:attrName>
                                        </p:attrNameLst>
                                      </p:cBhvr>
                                      <p:to>
                                        <p:strVal val="hidden"/>
                                      </p:to>
                                    </p:set>
                                  </p:childTnLst>
                                </p:cTn>
                              </p:par>
                              <p:par>
                                <p:cTn id="200" presetID="2" presetClass="exit" presetSubtype="4" fill="hold" nodeType="withEffect">
                                  <p:stCondLst>
                                    <p:cond delay="0"/>
                                  </p:stCondLst>
                                  <p:childTnLst>
                                    <p:anim calcmode="lin" valueType="num">
                                      <p:cBhvr additive="base">
                                        <p:cTn id="201" dur="500"/>
                                        <p:tgtEl>
                                          <p:spTgt spid="30"/>
                                        </p:tgtEl>
                                        <p:attrNameLst>
                                          <p:attrName>ppt_x</p:attrName>
                                        </p:attrNameLst>
                                      </p:cBhvr>
                                      <p:tavLst>
                                        <p:tav tm="0">
                                          <p:val>
                                            <p:strVal val="ppt_x"/>
                                          </p:val>
                                        </p:tav>
                                        <p:tav tm="100000">
                                          <p:val>
                                            <p:strVal val="ppt_x"/>
                                          </p:val>
                                        </p:tav>
                                      </p:tavLst>
                                    </p:anim>
                                    <p:anim calcmode="lin" valueType="num">
                                      <p:cBhvr additive="base">
                                        <p:cTn id="202" dur="500"/>
                                        <p:tgtEl>
                                          <p:spTgt spid="30"/>
                                        </p:tgtEl>
                                        <p:attrNameLst>
                                          <p:attrName>ppt_y</p:attrName>
                                        </p:attrNameLst>
                                      </p:cBhvr>
                                      <p:tavLst>
                                        <p:tav tm="0">
                                          <p:val>
                                            <p:strVal val="ppt_y"/>
                                          </p:val>
                                        </p:tav>
                                        <p:tav tm="100000">
                                          <p:val>
                                            <p:strVal val="1+ppt_h/2"/>
                                          </p:val>
                                        </p:tav>
                                      </p:tavLst>
                                    </p:anim>
                                    <p:set>
                                      <p:cBhvr>
                                        <p:cTn id="203" dur="1" fill="hold">
                                          <p:stCondLst>
                                            <p:cond delay="499"/>
                                          </p:stCondLst>
                                        </p:cTn>
                                        <p:tgtEl>
                                          <p:spTgt spid="30"/>
                                        </p:tgtEl>
                                        <p:attrNameLst>
                                          <p:attrName>style.visibility</p:attrName>
                                        </p:attrNameLst>
                                      </p:cBhvr>
                                      <p:to>
                                        <p:strVal val="hidden"/>
                                      </p:to>
                                    </p:set>
                                  </p:childTnLst>
                                </p:cTn>
                              </p:par>
                              <p:par>
                                <p:cTn id="204" presetID="2" presetClass="exit" presetSubtype="4" fill="hold" nodeType="withEffect">
                                  <p:stCondLst>
                                    <p:cond delay="0"/>
                                  </p:stCondLst>
                                  <p:childTnLst>
                                    <p:anim calcmode="lin" valueType="num">
                                      <p:cBhvr additive="base">
                                        <p:cTn id="205" dur="500"/>
                                        <p:tgtEl>
                                          <p:spTgt spid="32"/>
                                        </p:tgtEl>
                                        <p:attrNameLst>
                                          <p:attrName>ppt_x</p:attrName>
                                        </p:attrNameLst>
                                      </p:cBhvr>
                                      <p:tavLst>
                                        <p:tav tm="0">
                                          <p:val>
                                            <p:strVal val="ppt_x"/>
                                          </p:val>
                                        </p:tav>
                                        <p:tav tm="100000">
                                          <p:val>
                                            <p:strVal val="ppt_x"/>
                                          </p:val>
                                        </p:tav>
                                      </p:tavLst>
                                    </p:anim>
                                    <p:anim calcmode="lin" valueType="num">
                                      <p:cBhvr additive="base">
                                        <p:cTn id="206" dur="500"/>
                                        <p:tgtEl>
                                          <p:spTgt spid="32"/>
                                        </p:tgtEl>
                                        <p:attrNameLst>
                                          <p:attrName>ppt_y</p:attrName>
                                        </p:attrNameLst>
                                      </p:cBhvr>
                                      <p:tavLst>
                                        <p:tav tm="0">
                                          <p:val>
                                            <p:strVal val="ppt_y"/>
                                          </p:val>
                                        </p:tav>
                                        <p:tav tm="100000">
                                          <p:val>
                                            <p:strVal val="1+ppt_h/2"/>
                                          </p:val>
                                        </p:tav>
                                      </p:tavLst>
                                    </p:anim>
                                    <p:set>
                                      <p:cBhvr>
                                        <p:cTn id="207" dur="1" fill="hold">
                                          <p:stCondLst>
                                            <p:cond delay="499"/>
                                          </p:stCondLst>
                                        </p:cTn>
                                        <p:tgtEl>
                                          <p:spTgt spid="32"/>
                                        </p:tgtEl>
                                        <p:attrNameLst>
                                          <p:attrName>style.visibility</p:attrName>
                                        </p:attrNameLst>
                                      </p:cBhvr>
                                      <p:to>
                                        <p:strVal val="hidden"/>
                                      </p:to>
                                    </p:set>
                                  </p:childTnLst>
                                </p:cTn>
                              </p:par>
                              <p:par>
                                <p:cTn id="208" presetID="2" presetClass="exit" presetSubtype="4" fill="hold" nodeType="withEffect">
                                  <p:stCondLst>
                                    <p:cond delay="0"/>
                                  </p:stCondLst>
                                  <p:childTnLst>
                                    <p:anim calcmode="lin" valueType="num">
                                      <p:cBhvr additive="base">
                                        <p:cTn id="209" dur="500"/>
                                        <p:tgtEl>
                                          <p:spTgt spid="34"/>
                                        </p:tgtEl>
                                        <p:attrNameLst>
                                          <p:attrName>ppt_x</p:attrName>
                                        </p:attrNameLst>
                                      </p:cBhvr>
                                      <p:tavLst>
                                        <p:tav tm="0">
                                          <p:val>
                                            <p:strVal val="ppt_x"/>
                                          </p:val>
                                        </p:tav>
                                        <p:tav tm="100000">
                                          <p:val>
                                            <p:strVal val="ppt_x"/>
                                          </p:val>
                                        </p:tav>
                                      </p:tavLst>
                                    </p:anim>
                                    <p:anim calcmode="lin" valueType="num">
                                      <p:cBhvr additive="base">
                                        <p:cTn id="210" dur="500"/>
                                        <p:tgtEl>
                                          <p:spTgt spid="34"/>
                                        </p:tgtEl>
                                        <p:attrNameLst>
                                          <p:attrName>ppt_y</p:attrName>
                                        </p:attrNameLst>
                                      </p:cBhvr>
                                      <p:tavLst>
                                        <p:tav tm="0">
                                          <p:val>
                                            <p:strVal val="ppt_y"/>
                                          </p:val>
                                        </p:tav>
                                        <p:tav tm="100000">
                                          <p:val>
                                            <p:strVal val="1+ppt_h/2"/>
                                          </p:val>
                                        </p:tav>
                                      </p:tavLst>
                                    </p:anim>
                                    <p:set>
                                      <p:cBhvr>
                                        <p:cTn id="211" dur="1" fill="hold">
                                          <p:stCondLst>
                                            <p:cond delay="499"/>
                                          </p:stCondLst>
                                        </p:cTn>
                                        <p:tgtEl>
                                          <p:spTgt spid="34"/>
                                        </p:tgtEl>
                                        <p:attrNameLst>
                                          <p:attrName>style.visibility</p:attrName>
                                        </p:attrNameLst>
                                      </p:cBhvr>
                                      <p:to>
                                        <p:strVal val="hidden"/>
                                      </p:to>
                                    </p:set>
                                  </p:childTnLst>
                                </p:cTn>
                              </p:par>
                              <p:par>
                                <p:cTn id="212" presetID="2" presetClass="exit" presetSubtype="4" fill="hold" nodeType="withEffect">
                                  <p:stCondLst>
                                    <p:cond delay="0"/>
                                  </p:stCondLst>
                                  <p:childTnLst>
                                    <p:anim calcmode="lin" valueType="num">
                                      <p:cBhvr additive="base">
                                        <p:cTn id="213" dur="500"/>
                                        <p:tgtEl>
                                          <p:spTgt spid="40"/>
                                        </p:tgtEl>
                                        <p:attrNameLst>
                                          <p:attrName>ppt_x</p:attrName>
                                        </p:attrNameLst>
                                      </p:cBhvr>
                                      <p:tavLst>
                                        <p:tav tm="0">
                                          <p:val>
                                            <p:strVal val="ppt_x"/>
                                          </p:val>
                                        </p:tav>
                                        <p:tav tm="100000">
                                          <p:val>
                                            <p:strVal val="ppt_x"/>
                                          </p:val>
                                        </p:tav>
                                      </p:tavLst>
                                    </p:anim>
                                    <p:anim calcmode="lin" valueType="num">
                                      <p:cBhvr additive="base">
                                        <p:cTn id="214" dur="500"/>
                                        <p:tgtEl>
                                          <p:spTgt spid="40"/>
                                        </p:tgtEl>
                                        <p:attrNameLst>
                                          <p:attrName>ppt_y</p:attrName>
                                        </p:attrNameLst>
                                      </p:cBhvr>
                                      <p:tavLst>
                                        <p:tav tm="0">
                                          <p:val>
                                            <p:strVal val="ppt_y"/>
                                          </p:val>
                                        </p:tav>
                                        <p:tav tm="100000">
                                          <p:val>
                                            <p:strVal val="1+ppt_h/2"/>
                                          </p:val>
                                        </p:tav>
                                      </p:tavLst>
                                    </p:anim>
                                    <p:set>
                                      <p:cBhvr>
                                        <p:cTn id="215" dur="1" fill="hold">
                                          <p:stCondLst>
                                            <p:cond delay="499"/>
                                          </p:stCondLst>
                                        </p:cTn>
                                        <p:tgtEl>
                                          <p:spTgt spid="40"/>
                                        </p:tgtEl>
                                        <p:attrNameLst>
                                          <p:attrName>style.visibility</p:attrName>
                                        </p:attrNameLst>
                                      </p:cBhvr>
                                      <p:to>
                                        <p:strVal val="hidden"/>
                                      </p:to>
                                    </p:set>
                                  </p:childTnLst>
                                </p:cTn>
                              </p:par>
                              <p:par>
                                <p:cTn id="216" presetID="2" presetClass="exit" presetSubtype="4" fill="hold" nodeType="withEffect">
                                  <p:stCondLst>
                                    <p:cond delay="0"/>
                                  </p:stCondLst>
                                  <p:childTnLst>
                                    <p:anim calcmode="lin" valueType="num">
                                      <p:cBhvr additive="base">
                                        <p:cTn id="217" dur="500"/>
                                        <p:tgtEl>
                                          <p:spTgt spid="38"/>
                                        </p:tgtEl>
                                        <p:attrNameLst>
                                          <p:attrName>ppt_x</p:attrName>
                                        </p:attrNameLst>
                                      </p:cBhvr>
                                      <p:tavLst>
                                        <p:tav tm="0">
                                          <p:val>
                                            <p:strVal val="ppt_x"/>
                                          </p:val>
                                        </p:tav>
                                        <p:tav tm="100000">
                                          <p:val>
                                            <p:strVal val="ppt_x"/>
                                          </p:val>
                                        </p:tav>
                                      </p:tavLst>
                                    </p:anim>
                                    <p:anim calcmode="lin" valueType="num">
                                      <p:cBhvr additive="base">
                                        <p:cTn id="218" dur="500"/>
                                        <p:tgtEl>
                                          <p:spTgt spid="38"/>
                                        </p:tgtEl>
                                        <p:attrNameLst>
                                          <p:attrName>ppt_y</p:attrName>
                                        </p:attrNameLst>
                                      </p:cBhvr>
                                      <p:tavLst>
                                        <p:tav tm="0">
                                          <p:val>
                                            <p:strVal val="ppt_y"/>
                                          </p:val>
                                        </p:tav>
                                        <p:tav tm="100000">
                                          <p:val>
                                            <p:strVal val="1+ppt_h/2"/>
                                          </p:val>
                                        </p:tav>
                                      </p:tavLst>
                                    </p:anim>
                                    <p:set>
                                      <p:cBhvr>
                                        <p:cTn id="219" dur="1" fill="hold">
                                          <p:stCondLst>
                                            <p:cond delay="499"/>
                                          </p:stCondLst>
                                        </p:cTn>
                                        <p:tgtEl>
                                          <p:spTgt spid="38"/>
                                        </p:tgtEl>
                                        <p:attrNameLst>
                                          <p:attrName>style.visibility</p:attrName>
                                        </p:attrNameLst>
                                      </p:cBhvr>
                                      <p:to>
                                        <p:strVal val="hidden"/>
                                      </p:to>
                                    </p:set>
                                  </p:childTnLst>
                                </p:cTn>
                              </p:par>
                              <p:par>
                                <p:cTn id="220" presetID="2" presetClass="exit" presetSubtype="4" fill="hold" nodeType="withEffect">
                                  <p:stCondLst>
                                    <p:cond delay="0"/>
                                  </p:stCondLst>
                                  <p:childTnLst>
                                    <p:anim calcmode="lin" valueType="num">
                                      <p:cBhvr additive="base">
                                        <p:cTn id="221" dur="500"/>
                                        <p:tgtEl>
                                          <p:spTgt spid="36"/>
                                        </p:tgtEl>
                                        <p:attrNameLst>
                                          <p:attrName>ppt_x</p:attrName>
                                        </p:attrNameLst>
                                      </p:cBhvr>
                                      <p:tavLst>
                                        <p:tav tm="0">
                                          <p:val>
                                            <p:strVal val="ppt_x"/>
                                          </p:val>
                                        </p:tav>
                                        <p:tav tm="100000">
                                          <p:val>
                                            <p:strVal val="ppt_x"/>
                                          </p:val>
                                        </p:tav>
                                      </p:tavLst>
                                    </p:anim>
                                    <p:anim calcmode="lin" valueType="num">
                                      <p:cBhvr additive="base">
                                        <p:cTn id="222" dur="500"/>
                                        <p:tgtEl>
                                          <p:spTgt spid="36"/>
                                        </p:tgtEl>
                                        <p:attrNameLst>
                                          <p:attrName>ppt_y</p:attrName>
                                        </p:attrNameLst>
                                      </p:cBhvr>
                                      <p:tavLst>
                                        <p:tav tm="0">
                                          <p:val>
                                            <p:strVal val="ppt_y"/>
                                          </p:val>
                                        </p:tav>
                                        <p:tav tm="100000">
                                          <p:val>
                                            <p:strVal val="1+ppt_h/2"/>
                                          </p:val>
                                        </p:tav>
                                      </p:tavLst>
                                    </p:anim>
                                    <p:set>
                                      <p:cBhvr>
                                        <p:cTn id="223" dur="1" fill="hold">
                                          <p:stCondLst>
                                            <p:cond delay="499"/>
                                          </p:stCondLst>
                                        </p:cTn>
                                        <p:tgtEl>
                                          <p:spTgt spid="36"/>
                                        </p:tgtEl>
                                        <p:attrNameLst>
                                          <p:attrName>style.visibility</p:attrName>
                                        </p:attrNameLst>
                                      </p:cBhvr>
                                      <p:to>
                                        <p:strVal val="hidden"/>
                                      </p:to>
                                    </p:set>
                                  </p:childTnLst>
                                </p:cTn>
                              </p:par>
                            </p:childTnLst>
                          </p:cTn>
                        </p:par>
                        <p:par>
                          <p:cTn id="224" fill="hold">
                            <p:stCondLst>
                              <p:cond delay="500"/>
                            </p:stCondLst>
                            <p:childTnLst>
                              <p:par>
                                <p:cTn id="225" presetID="42" presetClass="path" presetSubtype="0" accel="50000" decel="50000" fill="hold" grpId="1" nodeType="afterEffect">
                                  <p:stCondLst>
                                    <p:cond delay="0"/>
                                  </p:stCondLst>
                                  <p:childTnLst>
                                    <p:animMotion origin="layout" path="M -8.33333E-7 -1.7284E-6 L -0.27864 -0.00123 " pathEditMode="relative" rAng="0" ptsTypes="AA">
                                      <p:cBhvr>
                                        <p:cTn id="226" dur="2000" fill="hold"/>
                                        <p:tgtEl>
                                          <p:spTgt spid="28"/>
                                        </p:tgtEl>
                                        <p:attrNameLst>
                                          <p:attrName>ppt_x</p:attrName>
                                          <p:attrName>ppt_y</p:attrName>
                                        </p:attrNameLst>
                                      </p:cBhvr>
                                      <p:rCtr x="-13941" y="-62"/>
                                    </p:animMotion>
                                  </p:childTnLst>
                                </p:cTn>
                              </p:par>
                              <p:par>
                                <p:cTn id="227" presetID="2" presetClass="entr" presetSubtype="4" fill="hold" grpId="0" nodeType="withEffect">
                                  <p:stCondLst>
                                    <p:cond delay="1200"/>
                                  </p:stCondLst>
                                  <p:childTnLst>
                                    <p:set>
                                      <p:cBhvr>
                                        <p:cTn id="228" dur="1" fill="hold">
                                          <p:stCondLst>
                                            <p:cond delay="0"/>
                                          </p:stCondLst>
                                        </p:cTn>
                                        <p:tgtEl>
                                          <p:spTgt spid="43"/>
                                        </p:tgtEl>
                                        <p:attrNameLst>
                                          <p:attrName>style.visibility</p:attrName>
                                        </p:attrNameLst>
                                      </p:cBhvr>
                                      <p:to>
                                        <p:strVal val="visible"/>
                                      </p:to>
                                    </p:set>
                                    <p:anim calcmode="lin" valueType="num">
                                      <p:cBhvr additive="base">
                                        <p:cTn id="229" dur="500" fill="hold"/>
                                        <p:tgtEl>
                                          <p:spTgt spid="43"/>
                                        </p:tgtEl>
                                        <p:attrNameLst>
                                          <p:attrName>ppt_x</p:attrName>
                                        </p:attrNameLst>
                                      </p:cBhvr>
                                      <p:tavLst>
                                        <p:tav tm="0">
                                          <p:val>
                                            <p:strVal val="#ppt_x"/>
                                          </p:val>
                                        </p:tav>
                                        <p:tav tm="100000">
                                          <p:val>
                                            <p:strVal val="#ppt_x"/>
                                          </p:val>
                                        </p:tav>
                                      </p:tavLst>
                                    </p:anim>
                                    <p:anim calcmode="lin" valueType="num">
                                      <p:cBhvr additive="base">
                                        <p:cTn id="230" dur="500" fill="hold"/>
                                        <p:tgtEl>
                                          <p:spTgt spid="43"/>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1200"/>
                                  </p:stCondLst>
                                  <p:childTnLst>
                                    <p:set>
                                      <p:cBhvr>
                                        <p:cTn id="232" dur="1" fill="hold">
                                          <p:stCondLst>
                                            <p:cond delay="0"/>
                                          </p:stCondLst>
                                        </p:cTn>
                                        <p:tgtEl>
                                          <p:spTgt spid="42"/>
                                        </p:tgtEl>
                                        <p:attrNameLst>
                                          <p:attrName>style.visibility</p:attrName>
                                        </p:attrNameLst>
                                      </p:cBhvr>
                                      <p:to>
                                        <p:strVal val="visible"/>
                                      </p:to>
                                    </p:set>
                                    <p:anim calcmode="lin" valueType="num">
                                      <p:cBhvr additive="base">
                                        <p:cTn id="233" dur="500" fill="hold"/>
                                        <p:tgtEl>
                                          <p:spTgt spid="42"/>
                                        </p:tgtEl>
                                        <p:attrNameLst>
                                          <p:attrName>ppt_x</p:attrName>
                                        </p:attrNameLst>
                                      </p:cBhvr>
                                      <p:tavLst>
                                        <p:tav tm="0">
                                          <p:val>
                                            <p:strVal val="#ppt_x"/>
                                          </p:val>
                                        </p:tav>
                                        <p:tav tm="100000">
                                          <p:val>
                                            <p:strVal val="#ppt_x"/>
                                          </p:val>
                                        </p:tav>
                                      </p:tavLst>
                                    </p:anim>
                                    <p:anim calcmode="lin" valueType="num">
                                      <p:cBhvr additive="base">
                                        <p:cTn id="234" dur="500" fill="hold"/>
                                        <p:tgtEl>
                                          <p:spTgt spid="42"/>
                                        </p:tgtEl>
                                        <p:attrNameLst>
                                          <p:attrName>ppt_y</p:attrName>
                                        </p:attrNameLst>
                                      </p:cBhvr>
                                      <p:tavLst>
                                        <p:tav tm="0">
                                          <p:val>
                                            <p:strVal val="1+#ppt_h/2"/>
                                          </p:val>
                                        </p:tav>
                                        <p:tav tm="100000">
                                          <p:val>
                                            <p:strVal val="#ppt_y"/>
                                          </p:val>
                                        </p:tav>
                                      </p:tavLst>
                                    </p:anim>
                                  </p:childTnLst>
                                </p:cTn>
                              </p:par>
                              <p:par>
                                <p:cTn id="235" presetID="2" presetClass="entr" presetSubtype="4" fill="hold" nodeType="withEffect">
                                  <p:stCondLst>
                                    <p:cond delay="1200"/>
                                  </p:stCondLst>
                                  <p:childTnLst>
                                    <p:set>
                                      <p:cBhvr>
                                        <p:cTn id="236" dur="1" fill="hold">
                                          <p:stCondLst>
                                            <p:cond delay="0"/>
                                          </p:stCondLst>
                                        </p:cTn>
                                        <p:tgtEl>
                                          <p:spTgt spid="45"/>
                                        </p:tgtEl>
                                        <p:attrNameLst>
                                          <p:attrName>style.visibility</p:attrName>
                                        </p:attrNameLst>
                                      </p:cBhvr>
                                      <p:to>
                                        <p:strVal val="visible"/>
                                      </p:to>
                                    </p:set>
                                    <p:anim calcmode="lin" valueType="num">
                                      <p:cBhvr additive="base">
                                        <p:cTn id="237" dur="500" fill="hold"/>
                                        <p:tgtEl>
                                          <p:spTgt spid="45"/>
                                        </p:tgtEl>
                                        <p:attrNameLst>
                                          <p:attrName>ppt_x</p:attrName>
                                        </p:attrNameLst>
                                      </p:cBhvr>
                                      <p:tavLst>
                                        <p:tav tm="0">
                                          <p:val>
                                            <p:strVal val="#ppt_x"/>
                                          </p:val>
                                        </p:tav>
                                        <p:tav tm="100000">
                                          <p:val>
                                            <p:strVal val="#ppt_x"/>
                                          </p:val>
                                        </p:tav>
                                      </p:tavLst>
                                    </p:anim>
                                    <p:anim calcmode="lin" valueType="num">
                                      <p:cBhvr additive="base">
                                        <p:cTn id="238" dur="500" fill="hold"/>
                                        <p:tgtEl>
                                          <p:spTgt spid="45"/>
                                        </p:tgtEl>
                                        <p:attrNameLst>
                                          <p:attrName>ppt_y</p:attrName>
                                        </p:attrNameLst>
                                      </p:cBhvr>
                                      <p:tavLst>
                                        <p:tav tm="0">
                                          <p:val>
                                            <p:strVal val="1+#ppt_h/2"/>
                                          </p:val>
                                        </p:tav>
                                        <p:tav tm="100000">
                                          <p:val>
                                            <p:strVal val="#ppt_y"/>
                                          </p:val>
                                        </p:tav>
                                      </p:tavLst>
                                    </p:anim>
                                  </p:childTnLst>
                                </p:cTn>
                              </p:par>
                              <p:par>
                                <p:cTn id="239" presetID="2" presetClass="entr" presetSubtype="4" fill="hold" nodeType="withEffect">
                                  <p:stCondLst>
                                    <p:cond delay="1200"/>
                                  </p:stCondLst>
                                  <p:childTnLst>
                                    <p:set>
                                      <p:cBhvr>
                                        <p:cTn id="240" dur="1" fill="hold">
                                          <p:stCondLst>
                                            <p:cond delay="0"/>
                                          </p:stCondLst>
                                        </p:cTn>
                                        <p:tgtEl>
                                          <p:spTgt spid="47"/>
                                        </p:tgtEl>
                                        <p:attrNameLst>
                                          <p:attrName>style.visibility</p:attrName>
                                        </p:attrNameLst>
                                      </p:cBhvr>
                                      <p:to>
                                        <p:strVal val="visible"/>
                                      </p:to>
                                    </p:set>
                                    <p:anim calcmode="lin" valueType="num">
                                      <p:cBhvr additive="base">
                                        <p:cTn id="241" dur="500" fill="hold"/>
                                        <p:tgtEl>
                                          <p:spTgt spid="47"/>
                                        </p:tgtEl>
                                        <p:attrNameLst>
                                          <p:attrName>ppt_x</p:attrName>
                                        </p:attrNameLst>
                                      </p:cBhvr>
                                      <p:tavLst>
                                        <p:tav tm="0">
                                          <p:val>
                                            <p:strVal val="#ppt_x"/>
                                          </p:val>
                                        </p:tav>
                                        <p:tav tm="100000">
                                          <p:val>
                                            <p:strVal val="#ppt_x"/>
                                          </p:val>
                                        </p:tav>
                                      </p:tavLst>
                                    </p:anim>
                                    <p:anim calcmode="lin" valueType="num">
                                      <p:cBhvr additive="base">
                                        <p:cTn id="24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P spid="7" grpId="1" animBg="1"/>
      <p:bldP spid="8" grpId="0" animBg="1"/>
      <p:bldP spid="8" grpId="1" animBg="1"/>
      <p:bldP spid="11" grpId="0"/>
      <p:bldP spid="11" grpId="1"/>
      <p:bldP spid="18" grpId="0"/>
      <p:bldP spid="18" grpId="1"/>
      <p:bldP spid="20" grpId="0" animBg="1"/>
      <p:bldP spid="20"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57042D-DBBB-4BF5-B378-01AF9F3870B9}"/>
              </a:ext>
            </a:extLst>
          </p:cNvPr>
          <p:cNvSpPr>
            <a:spLocks noGrp="1"/>
          </p:cNvSpPr>
          <p:nvPr>
            <p:ph type="title"/>
          </p:nvPr>
        </p:nvSpPr>
        <p:spPr/>
        <p:txBody>
          <a:bodyPr/>
          <a:lstStyle/>
          <a:p>
            <a:r>
              <a:rPr lang="en-US" dirty="0"/>
              <a:t>Problems to be faced</a:t>
            </a:r>
          </a:p>
        </p:txBody>
      </p:sp>
      <p:sp>
        <p:nvSpPr>
          <p:cNvPr id="4" name="Segnaposto piè di pagina 3">
            <a:extLst>
              <a:ext uri="{FF2B5EF4-FFF2-40B4-BE49-F238E27FC236}">
                <a16:creationId xmlns:a16="http://schemas.microsoft.com/office/drawing/2014/main" id="{F7DB3983-1479-4B92-84C9-A3BDD34B3E47}"/>
              </a:ext>
            </a:extLst>
          </p:cNvPr>
          <p:cNvSpPr>
            <a:spLocks noGrp="1"/>
          </p:cNvSpPr>
          <p:nvPr>
            <p:ph type="ftr" sz="quarter" idx="11"/>
          </p:nvPr>
        </p:nvSpPr>
        <p:spPr/>
        <p:txBody>
          <a:bodyPr/>
          <a:lstStyle/>
          <a:p>
            <a:pPr>
              <a:defRPr/>
            </a:pPr>
            <a:r>
              <a:rPr lang="it-IT"/>
              <a:t>EISD</a:t>
            </a:r>
            <a:endParaRPr lang="it-IT" dirty="0"/>
          </a:p>
        </p:txBody>
      </p:sp>
      <p:sp>
        <p:nvSpPr>
          <p:cNvPr id="5" name="Rettangolo con angoli arrotondati 4">
            <a:extLst>
              <a:ext uri="{FF2B5EF4-FFF2-40B4-BE49-F238E27FC236}">
                <a16:creationId xmlns:a16="http://schemas.microsoft.com/office/drawing/2014/main" id="{F333EE04-DE8C-4AE1-BB3B-263742C1A110}"/>
              </a:ext>
            </a:extLst>
          </p:cNvPr>
          <p:cNvSpPr/>
          <p:nvPr/>
        </p:nvSpPr>
        <p:spPr>
          <a:xfrm>
            <a:off x="888976" y="1507709"/>
            <a:ext cx="5738192" cy="480053"/>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133" dirty="0">
                <a:solidFill>
                  <a:schemeClr val="tx1"/>
                </a:solidFill>
              </a:rPr>
              <a:t>Role of OPC UA PubSub in Industry 4.0</a:t>
            </a:r>
          </a:p>
        </p:txBody>
      </p:sp>
      <p:sp>
        <p:nvSpPr>
          <p:cNvPr id="6" name="Ovale 5">
            <a:extLst>
              <a:ext uri="{FF2B5EF4-FFF2-40B4-BE49-F238E27FC236}">
                <a16:creationId xmlns:a16="http://schemas.microsoft.com/office/drawing/2014/main" id="{FF39B430-6F09-42D2-BCE0-2AC275E26F70}"/>
              </a:ext>
            </a:extLst>
          </p:cNvPr>
          <p:cNvSpPr/>
          <p:nvPr/>
        </p:nvSpPr>
        <p:spPr>
          <a:xfrm>
            <a:off x="239349" y="1507709"/>
            <a:ext cx="469867" cy="480053"/>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tx1"/>
                </a:solidFill>
              </a:rPr>
              <a:t>1</a:t>
            </a:r>
          </a:p>
        </p:txBody>
      </p:sp>
      <p:sp>
        <p:nvSpPr>
          <p:cNvPr id="7" name="Rettangolo con angoli arrotondati 6">
            <a:extLst>
              <a:ext uri="{FF2B5EF4-FFF2-40B4-BE49-F238E27FC236}">
                <a16:creationId xmlns:a16="http://schemas.microsoft.com/office/drawing/2014/main" id="{35A23095-420E-45E3-9D51-506F043F2957}"/>
              </a:ext>
            </a:extLst>
          </p:cNvPr>
          <p:cNvSpPr/>
          <p:nvPr/>
        </p:nvSpPr>
        <p:spPr>
          <a:xfrm>
            <a:off x="888976" y="2263951"/>
            <a:ext cx="5738192" cy="822515"/>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tx1"/>
                </a:solidFill>
              </a:rPr>
              <a:t>Best communication model for a specific industrial scenario.</a:t>
            </a:r>
          </a:p>
        </p:txBody>
      </p:sp>
      <p:sp>
        <p:nvSpPr>
          <p:cNvPr id="9" name="Ovale 8">
            <a:extLst>
              <a:ext uri="{FF2B5EF4-FFF2-40B4-BE49-F238E27FC236}">
                <a16:creationId xmlns:a16="http://schemas.microsoft.com/office/drawing/2014/main" id="{8CBA324E-C3A5-451D-94A7-2F55F48A367D}"/>
              </a:ext>
            </a:extLst>
          </p:cNvPr>
          <p:cNvSpPr/>
          <p:nvPr/>
        </p:nvSpPr>
        <p:spPr>
          <a:xfrm>
            <a:off x="239349" y="2435182"/>
            <a:ext cx="469867" cy="480053"/>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tx1"/>
                </a:solidFill>
              </a:rPr>
              <a:t>2</a:t>
            </a:r>
          </a:p>
        </p:txBody>
      </p:sp>
      <p:sp>
        <p:nvSpPr>
          <p:cNvPr id="10" name="Ovale 9">
            <a:extLst>
              <a:ext uri="{FF2B5EF4-FFF2-40B4-BE49-F238E27FC236}">
                <a16:creationId xmlns:a16="http://schemas.microsoft.com/office/drawing/2014/main" id="{D33250D6-CECA-4516-9585-61C0CAF8265E}"/>
              </a:ext>
            </a:extLst>
          </p:cNvPr>
          <p:cNvSpPr/>
          <p:nvPr/>
        </p:nvSpPr>
        <p:spPr>
          <a:xfrm>
            <a:off x="239349" y="3471159"/>
            <a:ext cx="469867" cy="480053"/>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tx1"/>
                </a:solidFill>
              </a:rPr>
              <a:t>3</a:t>
            </a:r>
          </a:p>
        </p:txBody>
      </p:sp>
      <p:sp>
        <p:nvSpPr>
          <p:cNvPr id="11" name="Ovale 10">
            <a:extLst>
              <a:ext uri="{FF2B5EF4-FFF2-40B4-BE49-F238E27FC236}">
                <a16:creationId xmlns:a16="http://schemas.microsoft.com/office/drawing/2014/main" id="{C3E38981-4A3A-4535-B494-1376E6F7ABA2}"/>
              </a:ext>
            </a:extLst>
          </p:cNvPr>
          <p:cNvSpPr/>
          <p:nvPr/>
        </p:nvSpPr>
        <p:spPr>
          <a:xfrm>
            <a:off x="239349" y="4507137"/>
            <a:ext cx="469867" cy="480053"/>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tx1"/>
                </a:solidFill>
              </a:rPr>
              <a:t>4</a:t>
            </a:r>
          </a:p>
        </p:txBody>
      </p:sp>
      <p:sp>
        <p:nvSpPr>
          <p:cNvPr id="19" name="Rettangolo con angoli arrotondati 18">
            <a:extLst>
              <a:ext uri="{FF2B5EF4-FFF2-40B4-BE49-F238E27FC236}">
                <a16:creationId xmlns:a16="http://schemas.microsoft.com/office/drawing/2014/main" id="{D8F46940-8EA5-4638-A0B1-256C96F683DB}"/>
              </a:ext>
            </a:extLst>
          </p:cNvPr>
          <p:cNvSpPr/>
          <p:nvPr/>
        </p:nvSpPr>
        <p:spPr>
          <a:xfrm>
            <a:off x="888976" y="3361416"/>
            <a:ext cx="5738192" cy="822515"/>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tx1"/>
                </a:solidFill>
              </a:rPr>
              <a:t>Best OPC UA PubSub configuration to meet the requirements of the scenario.</a:t>
            </a:r>
          </a:p>
        </p:txBody>
      </p:sp>
      <p:sp>
        <p:nvSpPr>
          <p:cNvPr id="20" name="Rettangolo con angoli arrotondati 19">
            <a:extLst>
              <a:ext uri="{FF2B5EF4-FFF2-40B4-BE49-F238E27FC236}">
                <a16:creationId xmlns:a16="http://schemas.microsoft.com/office/drawing/2014/main" id="{0649F7AF-C387-4A2D-BACA-A134D5A0A23E}"/>
              </a:ext>
            </a:extLst>
          </p:cNvPr>
          <p:cNvSpPr/>
          <p:nvPr/>
        </p:nvSpPr>
        <p:spPr>
          <a:xfrm>
            <a:off x="888976" y="4457907"/>
            <a:ext cx="5738192" cy="822515"/>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tx1"/>
                </a:solidFill>
              </a:rPr>
              <a:t>Integration of OPC UA PubSub with new technologies.</a:t>
            </a:r>
          </a:p>
        </p:txBody>
      </p:sp>
      <p:sp>
        <p:nvSpPr>
          <p:cNvPr id="22" name="Ovale 21">
            <a:extLst>
              <a:ext uri="{FF2B5EF4-FFF2-40B4-BE49-F238E27FC236}">
                <a16:creationId xmlns:a16="http://schemas.microsoft.com/office/drawing/2014/main" id="{C4EF4A6A-F926-4426-BB9B-153E6E05425F}"/>
              </a:ext>
            </a:extLst>
          </p:cNvPr>
          <p:cNvSpPr/>
          <p:nvPr/>
        </p:nvSpPr>
        <p:spPr>
          <a:xfrm>
            <a:off x="239349" y="5554398"/>
            <a:ext cx="469867" cy="480053"/>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400" dirty="0">
                <a:solidFill>
                  <a:schemeClr val="tx1"/>
                </a:solidFill>
              </a:rPr>
              <a:t>5</a:t>
            </a:r>
          </a:p>
        </p:txBody>
      </p:sp>
      <p:sp>
        <p:nvSpPr>
          <p:cNvPr id="23" name="Rettangolo con angoli arrotondati 22">
            <a:extLst>
              <a:ext uri="{FF2B5EF4-FFF2-40B4-BE49-F238E27FC236}">
                <a16:creationId xmlns:a16="http://schemas.microsoft.com/office/drawing/2014/main" id="{8F06BDC5-4940-4CB9-86C7-B7A74DBBBCCF}"/>
              </a:ext>
            </a:extLst>
          </p:cNvPr>
          <p:cNvSpPr/>
          <p:nvPr/>
        </p:nvSpPr>
        <p:spPr>
          <a:xfrm>
            <a:off x="888976" y="5554398"/>
            <a:ext cx="5738192" cy="480053"/>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a:solidFill>
                  <a:schemeClr val="tx1"/>
                </a:solidFill>
              </a:rPr>
              <a:t>Automatic configuration of PubSub environment.</a:t>
            </a:r>
          </a:p>
        </p:txBody>
      </p:sp>
      <p:pic>
        <p:nvPicPr>
          <p:cNvPr id="27" name="Immagine 26">
            <a:extLst>
              <a:ext uri="{FF2B5EF4-FFF2-40B4-BE49-F238E27FC236}">
                <a16:creationId xmlns:a16="http://schemas.microsoft.com/office/drawing/2014/main" id="{881ABFDD-42A8-4C62-878E-E5EA1FF7120B}"/>
              </a:ext>
            </a:extLst>
          </p:cNvPr>
          <p:cNvPicPr>
            <a:picLocks noChangeAspect="1"/>
          </p:cNvPicPr>
          <p:nvPr/>
        </p:nvPicPr>
        <p:blipFill>
          <a:blip r:embed="rId3"/>
          <a:stretch>
            <a:fillRect/>
          </a:stretch>
        </p:blipFill>
        <p:spPr>
          <a:xfrm>
            <a:off x="8011805" y="1155700"/>
            <a:ext cx="4180195" cy="2402411"/>
          </a:xfrm>
          <a:prstGeom prst="rect">
            <a:avLst/>
          </a:prstGeom>
        </p:spPr>
      </p:pic>
      <p:pic>
        <p:nvPicPr>
          <p:cNvPr id="1032" name="Picture 8" descr="Related image">
            <a:extLst>
              <a:ext uri="{FF2B5EF4-FFF2-40B4-BE49-F238E27FC236}">
                <a16:creationId xmlns:a16="http://schemas.microsoft.com/office/drawing/2014/main" id="{089E94A0-DE77-45C2-A5CA-A3FE2F6F60F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224459" y="3070085"/>
            <a:ext cx="903045" cy="1127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cdn.lowgif.com/full/cc753fed221102a5-how-to-save-your-mind-from-having-to-make-small-decisions.gif">
            <a:extLst>
              <a:ext uri="{FF2B5EF4-FFF2-40B4-BE49-F238E27FC236}">
                <a16:creationId xmlns:a16="http://schemas.microsoft.com/office/drawing/2014/main" id="{7B18A277-95D4-40CF-85E6-232DC0AF602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754429" y="3558111"/>
            <a:ext cx="2694947" cy="2694947"/>
          </a:xfrm>
          <a:prstGeom prst="rect">
            <a:avLst/>
          </a:prstGeom>
          <a:noFill/>
          <a:extLst>
            <a:ext uri="{909E8E84-426E-40DD-AFC4-6F175D3DCCD1}">
              <a14:hiddenFill xmlns:a14="http://schemas.microsoft.com/office/drawing/2010/main">
                <a:solidFill>
                  <a:srgbClr val="FFFFFF"/>
                </a:solidFill>
              </a14:hiddenFill>
            </a:ext>
          </a:extLst>
        </p:spPr>
      </p:pic>
      <p:sp>
        <p:nvSpPr>
          <p:cNvPr id="29" name="CasellaDiTesto 28">
            <a:extLst>
              <a:ext uri="{FF2B5EF4-FFF2-40B4-BE49-F238E27FC236}">
                <a16:creationId xmlns:a16="http://schemas.microsoft.com/office/drawing/2014/main" id="{81545B41-08BD-469F-A35E-CF423E0DEBBA}"/>
              </a:ext>
            </a:extLst>
          </p:cNvPr>
          <p:cNvSpPr txBox="1"/>
          <p:nvPr/>
        </p:nvSpPr>
        <p:spPr>
          <a:xfrm>
            <a:off x="8840898" y="3836886"/>
            <a:ext cx="1053045" cy="276999"/>
          </a:xfrm>
          <a:prstGeom prst="rect">
            <a:avLst/>
          </a:prstGeom>
          <a:noFill/>
        </p:spPr>
        <p:txBody>
          <a:bodyPr wrap="none" rtlCol="0">
            <a:spAutoFit/>
          </a:bodyPr>
          <a:lstStyle/>
          <a:p>
            <a:r>
              <a:rPr lang="en-US" sz="1200" dirty="0"/>
              <a:t>Client/server</a:t>
            </a:r>
          </a:p>
        </p:txBody>
      </p:sp>
      <p:sp>
        <p:nvSpPr>
          <p:cNvPr id="35" name="CasellaDiTesto 34">
            <a:extLst>
              <a:ext uri="{FF2B5EF4-FFF2-40B4-BE49-F238E27FC236}">
                <a16:creationId xmlns:a16="http://schemas.microsoft.com/office/drawing/2014/main" id="{452A534F-99D5-4F3D-B831-5702E3755179}"/>
              </a:ext>
            </a:extLst>
          </p:cNvPr>
          <p:cNvSpPr txBox="1"/>
          <p:nvPr/>
        </p:nvSpPr>
        <p:spPr>
          <a:xfrm>
            <a:off x="10450736" y="3825045"/>
            <a:ext cx="724686" cy="276999"/>
          </a:xfrm>
          <a:prstGeom prst="rect">
            <a:avLst/>
          </a:prstGeom>
          <a:noFill/>
        </p:spPr>
        <p:txBody>
          <a:bodyPr wrap="none" rtlCol="0">
            <a:spAutoFit/>
          </a:bodyPr>
          <a:lstStyle/>
          <a:p>
            <a:r>
              <a:rPr lang="en-US" sz="1200" dirty="0"/>
              <a:t>PubSub</a:t>
            </a:r>
          </a:p>
        </p:txBody>
      </p:sp>
      <p:pic>
        <p:nvPicPr>
          <p:cNvPr id="36" name="Picture 8" descr="Related image">
            <a:extLst>
              <a:ext uri="{FF2B5EF4-FFF2-40B4-BE49-F238E27FC236}">
                <a16:creationId xmlns:a16="http://schemas.microsoft.com/office/drawing/2014/main" id="{B985BD67-EA30-4F4B-8D03-DD42061FB2B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958999" y="2290222"/>
            <a:ext cx="526863" cy="6575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Related image">
            <a:extLst>
              <a:ext uri="{FF2B5EF4-FFF2-40B4-BE49-F238E27FC236}">
                <a16:creationId xmlns:a16="http://schemas.microsoft.com/office/drawing/2014/main" id="{F2FC91C4-3C05-4FE5-96A1-B648401CD40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633101" y="2553679"/>
            <a:ext cx="526863" cy="6575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Related image">
            <a:extLst>
              <a:ext uri="{FF2B5EF4-FFF2-40B4-BE49-F238E27FC236}">
                <a16:creationId xmlns:a16="http://schemas.microsoft.com/office/drawing/2014/main" id="{2BAAA40D-B7A3-44E6-BB7D-A611F08D6FE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410521" y="1969938"/>
            <a:ext cx="526863" cy="6575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Related image">
            <a:extLst>
              <a:ext uri="{FF2B5EF4-FFF2-40B4-BE49-F238E27FC236}">
                <a16:creationId xmlns:a16="http://schemas.microsoft.com/office/drawing/2014/main" id="{96578B42-C939-4EE9-91F5-705BB8D6131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29266" y="1585942"/>
            <a:ext cx="526863" cy="657524"/>
          </a:xfrm>
          <a:prstGeom prst="rect">
            <a:avLst/>
          </a:prstGeom>
          <a:noFill/>
          <a:extLst>
            <a:ext uri="{909E8E84-426E-40DD-AFC4-6F175D3DCCD1}">
              <a14:hiddenFill xmlns:a14="http://schemas.microsoft.com/office/drawing/2010/main">
                <a:solidFill>
                  <a:srgbClr val="FFFFFF"/>
                </a:solidFill>
              </a14:hiddenFill>
            </a:ext>
          </a:extLst>
        </p:spPr>
      </p:pic>
      <p:sp>
        <p:nvSpPr>
          <p:cNvPr id="40" name="CasellaDiTesto 39">
            <a:extLst>
              <a:ext uri="{FF2B5EF4-FFF2-40B4-BE49-F238E27FC236}">
                <a16:creationId xmlns:a16="http://schemas.microsoft.com/office/drawing/2014/main" id="{B9E612E0-70D9-4E16-B7F9-C92EAC80893A}"/>
              </a:ext>
            </a:extLst>
          </p:cNvPr>
          <p:cNvSpPr txBox="1"/>
          <p:nvPr/>
        </p:nvSpPr>
        <p:spPr>
          <a:xfrm>
            <a:off x="9139259" y="3850262"/>
            <a:ext cx="383438" cy="276999"/>
          </a:xfrm>
          <a:prstGeom prst="rect">
            <a:avLst/>
          </a:prstGeom>
          <a:noFill/>
        </p:spPr>
        <p:txBody>
          <a:bodyPr wrap="none" rtlCol="0">
            <a:spAutoFit/>
          </a:bodyPr>
          <a:lstStyle/>
          <a:p>
            <a:r>
              <a:rPr lang="en-US" sz="1200" dirty="0"/>
              <a:t>5G</a:t>
            </a:r>
          </a:p>
        </p:txBody>
      </p:sp>
      <p:sp>
        <p:nvSpPr>
          <p:cNvPr id="41" name="CasellaDiTesto 40">
            <a:extLst>
              <a:ext uri="{FF2B5EF4-FFF2-40B4-BE49-F238E27FC236}">
                <a16:creationId xmlns:a16="http://schemas.microsoft.com/office/drawing/2014/main" id="{F9EC7C59-93DD-46C6-BBFE-251F4D90ADA7}"/>
              </a:ext>
            </a:extLst>
          </p:cNvPr>
          <p:cNvSpPr txBox="1"/>
          <p:nvPr/>
        </p:nvSpPr>
        <p:spPr>
          <a:xfrm>
            <a:off x="10614242" y="3840865"/>
            <a:ext cx="482248" cy="276999"/>
          </a:xfrm>
          <a:prstGeom prst="rect">
            <a:avLst/>
          </a:prstGeom>
          <a:noFill/>
        </p:spPr>
        <p:txBody>
          <a:bodyPr wrap="none" rtlCol="0">
            <a:spAutoFit/>
          </a:bodyPr>
          <a:lstStyle/>
          <a:p>
            <a:r>
              <a:rPr lang="en-US" sz="1200" dirty="0"/>
              <a:t>TSN</a:t>
            </a:r>
          </a:p>
        </p:txBody>
      </p:sp>
      <p:sp>
        <p:nvSpPr>
          <p:cNvPr id="8" name="Segnaposto numero diapositiva 7">
            <a:extLst>
              <a:ext uri="{FF2B5EF4-FFF2-40B4-BE49-F238E27FC236}">
                <a16:creationId xmlns:a16="http://schemas.microsoft.com/office/drawing/2014/main" id="{7007029B-5C0F-D44A-8A5E-06B7BEE716E7}"/>
              </a:ext>
            </a:extLst>
          </p:cNvPr>
          <p:cNvSpPr>
            <a:spLocks noGrp="1"/>
          </p:cNvSpPr>
          <p:nvPr>
            <p:ph type="sldNum" sz="quarter" idx="12"/>
          </p:nvPr>
        </p:nvSpPr>
        <p:spPr/>
        <p:txBody>
          <a:bodyPr/>
          <a:lstStyle/>
          <a:p>
            <a:pPr>
              <a:defRPr/>
            </a:pPr>
            <a:fld id="{43CD341D-7438-4FA4-973F-6F9EECBD14B9}" type="slidenum">
              <a:rPr lang="it-IT" altLang="it-IT" smtClean="0"/>
              <a:pPr>
                <a:defRPr/>
              </a:pPr>
              <a:t>6</a:t>
            </a:fld>
            <a:endParaRPr lang="it-IT" altLang="it-IT"/>
          </a:p>
        </p:txBody>
      </p:sp>
    </p:spTree>
    <p:extLst>
      <p:ext uri="{BB962C8B-B14F-4D97-AF65-F5344CB8AC3E}">
        <p14:creationId xmlns:p14="http://schemas.microsoft.com/office/powerpoint/2010/main" val="388597908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32"/>
                                        </p:tgtEl>
                                        <p:attrNameLst>
                                          <p:attrName>style.visibility</p:attrName>
                                        </p:attrNameLst>
                                      </p:cBhvr>
                                      <p:to>
                                        <p:strVal val="visible"/>
                                      </p:to>
                                    </p:set>
                                    <p:anim calcmode="lin" valueType="num">
                                      <p:cBhvr additive="base">
                                        <p:cTn id="22" dur="500" fill="hold"/>
                                        <p:tgtEl>
                                          <p:spTgt spid="1032"/>
                                        </p:tgtEl>
                                        <p:attrNameLst>
                                          <p:attrName>ppt_x</p:attrName>
                                        </p:attrNameLst>
                                      </p:cBhvr>
                                      <p:tavLst>
                                        <p:tav tm="0">
                                          <p:val>
                                            <p:strVal val="#ppt_x"/>
                                          </p:val>
                                        </p:tav>
                                        <p:tav tm="100000">
                                          <p:val>
                                            <p:strVal val="#ppt_x"/>
                                          </p:val>
                                        </p:tav>
                                      </p:tavLst>
                                    </p:anim>
                                    <p:anim calcmode="lin" valueType="num">
                                      <p:cBhvr additive="base">
                                        <p:cTn id="23"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1000"/>
                                        <p:tgtEl>
                                          <p:spTgt spid="1034"/>
                                        </p:tgtEl>
                                      </p:cBhvr>
                                    </p:animEffect>
                                    <p:anim calcmode="lin" valueType="num">
                                      <p:cBhvr>
                                        <p:cTn id="33" dur="1000" fill="hold"/>
                                        <p:tgtEl>
                                          <p:spTgt spid="1034"/>
                                        </p:tgtEl>
                                        <p:attrNameLst>
                                          <p:attrName>ppt_x</p:attrName>
                                        </p:attrNameLst>
                                      </p:cBhvr>
                                      <p:tavLst>
                                        <p:tav tm="0">
                                          <p:val>
                                            <p:strVal val="#ppt_x"/>
                                          </p:val>
                                        </p:tav>
                                        <p:tav tm="100000">
                                          <p:val>
                                            <p:strVal val="#ppt_x"/>
                                          </p:val>
                                        </p:tav>
                                      </p:tavLst>
                                    </p:anim>
                                    <p:anim calcmode="lin" valueType="num">
                                      <p:cBhvr>
                                        <p:cTn id="34" dur="1000" fill="hold"/>
                                        <p:tgtEl>
                                          <p:spTgt spid="1034"/>
                                        </p:tgtEl>
                                        <p:attrNameLst>
                                          <p:attrName>ppt_y</p:attrName>
                                        </p:attrNameLst>
                                      </p:cBhvr>
                                      <p:tavLst>
                                        <p:tav tm="0">
                                          <p:val>
                                            <p:strVal val="#ppt_y+.1"/>
                                          </p:val>
                                        </p:tav>
                                        <p:tav tm="100000">
                                          <p:val>
                                            <p:strVal val="#ppt_y"/>
                                          </p:val>
                                        </p:tav>
                                      </p:tavLst>
                                    </p:anim>
                                  </p:childTnLst>
                                </p:cTn>
                              </p:par>
                              <p:par>
                                <p:cTn id="35" presetID="10" presetClass="exit" presetSubtype="0" fill="hold" nodeType="withEffect">
                                  <p:stCondLst>
                                    <p:cond delay="0"/>
                                  </p:stCondLst>
                                  <p:childTnLst>
                                    <p:animEffect transition="out" filter="fade">
                                      <p:cBhvr>
                                        <p:cTn id="36" dur="500"/>
                                        <p:tgtEl>
                                          <p:spTgt spid="1032"/>
                                        </p:tgtEl>
                                      </p:cBhvr>
                                    </p:animEffect>
                                    <p:set>
                                      <p:cBhvr>
                                        <p:cTn id="37" dur="1" fill="hold">
                                          <p:stCondLst>
                                            <p:cond delay="499"/>
                                          </p:stCondLst>
                                        </p:cTn>
                                        <p:tgtEl>
                                          <p:spTgt spid="1032"/>
                                        </p:tgtEl>
                                        <p:attrNameLst>
                                          <p:attrName>style.visibility</p:attrName>
                                        </p:attrNameLst>
                                      </p:cBhvr>
                                      <p:to>
                                        <p:strVal val="hidden"/>
                                      </p:to>
                                    </p:set>
                                  </p:childTnLst>
                                </p:cTn>
                              </p:par>
                              <p:par>
                                <p:cTn id="38" presetID="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ppt_x"/>
                                          </p:val>
                                        </p:tav>
                                        <p:tav tm="100000">
                                          <p:val>
                                            <p:strVal val="#ppt_x"/>
                                          </p:val>
                                        </p:tav>
                                      </p:tavLst>
                                    </p:anim>
                                    <p:anim calcmode="lin" valueType="num">
                                      <p:cBhvr additive="base">
                                        <p:cTn id="61" dur="500" fill="hold"/>
                                        <p:tgtEl>
                                          <p:spTgt spid="10"/>
                                        </p:tgtEl>
                                        <p:attrNameLst>
                                          <p:attrName>ppt_y</p:attrName>
                                        </p:attrNameLst>
                                      </p:cBhvr>
                                      <p:tavLst>
                                        <p:tav tm="0">
                                          <p:val>
                                            <p:strVal val="1+#ppt_h/2"/>
                                          </p:val>
                                        </p:tav>
                                        <p:tav tm="100000">
                                          <p:val>
                                            <p:strVal val="#ppt_y"/>
                                          </p:val>
                                        </p:tav>
                                      </p:tavLst>
                                    </p:anim>
                                  </p:childTnLst>
                                </p:cTn>
                              </p:par>
                              <p:par>
                                <p:cTn id="62" presetID="10" presetClass="exit" presetSubtype="0" fill="hold" nodeType="withEffect">
                                  <p:stCondLst>
                                    <p:cond delay="0"/>
                                  </p:stCondLst>
                                  <p:childTnLst>
                                    <p:animEffect transition="out" filter="fade">
                                      <p:cBhvr>
                                        <p:cTn id="63" dur="500"/>
                                        <p:tgtEl>
                                          <p:spTgt spid="1034"/>
                                        </p:tgtEl>
                                      </p:cBhvr>
                                    </p:animEffect>
                                    <p:set>
                                      <p:cBhvr>
                                        <p:cTn id="64" dur="1" fill="hold">
                                          <p:stCondLst>
                                            <p:cond delay="499"/>
                                          </p:stCondLst>
                                        </p:cTn>
                                        <p:tgtEl>
                                          <p:spTgt spid="103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9"/>
                                        </p:tgtEl>
                                      </p:cBhvr>
                                    </p:animEffect>
                                    <p:set>
                                      <p:cBhvr>
                                        <p:cTn id="67" dur="1" fill="hold">
                                          <p:stCondLst>
                                            <p:cond delay="499"/>
                                          </p:stCondLst>
                                        </p:cTn>
                                        <p:tgtEl>
                                          <p:spTgt spid="29"/>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par>
                                <p:cTn id="71" presetID="42"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1000"/>
                                        <p:tgtEl>
                                          <p:spTgt spid="37"/>
                                        </p:tgtEl>
                                      </p:cBhvr>
                                    </p:animEffect>
                                    <p:anim calcmode="lin" valueType="num">
                                      <p:cBhvr>
                                        <p:cTn id="74" dur="1000" fill="hold"/>
                                        <p:tgtEl>
                                          <p:spTgt spid="37"/>
                                        </p:tgtEl>
                                        <p:attrNameLst>
                                          <p:attrName>ppt_x</p:attrName>
                                        </p:attrNameLst>
                                      </p:cBhvr>
                                      <p:tavLst>
                                        <p:tav tm="0">
                                          <p:val>
                                            <p:strVal val="#ppt_x"/>
                                          </p:val>
                                        </p:tav>
                                        <p:tav tm="100000">
                                          <p:val>
                                            <p:strVal val="#ppt_x"/>
                                          </p:val>
                                        </p:tav>
                                      </p:tavLst>
                                    </p:anim>
                                    <p:anim calcmode="lin" valueType="num">
                                      <p:cBhvr>
                                        <p:cTn id="75" dur="1000" fill="hold"/>
                                        <p:tgtEl>
                                          <p:spTgt spid="3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anim calcmode="lin" valueType="num">
                                      <p:cBhvr>
                                        <p:cTn id="79" dur="1000" fill="hold"/>
                                        <p:tgtEl>
                                          <p:spTgt spid="36"/>
                                        </p:tgtEl>
                                        <p:attrNameLst>
                                          <p:attrName>ppt_x</p:attrName>
                                        </p:attrNameLst>
                                      </p:cBhvr>
                                      <p:tavLst>
                                        <p:tav tm="0">
                                          <p:val>
                                            <p:strVal val="#ppt_x"/>
                                          </p:val>
                                        </p:tav>
                                        <p:tav tm="100000">
                                          <p:val>
                                            <p:strVal val="#ppt_x"/>
                                          </p:val>
                                        </p:tav>
                                      </p:tavLst>
                                    </p:anim>
                                    <p:anim calcmode="lin" valueType="num">
                                      <p:cBhvr>
                                        <p:cTn id="80" dur="1000" fill="hold"/>
                                        <p:tgtEl>
                                          <p:spTgt spid="3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1000"/>
                                        <p:tgtEl>
                                          <p:spTgt spid="38"/>
                                        </p:tgtEl>
                                      </p:cBhvr>
                                    </p:animEffect>
                                    <p:anim calcmode="lin" valueType="num">
                                      <p:cBhvr>
                                        <p:cTn id="84" dur="1000" fill="hold"/>
                                        <p:tgtEl>
                                          <p:spTgt spid="38"/>
                                        </p:tgtEl>
                                        <p:attrNameLst>
                                          <p:attrName>ppt_x</p:attrName>
                                        </p:attrNameLst>
                                      </p:cBhvr>
                                      <p:tavLst>
                                        <p:tav tm="0">
                                          <p:val>
                                            <p:strVal val="#ppt_x"/>
                                          </p:val>
                                        </p:tav>
                                        <p:tav tm="100000">
                                          <p:val>
                                            <p:strVal val="#ppt_x"/>
                                          </p:val>
                                        </p:tav>
                                      </p:tavLst>
                                    </p:anim>
                                    <p:anim calcmode="lin" valueType="num">
                                      <p:cBhvr>
                                        <p:cTn id="85" dur="1000" fill="hold"/>
                                        <p:tgtEl>
                                          <p:spTgt spid="3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1000"/>
                                        <p:tgtEl>
                                          <p:spTgt spid="39"/>
                                        </p:tgtEl>
                                      </p:cBhvr>
                                    </p:animEffect>
                                    <p:anim calcmode="lin" valueType="num">
                                      <p:cBhvr>
                                        <p:cTn id="89" dur="1000" fill="hold"/>
                                        <p:tgtEl>
                                          <p:spTgt spid="39"/>
                                        </p:tgtEl>
                                        <p:attrNameLst>
                                          <p:attrName>ppt_x</p:attrName>
                                        </p:attrNameLst>
                                      </p:cBhvr>
                                      <p:tavLst>
                                        <p:tav tm="0">
                                          <p:val>
                                            <p:strVal val="#ppt_x"/>
                                          </p:val>
                                        </p:tav>
                                        <p:tav tm="100000">
                                          <p:val>
                                            <p:strVal val="#ppt_x"/>
                                          </p:val>
                                        </p:tav>
                                      </p:tavLst>
                                    </p:anim>
                                    <p:anim calcmode="lin" valueType="num">
                                      <p:cBhvr>
                                        <p:cTn id="9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xit" presetSubtype="0" fill="hold" nodeType="clickEffect">
                                  <p:stCondLst>
                                    <p:cond delay="0"/>
                                  </p:stCondLst>
                                  <p:childTnLst>
                                    <p:animEffect transition="out" filter="fade">
                                      <p:cBhvr>
                                        <p:cTn id="94" dur="1000"/>
                                        <p:tgtEl>
                                          <p:spTgt spid="37"/>
                                        </p:tgtEl>
                                      </p:cBhvr>
                                    </p:animEffect>
                                    <p:anim calcmode="lin" valueType="num">
                                      <p:cBhvr>
                                        <p:cTn id="95" dur="1000"/>
                                        <p:tgtEl>
                                          <p:spTgt spid="37"/>
                                        </p:tgtEl>
                                        <p:attrNameLst>
                                          <p:attrName>ppt_x</p:attrName>
                                        </p:attrNameLst>
                                      </p:cBhvr>
                                      <p:tavLst>
                                        <p:tav tm="0">
                                          <p:val>
                                            <p:strVal val="ppt_x"/>
                                          </p:val>
                                        </p:tav>
                                        <p:tav tm="100000">
                                          <p:val>
                                            <p:strVal val="ppt_x"/>
                                          </p:val>
                                        </p:tav>
                                      </p:tavLst>
                                    </p:anim>
                                    <p:anim calcmode="lin" valueType="num">
                                      <p:cBhvr>
                                        <p:cTn id="96" dur="1000"/>
                                        <p:tgtEl>
                                          <p:spTgt spid="37"/>
                                        </p:tgtEl>
                                        <p:attrNameLst>
                                          <p:attrName>ppt_y</p:attrName>
                                        </p:attrNameLst>
                                      </p:cBhvr>
                                      <p:tavLst>
                                        <p:tav tm="0">
                                          <p:val>
                                            <p:strVal val="ppt_y"/>
                                          </p:val>
                                        </p:tav>
                                        <p:tav tm="100000">
                                          <p:val>
                                            <p:strVal val="ppt_y+.1"/>
                                          </p:val>
                                        </p:tav>
                                      </p:tavLst>
                                    </p:anim>
                                    <p:set>
                                      <p:cBhvr>
                                        <p:cTn id="97" dur="1" fill="hold">
                                          <p:stCondLst>
                                            <p:cond delay="999"/>
                                          </p:stCondLst>
                                        </p:cTn>
                                        <p:tgtEl>
                                          <p:spTgt spid="37"/>
                                        </p:tgtEl>
                                        <p:attrNameLst>
                                          <p:attrName>style.visibility</p:attrName>
                                        </p:attrNameLst>
                                      </p:cBhvr>
                                      <p:to>
                                        <p:strVal val="hidden"/>
                                      </p:to>
                                    </p:set>
                                  </p:childTnLst>
                                </p:cTn>
                              </p:par>
                              <p:par>
                                <p:cTn id="98" presetID="42" presetClass="exit" presetSubtype="0" fill="hold" nodeType="withEffect">
                                  <p:stCondLst>
                                    <p:cond delay="0"/>
                                  </p:stCondLst>
                                  <p:childTnLst>
                                    <p:animEffect transition="out" filter="fade">
                                      <p:cBhvr>
                                        <p:cTn id="99" dur="1000"/>
                                        <p:tgtEl>
                                          <p:spTgt spid="36"/>
                                        </p:tgtEl>
                                      </p:cBhvr>
                                    </p:animEffect>
                                    <p:anim calcmode="lin" valueType="num">
                                      <p:cBhvr>
                                        <p:cTn id="100" dur="1000"/>
                                        <p:tgtEl>
                                          <p:spTgt spid="36"/>
                                        </p:tgtEl>
                                        <p:attrNameLst>
                                          <p:attrName>ppt_x</p:attrName>
                                        </p:attrNameLst>
                                      </p:cBhvr>
                                      <p:tavLst>
                                        <p:tav tm="0">
                                          <p:val>
                                            <p:strVal val="ppt_x"/>
                                          </p:val>
                                        </p:tav>
                                        <p:tav tm="100000">
                                          <p:val>
                                            <p:strVal val="ppt_x"/>
                                          </p:val>
                                        </p:tav>
                                      </p:tavLst>
                                    </p:anim>
                                    <p:anim calcmode="lin" valueType="num">
                                      <p:cBhvr>
                                        <p:cTn id="101" dur="1000"/>
                                        <p:tgtEl>
                                          <p:spTgt spid="36"/>
                                        </p:tgtEl>
                                        <p:attrNameLst>
                                          <p:attrName>ppt_y</p:attrName>
                                        </p:attrNameLst>
                                      </p:cBhvr>
                                      <p:tavLst>
                                        <p:tav tm="0">
                                          <p:val>
                                            <p:strVal val="ppt_y"/>
                                          </p:val>
                                        </p:tav>
                                        <p:tav tm="100000">
                                          <p:val>
                                            <p:strVal val="ppt_y+.1"/>
                                          </p:val>
                                        </p:tav>
                                      </p:tavLst>
                                    </p:anim>
                                    <p:set>
                                      <p:cBhvr>
                                        <p:cTn id="102" dur="1" fill="hold">
                                          <p:stCondLst>
                                            <p:cond delay="999"/>
                                          </p:stCondLst>
                                        </p:cTn>
                                        <p:tgtEl>
                                          <p:spTgt spid="36"/>
                                        </p:tgtEl>
                                        <p:attrNameLst>
                                          <p:attrName>style.visibility</p:attrName>
                                        </p:attrNameLst>
                                      </p:cBhvr>
                                      <p:to>
                                        <p:strVal val="hidden"/>
                                      </p:to>
                                    </p:set>
                                  </p:childTnLst>
                                </p:cTn>
                              </p:par>
                              <p:par>
                                <p:cTn id="103" presetID="42" presetClass="exit" presetSubtype="0" fill="hold" nodeType="withEffect">
                                  <p:stCondLst>
                                    <p:cond delay="0"/>
                                  </p:stCondLst>
                                  <p:childTnLst>
                                    <p:animEffect transition="out" filter="fade">
                                      <p:cBhvr>
                                        <p:cTn id="104" dur="1000"/>
                                        <p:tgtEl>
                                          <p:spTgt spid="38"/>
                                        </p:tgtEl>
                                      </p:cBhvr>
                                    </p:animEffect>
                                    <p:anim calcmode="lin" valueType="num">
                                      <p:cBhvr>
                                        <p:cTn id="105" dur="1000"/>
                                        <p:tgtEl>
                                          <p:spTgt spid="38"/>
                                        </p:tgtEl>
                                        <p:attrNameLst>
                                          <p:attrName>ppt_x</p:attrName>
                                        </p:attrNameLst>
                                      </p:cBhvr>
                                      <p:tavLst>
                                        <p:tav tm="0">
                                          <p:val>
                                            <p:strVal val="ppt_x"/>
                                          </p:val>
                                        </p:tav>
                                        <p:tav tm="100000">
                                          <p:val>
                                            <p:strVal val="ppt_x"/>
                                          </p:val>
                                        </p:tav>
                                      </p:tavLst>
                                    </p:anim>
                                    <p:anim calcmode="lin" valueType="num">
                                      <p:cBhvr>
                                        <p:cTn id="106" dur="1000"/>
                                        <p:tgtEl>
                                          <p:spTgt spid="38"/>
                                        </p:tgtEl>
                                        <p:attrNameLst>
                                          <p:attrName>ppt_y</p:attrName>
                                        </p:attrNameLst>
                                      </p:cBhvr>
                                      <p:tavLst>
                                        <p:tav tm="0">
                                          <p:val>
                                            <p:strVal val="ppt_y"/>
                                          </p:val>
                                        </p:tav>
                                        <p:tav tm="100000">
                                          <p:val>
                                            <p:strVal val="ppt_y+.1"/>
                                          </p:val>
                                        </p:tav>
                                      </p:tavLst>
                                    </p:anim>
                                    <p:set>
                                      <p:cBhvr>
                                        <p:cTn id="107" dur="1" fill="hold">
                                          <p:stCondLst>
                                            <p:cond delay="999"/>
                                          </p:stCondLst>
                                        </p:cTn>
                                        <p:tgtEl>
                                          <p:spTgt spid="38"/>
                                        </p:tgtEl>
                                        <p:attrNameLst>
                                          <p:attrName>style.visibility</p:attrName>
                                        </p:attrNameLst>
                                      </p:cBhvr>
                                      <p:to>
                                        <p:strVal val="hidden"/>
                                      </p:to>
                                    </p:set>
                                  </p:childTnLst>
                                </p:cTn>
                              </p:par>
                              <p:par>
                                <p:cTn id="108" presetID="42" presetClass="exit" presetSubtype="0" fill="hold" nodeType="withEffect">
                                  <p:stCondLst>
                                    <p:cond delay="0"/>
                                  </p:stCondLst>
                                  <p:childTnLst>
                                    <p:animEffect transition="out" filter="fade">
                                      <p:cBhvr>
                                        <p:cTn id="109" dur="1000"/>
                                        <p:tgtEl>
                                          <p:spTgt spid="39"/>
                                        </p:tgtEl>
                                      </p:cBhvr>
                                    </p:animEffect>
                                    <p:anim calcmode="lin" valueType="num">
                                      <p:cBhvr>
                                        <p:cTn id="110" dur="1000"/>
                                        <p:tgtEl>
                                          <p:spTgt spid="39"/>
                                        </p:tgtEl>
                                        <p:attrNameLst>
                                          <p:attrName>ppt_x</p:attrName>
                                        </p:attrNameLst>
                                      </p:cBhvr>
                                      <p:tavLst>
                                        <p:tav tm="0">
                                          <p:val>
                                            <p:strVal val="ppt_x"/>
                                          </p:val>
                                        </p:tav>
                                        <p:tav tm="100000">
                                          <p:val>
                                            <p:strVal val="ppt_x"/>
                                          </p:val>
                                        </p:tav>
                                      </p:tavLst>
                                    </p:anim>
                                    <p:anim calcmode="lin" valueType="num">
                                      <p:cBhvr>
                                        <p:cTn id="111" dur="1000"/>
                                        <p:tgtEl>
                                          <p:spTgt spid="39"/>
                                        </p:tgtEl>
                                        <p:attrNameLst>
                                          <p:attrName>ppt_y</p:attrName>
                                        </p:attrNameLst>
                                      </p:cBhvr>
                                      <p:tavLst>
                                        <p:tav tm="0">
                                          <p:val>
                                            <p:strVal val="ppt_y"/>
                                          </p:val>
                                        </p:tav>
                                        <p:tav tm="100000">
                                          <p:val>
                                            <p:strVal val="ppt_y+.1"/>
                                          </p:val>
                                        </p:tav>
                                      </p:tavLst>
                                    </p:anim>
                                    <p:set>
                                      <p:cBhvr>
                                        <p:cTn id="112" dur="1" fill="hold">
                                          <p:stCondLst>
                                            <p:cond delay="999"/>
                                          </p:stCondLst>
                                        </p:cTn>
                                        <p:tgtEl>
                                          <p:spTgt spid="39"/>
                                        </p:tgtEl>
                                        <p:attrNameLst>
                                          <p:attrName>style.visibility</p:attrName>
                                        </p:attrNameLst>
                                      </p:cBhvr>
                                      <p:to>
                                        <p:strVal val="hidden"/>
                                      </p:to>
                                    </p:set>
                                  </p:childTnLst>
                                </p:cTn>
                              </p:par>
                              <p:par>
                                <p:cTn id="113" presetID="2" presetClass="entr" presetSubtype="4" fill="hold" grpId="0" nodeType="with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anim calcmode="lin" valueType="num">
                                      <p:cBhvr additive="base">
                                        <p:cTn id="119" dur="500" fill="hold"/>
                                        <p:tgtEl>
                                          <p:spTgt spid="11"/>
                                        </p:tgtEl>
                                        <p:attrNameLst>
                                          <p:attrName>ppt_x</p:attrName>
                                        </p:attrNameLst>
                                      </p:cBhvr>
                                      <p:tavLst>
                                        <p:tav tm="0">
                                          <p:val>
                                            <p:strVal val="#ppt_x"/>
                                          </p:val>
                                        </p:tav>
                                        <p:tav tm="100000">
                                          <p:val>
                                            <p:strVal val="#ppt_x"/>
                                          </p:val>
                                        </p:tav>
                                      </p:tavLst>
                                    </p:anim>
                                    <p:anim calcmode="lin" valueType="num">
                                      <p:cBhvr additive="base">
                                        <p:cTn id="120" dur="500" fill="hold"/>
                                        <p:tgtEl>
                                          <p:spTgt spid="11"/>
                                        </p:tgtEl>
                                        <p:attrNameLst>
                                          <p:attrName>ppt_y</p:attrName>
                                        </p:attrNameLst>
                                      </p:cBhvr>
                                      <p:tavLst>
                                        <p:tav tm="0">
                                          <p:val>
                                            <p:strVal val="1+#ppt_h/2"/>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034"/>
                                        </p:tgtEl>
                                        <p:attrNameLst>
                                          <p:attrName>style.visibility</p:attrName>
                                        </p:attrNameLst>
                                      </p:cBhvr>
                                      <p:to>
                                        <p:strVal val="visible"/>
                                      </p:to>
                                    </p:set>
                                    <p:animEffect transition="in" filter="fade">
                                      <p:cBhvr>
                                        <p:cTn id="123" dur="1000"/>
                                        <p:tgtEl>
                                          <p:spTgt spid="1034"/>
                                        </p:tgtEl>
                                      </p:cBhvr>
                                    </p:animEffect>
                                    <p:anim calcmode="lin" valueType="num">
                                      <p:cBhvr>
                                        <p:cTn id="124" dur="1000" fill="hold"/>
                                        <p:tgtEl>
                                          <p:spTgt spid="1034"/>
                                        </p:tgtEl>
                                        <p:attrNameLst>
                                          <p:attrName>ppt_x</p:attrName>
                                        </p:attrNameLst>
                                      </p:cBhvr>
                                      <p:tavLst>
                                        <p:tav tm="0">
                                          <p:val>
                                            <p:strVal val="#ppt_x"/>
                                          </p:val>
                                        </p:tav>
                                        <p:tav tm="100000">
                                          <p:val>
                                            <p:strVal val="#ppt_x"/>
                                          </p:val>
                                        </p:tav>
                                      </p:tavLst>
                                    </p:anim>
                                    <p:anim calcmode="lin" valueType="num">
                                      <p:cBhvr>
                                        <p:cTn id="125" dur="1000" fill="hold"/>
                                        <p:tgtEl>
                                          <p:spTgt spid="1034"/>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40"/>
                                        </p:tgtEl>
                                        <p:attrNameLst>
                                          <p:attrName>style.visibility</p:attrName>
                                        </p:attrNameLst>
                                      </p:cBhvr>
                                      <p:to>
                                        <p:strVal val="visible"/>
                                      </p:to>
                                    </p:set>
                                    <p:animEffect transition="in" filter="fade">
                                      <p:cBhvr>
                                        <p:cTn id="128" dur="1000"/>
                                        <p:tgtEl>
                                          <p:spTgt spid="40"/>
                                        </p:tgtEl>
                                      </p:cBhvr>
                                    </p:animEffect>
                                    <p:anim calcmode="lin" valueType="num">
                                      <p:cBhvr>
                                        <p:cTn id="129" dur="1000" fill="hold"/>
                                        <p:tgtEl>
                                          <p:spTgt spid="40"/>
                                        </p:tgtEl>
                                        <p:attrNameLst>
                                          <p:attrName>ppt_x</p:attrName>
                                        </p:attrNameLst>
                                      </p:cBhvr>
                                      <p:tavLst>
                                        <p:tav tm="0">
                                          <p:val>
                                            <p:strVal val="#ppt_x"/>
                                          </p:val>
                                        </p:tav>
                                        <p:tav tm="100000">
                                          <p:val>
                                            <p:strVal val="#ppt_x"/>
                                          </p:val>
                                        </p:tav>
                                      </p:tavLst>
                                    </p:anim>
                                    <p:anim calcmode="lin" valueType="num">
                                      <p:cBhvr>
                                        <p:cTn id="130" dur="1000" fill="hold"/>
                                        <p:tgtEl>
                                          <p:spTgt spid="40"/>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1000"/>
                                        <p:tgtEl>
                                          <p:spTgt spid="41"/>
                                        </p:tgtEl>
                                      </p:cBhvr>
                                    </p:animEffect>
                                    <p:anim calcmode="lin" valueType="num">
                                      <p:cBhvr>
                                        <p:cTn id="134" dur="1000" fill="hold"/>
                                        <p:tgtEl>
                                          <p:spTgt spid="41"/>
                                        </p:tgtEl>
                                        <p:attrNameLst>
                                          <p:attrName>ppt_x</p:attrName>
                                        </p:attrNameLst>
                                      </p:cBhvr>
                                      <p:tavLst>
                                        <p:tav tm="0">
                                          <p:val>
                                            <p:strVal val="#ppt_x"/>
                                          </p:val>
                                        </p:tav>
                                        <p:tav tm="100000">
                                          <p:val>
                                            <p:strVal val="#ppt_x"/>
                                          </p:val>
                                        </p:tav>
                                      </p:tavLst>
                                    </p:anim>
                                    <p:anim calcmode="lin" valueType="num">
                                      <p:cBhvr>
                                        <p:cTn id="13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23"/>
                                        </p:tgtEl>
                                        <p:attrNameLst>
                                          <p:attrName>style.visibility</p:attrName>
                                        </p:attrNameLst>
                                      </p:cBhvr>
                                      <p:to>
                                        <p:strVal val="visible"/>
                                      </p:to>
                                    </p:set>
                                    <p:anim calcmode="lin" valueType="num">
                                      <p:cBhvr additive="base">
                                        <p:cTn id="140" dur="500" fill="hold"/>
                                        <p:tgtEl>
                                          <p:spTgt spid="23"/>
                                        </p:tgtEl>
                                        <p:attrNameLst>
                                          <p:attrName>ppt_x</p:attrName>
                                        </p:attrNameLst>
                                      </p:cBhvr>
                                      <p:tavLst>
                                        <p:tav tm="0">
                                          <p:val>
                                            <p:strVal val="#ppt_x"/>
                                          </p:val>
                                        </p:tav>
                                        <p:tav tm="100000">
                                          <p:val>
                                            <p:strVal val="#ppt_x"/>
                                          </p:val>
                                        </p:tav>
                                      </p:tavLst>
                                    </p:anim>
                                    <p:anim calcmode="lin" valueType="num">
                                      <p:cBhvr additive="base">
                                        <p:cTn id="141" dur="500" fill="hold"/>
                                        <p:tgtEl>
                                          <p:spTgt spid="23"/>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additive="base">
                                        <p:cTn id="144" dur="500" fill="hold"/>
                                        <p:tgtEl>
                                          <p:spTgt spid="22"/>
                                        </p:tgtEl>
                                        <p:attrNameLst>
                                          <p:attrName>ppt_x</p:attrName>
                                        </p:attrNameLst>
                                      </p:cBhvr>
                                      <p:tavLst>
                                        <p:tav tm="0">
                                          <p:val>
                                            <p:strVal val="#ppt_x"/>
                                          </p:val>
                                        </p:tav>
                                        <p:tav tm="100000">
                                          <p:val>
                                            <p:strVal val="#ppt_x"/>
                                          </p:val>
                                        </p:tav>
                                      </p:tavLst>
                                    </p:anim>
                                    <p:anim calcmode="lin" valueType="num">
                                      <p:cBhvr additive="base">
                                        <p:cTn id="145" dur="500" fill="hold"/>
                                        <p:tgtEl>
                                          <p:spTgt spid="22"/>
                                        </p:tgtEl>
                                        <p:attrNameLst>
                                          <p:attrName>ppt_y</p:attrName>
                                        </p:attrNameLst>
                                      </p:cBhvr>
                                      <p:tavLst>
                                        <p:tav tm="0">
                                          <p:val>
                                            <p:strVal val="1+#ppt_h/2"/>
                                          </p:val>
                                        </p:tav>
                                        <p:tav tm="100000">
                                          <p:val>
                                            <p:strVal val="#ppt_y"/>
                                          </p:val>
                                        </p:tav>
                                      </p:tavLst>
                                    </p:anim>
                                  </p:childTnLst>
                                </p:cTn>
                              </p:par>
                              <p:par>
                                <p:cTn id="146" presetID="42" presetClass="exit" presetSubtype="0" fill="hold" nodeType="withEffect">
                                  <p:stCondLst>
                                    <p:cond delay="0"/>
                                  </p:stCondLst>
                                  <p:childTnLst>
                                    <p:animEffect transition="out" filter="fade">
                                      <p:cBhvr>
                                        <p:cTn id="147" dur="1000"/>
                                        <p:tgtEl>
                                          <p:spTgt spid="1034"/>
                                        </p:tgtEl>
                                      </p:cBhvr>
                                    </p:animEffect>
                                    <p:anim calcmode="lin" valueType="num">
                                      <p:cBhvr>
                                        <p:cTn id="148" dur="1000"/>
                                        <p:tgtEl>
                                          <p:spTgt spid="1034"/>
                                        </p:tgtEl>
                                        <p:attrNameLst>
                                          <p:attrName>ppt_x</p:attrName>
                                        </p:attrNameLst>
                                      </p:cBhvr>
                                      <p:tavLst>
                                        <p:tav tm="0">
                                          <p:val>
                                            <p:strVal val="ppt_x"/>
                                          </p:val>
                                        </p:tav>
                                        <p:tav tm="100000">
                                          <p:val>
                                            <p:strVal val="ppt_x"/>
                                          </p:val>
                                        </p:tav>
                                      </p:tavLst>
                                    </p:anim>
                                    <p:anim calcmode="lin" valueType="num">
                                      <p:cBhvr>
                                        <p:cTn id="149" dur="1000"/>
                                        <p:tgtEl>
                                          <p:spTgt spid="1034"/>
                                        </p:tgtEl>
                                        <p:attrNameLst>
                                          <p:attrName>ppt_y</p:attrName>
                                        </p:attrNameLst>
                                      </p:cBhvr>
                                      <p:tavLst>
                                        <p:tav tm="0">
                                          <p:val>
                                            <p:strVal val="ppt_y"/>
                                          </p:val>
                                        </p:tav>
                                        <p:tav tm="100000">
                                          <p:val>
                                            <p:strVal val="ppt_y+.1"/>
                                          </p:val>
                                        </p:tav>
                                      </p:tavLst>
                                    </p:anim>
                                    <p:set>
                                      <p:cBhvr>
                                        <p:cTn id="150" dur="1" fill="hold">
                                          <p:stCondLst>
                                            <p:cond delay="999"/>
                                          </p:stCondLst>
                                        </p:cTn>
                                        <p:tgtEl>
                                          <p:spTgt spid="1034"/>
                                        </p:tgtEl>
                                        <p:attrNameLst>
                                          <p:attrName>style.visibility</p:attrName>
                                        </p:attrNameLst>
                                      </p:cBhvr>
                                      <p:to>
                                        <p:strVal val="hidden"/>
                                      </p:to>
                                    </p:set>
                                  </p:childTnLst>
                                </p:cTn>
                              </p:par>
                              <p:par>
                                <p:cTn id="151" presetID="42" presetClass="exit" presetSubtype="0" fill="hold" grpId="1" nodeType="withEffect">
                                  <p:stCondLst>
                                    <p:cond delay="0"/>
                                  </p:stCondLst>
                                  <p:childTnLst>
                                    <p:animEffect transition="out" filter="fade">
                                      <p:cBhvr>
                                        <p:cTn id="152" dur="1000"/>
                                        <p:tgtEl>
                                          <p:spTgt spid="40"/>
                                        </p:tgtEl>
                                      </p:cBhvr>
                                    </p:animEffect>
                                    <p:anim calcmode="lin" valueType="num">
                                      <p:cBhvr>
                                        <p:cTn id="153" dur="1000"/>
                                        <p:tgtEl>
                                          <p:spTgt spid="40"/>
                                        </p:tgtEl>
                                        <p:attrNameLst>
                                          <p:attrName>ppt_x</p:attrName>
                                        </p:attrNameLst>
                                      </p:cBhvr>
                                      <p:tavLst>
                                        <p:tav tm="0">
                                          <p:val>
                                            <p:strVal val="ppt_x"/>
                                          </p:val>
                                        </p:tav>
                                        <p:tav tm="100000">
                                          <p:val>
                                            <p:strVal val="ppt_x"/>
                                          </p:val>
                                        </p:tav>
                                      </p:tavLst>
                                    </p:anim>
                                    <p:anim calcmode="lin" valueType="num">
                                      <p:cBhvr>
                                        <p:cTn id="154" dur="1000"/>
                                        <p:tgtEl>
                                          <p:spTgt spid="40"/>
                                        </p:tgtEl>
                                        <p:attrNameLst>
                                          <p:attrName>ppt_y</p:attrName>
                                        </p:attrNameLst>
                                      </p:cBhvr>
                                      <p:tavLst>
                                        <p:tav tm="0">
                                          <p:val>
                                            <p:strVal val="ppt_y"/>
                                          </p:val>
                                        </p:tav>
                                        <p:tav tm="100000">
                                          <p:val>
                                            <p:strVal val="ppt_y+.1"/>
                                          </p:val>
                                        </p:tav>
                                      </p:tavLst>
                                    </p:anim>
                                    <p:set>
                                      <p:cBhvr>
                                        <p:cTn id="155" dur="1" fill="hold">
                                          <p:stCondLst>
                                            <p:cond delay="999"/>
                                          </p:stCondLst>
                                        </p:cTn>
                                        <p:tgtEl>
                                          <p:spTgt spid="40"/>
                                        </p:tgtEl>
                                        <p:attrNameLst>
                                          <p:attrName>style.visibility</p:attrName>
                                        </p:attrNameLst>
                                      </p:cBhvr>
                                      <p:to>
                                        <p:strVal val="hidden"/>
                                      </p:to>
                                    </p:set>
                                  </p:childTnLst>
                                </p:cTn>
                              </p:par>
                              <p:par>
                                <p:cTn id="156" presetID="42" presetClass="exit" presetSubtype="0" fill="hold" grpId="1" nodeType="withEffect">
                                  <p:stCondLst>
                                    <p:cond delay="0"/>
                                  </p:stCondLst>
                                  <p:childTnLst>
                                    <p:animEffect transition="out" filter="fade">
                                      <p:cBhvr>
                                        <p:cTn id="157" dur="1000"/>
                                        <p:tgtEl>
                                          <p:spTgt spid="41"/>
                                        </p:tgtEl>
                                      </p:cBhvr>
                                    </p:animEffect>
                                    <p:anim calcmode="lin" valueType="num">
                                      <p:cBhvr>
                                        <p:cTn id="158" dur="1000"/>
                                        <p:tgtEl>
                                          <p:spTgt spid="41"/>
                                        </p:tgtEl>
                                        <p:attrNameLst>
                                          <p:attrName>ppt_x</p:attrName>
                                        </p:attrNameLst>
                                      </p:cBhvr>
                                      <p:tavLst>
                                        <p:tav tm="0">
                                          <p:val>
                                            <p:strVal val="ppt_x"/>
                                          </p:val>
                                        </p:tav>
                                        <p:tav tm="100000">
                                          <p:val>
                                            <p:strVal val="ppt_x"/>
                                          </p:val>
                                        </p:tav>
                                      </p:tavLst>
                                    </p:anim>
                                    <p:anim calcmode="lin" valueType="num">
                                      <p:cBhvr>
                                        <p:cTn id="159" dur="1000"/>
                                        <p:tgtEl>
                                          <p:spTgt spid="41"/>
                                        </p:tgtEl>
                                        <p:attrNameLst>
                                          <p:attrName>ppt_y</p:attrName>
                                        </p:attrNameLst>
                                      </p:cBhvr>
                                      <p:tavLst>
                                        <p:tav tm="0">
                                          <p:val>
                                            <p:strVal val="ppt_y"/>
                                          </p:val>
                                        </p:tav>
                                        <p:tav tm="100000">
                                          <p:val>
                                            <p:strVal val="ppt_y+.1"/>
                                          </p:val>
                                        </p:tav>
                                      </p:tavLst>
                                    </p:anim>
                                    <p:set>
                                      <p:cBhvr>
                                        <p:cTn id="160" dur="1" fill="hold">
                                          <p:stCondLst>
                                            <p:cond delay="9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9" grpId="0" animBg="1"/>
      <p:bldP spid="20" grpId="0" animBg="1"/>
      <p:bldP spid="22" grpId="0" animBg="1"/>
      <p:bldP spid="23" grpId="0" animBg="1"/>
      <p:bldP spid="29" grpId="0"/>
      <p:bldP spid="29" grpId="1"/>
      <p:bldP spid="35" grpId="0"/>
      <p:bldP spid="35" grpId="1"/>
      <p:bldP spid="40" grpId="0"/>
      <p:bldP spid="40" grpId="1"/>
      <p:bldP spid="41" grpId="0"/>
      <p:bldP spid="4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59761B-4F87-4CF0-BA88-8205DF784893}"/>
              </a:ext>
            </a:extLst>
          </p:cNvPr>
          <p:cNvSpPr>
            <a:spLocks noGrp="1"/>
          </p:cNvSpPr>
          <p:nvPr>
            <p:ph type="title"/>
          </p:nvPr>
        </p:nvSpPr>
        <p:spPr/>
        <p:txBody>
          <a:bodyPr/>
          <a:lstStyle/>
          <a:p>
            <a:r>
              <a:rPr lang="en-US" dirty="0"/>
              <a:t>Client/Server VS PubSub</a:t>
            </a:r>
          </a:p>
        </p:txBody>
      </p:sp>
      <p:sp>
        <p:nvSpPr>
          <p:cNvPr id="3" name="Segnaposto contenuto 2">
            <a:extLst>
              <a:ext uri="{FF2B5EF4-FFF2-40B4-BE49-F238E27FC236}">
                <a16:creationId xmlns:a16="http://schemas.microsoft.com/office/drawing/2014/main" id="{C8515BBF-1AAC-4817-9629-DA3A84DFC98F}"/>
              </a:ext>
            </a:extLst>
          </p:cNvPr>
          <p:cNvSpPr>
            <a:spLocks noGrp="1"/>
          </p:cNvSpPr>
          <p:nvPr>
            <p:ph idx="1"/>
          </p:nvPr>
        </p:nvSpPr>
        <p:spPr>
          <a:xfrm>
            <a:off x="609601" y="1155700"/>
            <a:ext cx="7650703" cy="2157224"/>
          </a:xfrm>
        </p:spPr>
        <p:txBody>
          <a:bodyPr/>
          <a:lstStyle/>
          <a:p>
            <a:r>
              <a:rPr lang="en-US" sz="2133" dirty="0"/>
              <a:t>Different aspects are considered when choosing the best model:</a:t>
            </a:r>
          </a:p>
          <a:p>
            <a:pPr lvl="1"/>
            <a:r>
              <a:rPr lang="en-US" sz="1867" b="1" dirty="0"/>
              <a:t>Real-time</a:t>
            </a:r>
            <a:r>
              <a:rPr lang="en-US" sz="1867" dirty="0"/>
              <a:t> requirements</a:t>
            </a:r>
          </a:p>
          <a:p>
            <a:pPr lvl="1"/>
            <a:r>
              <a:rPr lang="en-US" sz="1867" dirty="0"/>
              <a:t>Information </a:t>
            </a:r>
            <a:r>
              <a:rPr lang="en-US" sz="1867" b="1" dirty="0"/>
              <a:t>fan-out</a:t>
            </a:r>
          </a:p>
          <a:p>
            <a:pPr lvl="1"/>
            <a:r>
              <a:rPr lang="en-US" sz="1867" dirty="0"/>
              <a:t>Computational </a:t>
            </a:r>
            <a:r>
              <a:rPr lang="en-US" sz="1867" b="1" dirty="0"/>
              <a:t>resources</a:t>
            </a:r>
          </a:p>
          <a:p>
            <a:pPr lvl="1"/>
            <a:r>
              <a:rPr lang="en-US" sz="1867" b="1" dirty="0"/>
              <a:t>Cloud</a:t>
            </a:r>
            <a:r>
              <a:rPr lang="en-US" sz="1867" dirty="0"/>
              <a:t> integration</a:t>
            </a:r>
          </a:p>
        </p:txBody>
      </p:sp>
      <p:sp>
        <p:nvSpPr>
          <p:cNvPr id="4" name="Segnaposto piè di pagina 3">
            <a:extLst>
              <a:ext uri="{FF2B5EF4-FFF2-40B4-BE49-F238E27FC236}">
                <a16:creationId xmlns:a16="http://schemas.microsoft.com/office/drawing/2014/main" id="{ED255412-8090-41F9-B336-54685CF1FA60}"/>
              </a:ext>
            </a:extLst>
          </p:cNvPr>
          <p:cNvSpPr>
            <a:spLocks noGrp="1"/>
          </p:cNvSpPr>
          <p:nvPr>
            <p:ph type="ftr" sz="quarter" idx="11"/>
          </p:nvPr>
        </p:nvSpPr>
        <p:spPr/>
        <p:txBody>
          <a:bodyPr/>
          <a:lstStyle/>
          <a:p>
            <a:pPr>
              <a:defRPr/>
            </a:pPr>
            <a:r>
              <a:rPr lang="it-IT"/>
              <a:t>EISD</a:t>
            </a:r>
            <a:endParaRPr lang="it-IT" dirty="0"/>
          </a:p>
        </p:txBody>
      </p:sp>
      <p:grpSp>
        <p:nvGrpSpPr>
          <p:cNvPr id="8" name="Gruppo 7">
            <a:extLst>
              <a:ext uri="{FF2B5EF4-FFF2-40B4-BE49-F238E27FC236}">
                <a16:creationId xmlns:a16="http://schemas.microsoft.com/office/drawing/2014/main" id="{0592A652-8854-584F-9900-34089C9FF220}"/>
              </a:ext>
            </a:extLst>
          </p:cNvPr>
          <p:cNvGrpSpPr/>
          <p:nvPr/>
        </p:nvGrpSpPr>
        <p:grpSpPr>
          <a:xfrm>
            <a:off x="6864086" y="2756926"/>
            <a:ext cx="3368708" cy="3368708"/>
            <a:chOff x="5220071" y="2067693"/>
            <a:chExt cx="2526531" cy="2526531"/>
          </a:xfrm>
        </p:grpSpPr>
        <p:pic>
          <p:nvPicPr>
            <p:cNvPr id="5" name="Picture 10" descr="http://cdn.lowgif.com/full/cc753fed221102a5-how-to-save-your-mind-from-having-to-make-small-decisions.gif">
              <a:extLst>
                <a:ext uri="{FF2B5EF4-FFF2-40B4-BE49-F238E27FC236}">
                  <a16:creationId xmlns:a16="http://schemas.microsoft.com/office/drawing/2014/main" id="{BBDB2D39-7B02-4B41-8829-07F282CC2C3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20071" y="2067693"/>
              <a:ext cx="2526531" cy="252653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DA34776F-B2EE-E74A-8FFC-C84B26424193}"/>
                </a:ext>
              </a:extLst>
            </p:cNvPr>
            <p:cNvSpPr txBox="1"/>
            <p:nvPr/>
          </p:nvSpPr>
          <p:spPr>
            <a:xfrm>
              <a:off x="6732240" y="2349626"/>
              <a:ext cx="943348" cy="230833"/>
            </a:xfrm>
            <a:prstGeom prst="rect">
              <a:avLst/>
            </a:prstGeom>
            <a:noFill/>
          </p:spPr>
          <p:txBody>
            <a:bodyPr wrap="square" rtlCol="0">
              <a:spAutoFit/>
            </a:bodyPr>
            <a:lstStyle/>
            <a:p>
              <a:r>
                <a:rPr lang="en-US" sz="1400" dirty="0"/>
                <a:t>Client/server</a:t>
              </a:r>
            </a:p>
          </p:txBody>
        </p:sp>
        <p:sp>
          <p:nvSpPr>
            <p:cNvPr id="7" name="CasellaDiTesto 6">
              <a:extLst>
                <a:ext uri="{FF2B5EF4-FFF2-40B4-BE49-F238E27FC236}">
                  <a16:creationId xmlns:a16="http://schemas.microsoft.com/office/drawing/2014/main" id="{0D69F762-B990-B745-9B4C-D6E4E8E4B1F2}"/>
                </a:ext>
              </a:extLst>
            </p:cNvPr>
            <p:cNvSpPr txBox="1"/>
            <p:nvPr/>
          </p:nvSpPr>
          <p:spPr>
            <a:xfrm>
              <a:off x="5432002" y="2340918"/>
              <a:ext cx="649123" cy="230833"/>
            </a:xfrm>
            <a:prstGeom prst="rect">
              <a:avLst/>
            </a:prstGeom>
            <a:noFill/>
          </p:spPr>
          <p:txBody>
            <a:bodyPr wrap="square" rtlCol="0">
              <a:spAutoFit/>
            </a:bodyPr>
            <a:lstStyle/>
            <a:p>
              <a:r>
                <a:rPr lang="en-US" sz="1400" dirty="0"/>
                <a:t>PubSub</a:t>
              </a:r>
            </a:p>
          </p:txBody>
        </p:sp>
      </p:grpSp>
      <p:pic>
        <p:nvPicPr>
          <p:cNvPr id="32" name="Segnaposto contenuto 7">
            <a:extLst>
              <a:ext uri="{FF2B5EF4-FFF2-40B4-BE49-F238E27FC236}">
                <a16:creationId xmlns:a16="http://schemas.microsoft.com/office/drawing/2014/main" id="{241F7D1F-50B3-4EFD-A561-FC595F829BC7}"/>
              </a:ext>
            </a:extLst>
          </p:cNvPr>
          <p:cNvPicPr>
            <a:picLocks noChangeAspect="1"/>
          </p:cNvPicPr>
          <p:nvPr/>
        </p:nvPicPr>
        <p:blipFill>
          <a:blip r:embed="rId3"/>
          <a:stretch>
            <a:fillRect/>
          </a:stretch>
        </p:blipFill>
        <p:spPr>
          <a:xfrm>
            <a:off x="6663696" y="1871936"/>
            <a:ext cx="5528305" cy="4581715"/>
          </a:xfrm>
          <a:prstGeom prst="rect">
            <a:avLst/>
          </a:prstGeom>
        </p:spPr>
      </p:pic>
      <p:grpSp>
        <p:nvGrpSpPr>
          <p:cNvPr id="33" name="Gruppo 32">
            <a:extLst>
              <a:ext uri="{FF2B5EF4-FFF2-40B4-BE49-F238E27FC236}">
                <a16:creationId xmlns:a16="http://schemas.microsoft.com/office/drawing/2014/main" id="{12818BB7-4398-41A4-AB77-48BF718EA239}"/>
              </a:ext>
            </a:extLst>
          </p:cNvPr>
          <p:cNvGrpSpPr/>
          <p:nvPr/>
        </p:nvGrpSpPr>
        <p:grpSpPr>
          <a:xfrm>
            <a:off x="6173389" y="611340"/>
            <a:ext cx="2304256" cy="1643123"/>
            <a:chOff x="1331640" y="-233134"/>
            <a:chExt cx="2160240" cy="1577327"/>
          </a:xfrm>
        </p:grpSpPr>
        <p:grpSp>
          <p:nvGrpSpPr>
            <p:cNvPr id="34" name="Gruppo 33">
              <a:extLst>
                <a:ext uri="{FF2B5EF4-FFF2-40B4-BE49-F238E27FC236}">
                  <a16:creationId xmlns:a16="http://schemas.microsoft.com/office/drawing/2014/main" id="{66581018-B396-499D-96D1-ABD6FF420634}"/>
                </a:ext>
              </a:extLst>
            </p:cNvPr>
            <p:cNvGrpSpPr/>
            <p:nvPr/>
          </p:nvGrpSpPr>
          <p:grpSpPr>
            <a:xfrm>
              <a:off x="1331640" y="-233134"/>
              <a:ext cx="2160240" cy="1577327"/>
              <a:chOff x="1331640" y="-233134"/>
              <a:chExt cx="2160240" cy="1577327"/>
            </a:xfrm>
          </p:grpSpPr>
          <p:pic>
            <p:nvPicPr>
              <p:cNvPr id="36" name="Elemento grafico 35" descr="Cloud">
                <a:extLst>
                  <a:ext uri="{FF2B5EF4-FFF2-40B4-BE49-F238E27FC236}">
                    <a16:creationId xmlns:a16="http://schemas.microsoft.com/office/drawing/2014/main" id="{931C9AEF-2239-40AD-87B4-426964864E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1640" y="-233134"/>
                <a:ext cx="1957598" cy="1577327"/>
              </a:xfrm>
              <a:prstGeom prst="rect">
                <a:avLst/>
              </a:prstGeom>
            </p:spPr>
          </p:pic>
          <p:pic>
            <p:nvPicPr>
              <p:cNvPr id="37" name="Elemento grafico 36" descr="Cloud">
                <a:extLst>
                  <a:ext uri="{FF2B5EF4-FFF2-40B4-BE49-F238E27FC236}">
                    <a16:creationId xmlns:a16="http://schemas.microsoft.com/office/drawing/2014/main" id="{681E414C-8D09-475E-81DA-3A9961171F24}"/>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20112"/>
              <a:stretch/>
            </p:blipFill>
            <p:spPr>
              <a:xfrm>
                <a:off x="1534282" y="-154277"/>
                <a:ext cx="1957598" cy="1260091"/>
              </a:xfrm>
              <a:prstGeom prst="rect">
                <a:avLst/>
              </a:prstGeom>
            </p:spPr>
          </p:pic>
        </p:grpSp>
        <p:sp>
          <p:nvSpPr>
            <p:cNvPr id="35" name="CasellaDiTesto 34">
              <a:extLst>
                <a:ext uri="{FF2B5EF4-FFF2-40B4-BE49-F238E27FC236}">
                  <a16:creationId xmlns:a16="http://schemas.microsoft.com/office/drawing/2014/main" id="{6D529423-808B-4EEA-A366-D3F392D61FFA}"/>
                </a:ext>
              </a:extLst>
            </p:cNvPr>
            <p:cNvSpPr txBox="1"/>
            <p:nvPr/>
          </p:nvSpPr>
          <p:spPr>
            <a:xfrm>
              <a:off x="2747183" y="844204"/>
              <a:ext cx="554840" cy="305362"/>
            </a:xfrm>
            <a:prstGeom prst="rect">
              <a:avLst/>
            </a:prstGeom>
            <a:noFill/>
          </p:spPr>
          <p:txBody>
            <a:bodyPr wrap="none" rtlCol="0">
              <a:spAutoFit/>
            </a:bodyPr>
            <a:lstStyle/>
            <a:p>
              <a:pPr algn="r" defTabSz="1219170" eaLnBrk="0" fontAlgn="base" hangingPunct="0">
                <a:spcBef>
                  <a:spcPct val="0"/>
                </a:spcBef>
                <a:spcAft>
                  <a:spcPct val="0"/>
                </a:spcAft>
                <a:defRPr/>
              </a:pPr>
              <a:r>
                <a:rPr lang="it-IT" sz="1200" b="1" i="1" dirty="0">
                  <a:solidFill>
                    <a:prstClr val="black"/>
                  </a:solidFill>
                  <a:latin typeface="Calibri"/>
                  <a:ea typeface="MS PGothic" panose="020B0600070205080204" pitchFamily="34" charset="-128"/>
                </a:rPr>
                <a:t>Cloud</a:t>
              </a:r>
              <a:r>
                <a:rPr lang="it-IT" sz="1467" b="1" dirty="0">
                  <a:solidFill>
                    <a:prstClr val="black"/>
                  </a:solidFill>
                  <a:effectLst>
                    <a:outerShdw blurRad="38100" dist="38100" dir="2700000" algn="tl">
                      <a:srgbClr val="000000">
                        <a:alpha val="43137"/>
                      </a:srgbClr>
                    </a:outerShdw>
                  </a:effectLst>
                  <a:latin typeface="Calibri"/>
                  <a:ea typeface="MS PGothic" panose="020B0600070205080204" pitchFamily="34" charset="-128"/>
                </a:rPr>
                <a:t> </a:t>
              </a:r>
            </a:p>
          </p:txBody>
        </p:sp>
      </p:grpSp>
      <p:cxnSp>
        <p:nvCxnSpPr>
          <p:cNvPr id="38" name="Connettore 2 37">
            <a:extLst>
              <a:ext uri="{FF2B5EF4-FFF2-40B4-BE49-F238E27FC236}">
                <a16:creationId xmlns:a16="http://schemas.microsoft.com/office/drawing/2014/main" id="{14E0CA27-3DC4-4093-9C30-5682C7F2F0FD}"/>
              </a:ext>
            </a:extLst>
          </p:cNvPr>
          <p:cNvCxnSpPr>
            <a:cxnSpLocks/>
          </p:cNvCxnSpPr>
          <p:nvPr/>
        </p:nvCxnSpPr>
        <p:spPr>
          <a:xfrm flipH="1">
            <a:off x="8112225" y="5176569"/>
            <a:ext cx="148079" cy="48285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Connettore 2 38">
            <a:extLst>
              <a:ext uri="{FF2B5EF4-FFF2-40B4-BE49-F238E27FC236}">
                <a16:creationId xmlns:a16="http://schemas.microsoft.com/office/drawing/2014/main" id="{B6CA8E13-BAE0-478B-AD68-180A29869802}"/>
              </a:ext>
            </a:extLst>
          </p:cNvPr>
          <p:cNvCxnSpPr>
            <a:cxnSpLocks/>
          </p:cNvCxnSpPr>
          <p:nvPr/>
        </p:nvCxnSpPr>
        <p:spPr>
          <a:xfrm>
            <a:off x="9552384" y="5176569"/>
            <a:ext cx="156448" cy="48285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0" name="Gruppo 39">
            <a:extLst>
              <a:ext uri="{FF2B5EF4-FFF2-40B4-BE49-F238E27FC236}">
                <a16:creationId xmlns:a16="http://schemas.microsoft.com/office/drawing/2014/main" id="{837D5D88-0D7A-4CE1-AF34-BCB5997FD326}"/>
              </a:ext>
            </a:extLst>
          </p:cNvPr>
          <p:cNvGrpSpPr/>
          <p:nvPr/>
        </p:nvGrpSpPr>
        <p:grpSpPr>
          <a:xfrm>
            <a:off x="8449407" y="4552820"/>
            <a:ext cx="910956" cy="305617"/>
            <a:chOff x="6337055" y="3414619"/>
            <a:chExt cx="683217" cy="229213"/>
          </a:xfrm>
        </p:grpSpPr>
        <p:cxnSp>
          <p:nvCxnSpPr>
            <p:cNvPr id="41" name="Connettore 2 40">
              <a:extLst>
                <a:ext uri="{FF2B5EF4-FFF2-40B4-BE49-F238E27FC236}">
                  <a16:creationId xmlns:a16="http://schemas.microsoft.com/office/drawing/2014/main" id="{CB9D497C-227B-4AC7-885B-B19944FA942C}"/>
                </a:ext>
              </a:extLst>
            </p:cNvPr>
            <p:cNvCxnSpPr>
              <a:cxnSpLocks/>
            </p:cNvCxnSpPr>
            <p:nvPr/>
          </p:nvCxnSpPr>
          <p:spPr>
            <a:xfrm flipV="1">
              <a:off x="6337055" y="3643831"/>
              <a:ext cx="683217" cy="1"/>
            </a:xfrm>
            <a:prstGeom prst="straightConnector1">
              <a:avLst/>
            </a:prstGeom>
            <a:ln>
              <a:solidFill>
                <a:srgbClr val="FF0000"/>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42" name="CasellaDiTesto 41">
              <a:extLst>
                <a:ext uri="{FF2B5EF4-FFF2-40B4-BE49-F238E27FC236}">
                  <a16:creationId xmlns:a16="http://schemas.microsoft.com/office/drawing/2014/main" id="{3D411F54-1A04-464C-8112-4BB8C6EA48D4}"/>
                </a:ext>
              </a:extLst>
            </p:cNvPr>
            <p:cNvSpPr txBox="1"/>
            <p:nvPr/>
          </p:nvSpPr>
          <p:spPr>
            <a:xfrm>
              <a:off x="6376664" y="3414619"/>
              <a:ext cx="603998" cy="192409"/>
            </a:xfrm>
            <a:prstGeom prst="rect">
              <a:avLst/>
            </a:prstGeom>
            <a:noFill/>
          </p:spPr>
          <p:txBody>
            <a:bodyPr wrap="square" rtlCol="0">
              <a:spAutoFit/>
            </a:bodyPr>
            <a:lstStyle/>
            <a:p>
              <a:pPr defTabSz="1219170" eaLnBrk="0" fontAlgn="base" hangingPunct="0">
                <a:spcBef>
                  <a:spcPct val="0"/>
                </a:spcBef>
                <a:spcAft>
                  <a:spcPct val="0"/>
                </a:spcAft>
                <a:defRPr/>
              </a:pPr>
              <a:r>
                <a:rPr lang="it-IT" sz="1067" b="1" i="1" dirty="0">
                  <a:solidFill>
                    <a:prstClr val="black"/>
                  </a:solidFill>
                  <a:latin typeface="Calibri"/>
                  <a:ea typeface="MS PGothic" panose="020B0600070205080204" pitchFamily="34" charset="-128"/>
                </a:rPr>
                <a:t>OPC-UA</a:t>
              </a:r>
            </a:p>
          </p:txBody>
        </p:sp>
      </p:grpSp>
      <p:grpSp>
        <p:nvGrpSpPr>
          <p:cNvPr id="43" name="Gruppo 42">
            <a:extLst>
              <a:ext uri="{FF2B5EF4-FFF2-40B4-BE49-F238E27FC236}">
                <a16:creationId xmlns:a16="http://schemas.microsoft.com/office/drawing/2014/main" id="{401EBC21-8ED2-4C07-ACB8-F5602FE312CD}"/>
              </a:ext>
            </a:extLst>
          </p:cNvPr>
          <p:cNvGrpSpPr/>
          <p:nvPr/>
        </p:nvGrpSpPr>
        <p:grpSpPr>
          <a:xfrm>
            <a:off x="9255429" y="3424917"/>
            <a:ext cx="257824" cy="1238471"/>
            <a:chOff x="6941571" y="2568687"/>
            <a:chExt cx="193368" cy="928853"/>
          </a:xfrm>
        </p:grpSpPr>
        <p:cxnSp>
          <p:nvCxnSpPr>
            <p:cNvPr id="44" name="Connettore 2 43">
              <a:extLst>
                <a:ext uri="{FF2B5EF4-FFF2-40B4-BE49-F238E27FC236}">
                  <a16:creationId xmlns:a16="http://schemas.microsoft.com/office/drawing/2014/main" id="{DD0AD38C-2A8A-4AFD-86A7-135F99EDCDE5}"/>
                </a:ext>
              </a:extLst>
            </p:cNvPr>
            <p:cNvCxnSpPr>
              <a:cxnSpLocks/>
            </p:cNvCxnSpPr>
            <p:nvPr/>
          </p:nvCxnSpPr>
          <p:spPr>
            <a:xfrm flipV="1">
              <a:off x="6941571" y="2611671"/>
              <a:ext cx="0" cy="885869"/>
            </a:xfrm>
            <a:prstGeom prst="straightConnector1">
              <a:avLst/>
            </a:prstGeom>
            <a:ln>
              <a:solidFill>
                <a:srgbClr val="FF0000"/>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45" name="CasellaDiTesto 44">
              <a:extLst>
                <a:ext uri="{FF2B5EF4-FFF2-40B4-BE49-F238E27FC236}">
                  <a16:creationId xmlns:a16="http://schemas.microsoft.com/office/drawing/2014/main" id="{0E0C63A9-EB58-4634-84B0-F1E01782BDA0}"/>
                </a:ext>
              </a:extLst>
            </p:cNvPr>
            <p:cNvSpPr txBox="1"/>
            <p:nvPr/>
          </p:nvSpPr>
          <p:spPr>
            <a:xfrm rot="16200000">
              <a:off x="6673499" y="2837718"/>
              <a:ext cx="730471" cy="192409"/>
            </a:xfrm>
            <a:prstGeom prst="rect">
              <a:avLst/>
            </a:prstGeom>
            <a:noFill/>
          </p:spPr>
          <p:txBody>
            <a:bodyPr wrap="square" rtlCol="0">
              <a:spAutoFit/>
            </a:bodyPr>
            <a:lstStyle/>
            <a:p>
              <a:pPr defTabSz="1219170" eaLnBrk="0" fontAlgn="base" hangingPunct="0">
                <a:spcBef>
                  <a:spcPct val="0"/>
                </a:spcBef>
                <a:spcAft>
                  <a:spcPct val="0"/>
                </a:spcAft>
                <a:defRPr/>
              </a:pPr>
              <a:r>
                <a:rPr lang="it-IT" sz="1067" b="1" i="1" dirty="0">
                  <a:solidFill>
                    <a:prstClr val="black"/>
                  </a:solidFill>
                  <a:latin typeface="Calibri"/>
                  <a:ea typeface="MS PGothic" panose="020B0600070205080204" pitchFamily="34" charset="-128"/>
                </a:rPr>
                <a:t>OPC-UA</a:t>
              </a:r>
            </a:p>
          </p:txBody>
        </p:sp>
      </p:grpSp>
      <p:grpSp>
        <p:nvGrpSpPr>
          <p:cNvPr id="46" name="Gruppo 45">
            <a:extLst>
              <a:ext uri="{FF2B5EF4-FFF2-40B4-BE49-F238E27FC236}">
                <a16:creationId xmlns:a16="http://schemas.microsoft.com/office/drawing/2014/main" id="{D027E67D-AA3A-4C38-BD64-BA417B82C730}"/>
              </a:ext>
            </a:extLst>
          </p:cNvPr>
          <p:cNvGrpSpPr/>
          <p:nvPr/>
        </p:nvGrpSpPr>
        <p:grpSpPr>
          <a:xfrm>
            <a:off x="6593355" y="2083617"/>
            <a:ext cx="338555" cy="3968121"/>
            <a:chOff x="4945011" y="1562712"/>
            <a:chExt cx="253916" cy="2976091"/>
          </a:xfrm>
        </p:grpSpPr>
        <p:cxnSp>
          <p:nvCxnSpPr>
            <p:cNvPr id="47" name="Connettore a gomito 46">
              <a:extLst>
                <a:ext uri="{FF2B5EF4-FFF2-40B4-BE49-F238E27FC236}">
                  <a16:creationId xmlns:a16="http://schemas.microsoft.com/office/drawing/2014/main" id="{49D56ACA-F20D-48B8-9014-AFE5B10F8DB9}"/>
                </a:ext>
              </a:extLst>
            </p:cNvPr>
            <p:cNvCxnSpPr>
              <a:cxnSpLocks/>
            </p:cNvCxnSpPr>
            <p:nvPr/>
          </p:nvCxnSpPr>
          <p:spPr>
            <a:xfrm rot="16200000" flipV="1">
              <a:off x="3673035" y="3050665"/>
              <a:ext cx="2976091" cy="185"/>
            </a:xfrm>
            <a:prstGeom prst="bentConnector3">
              <a:avLst>
                <a:gd name="adj1" fmla="val 50000"/>
              </a:avLst>
            </a:prstGeom>
            <a:ln>
              <a:solidFill>
                <a:srgbClr val="FF0000"/>
              </a:solidFill>
              <a:headEnd type="arrow" w="med" len="med"/>
              <a:tailEnd type="arrow" w="med" len="med"/>
            </a:ln>
          </p:spPr>
          <p:style>
            <a:lnRef idx="3">
              <a:schemeClr val="accent2"/>
            </a:lnRef>
            <a:fillRef idx="0">
              <a:schemeClr val="accent2"/>
            </a:fillRef>
            <a:effectRef idx="2">
              <a:schemeClr val="accent2"/>
            </a:effectRef>
            <a:fontRef idx="minor">
              <a:schemeClr val="tx1"/>
            </a:fontRef>
          </p:style>
        </p:cxnSp>
        <p:sp>
          <p:nvSpPr>
            <p:cNvPr id="48" name="CasellaDiTesto 47">
              <a:extLst>
                <a:ext uri="{FF2B5EF4-FFF2-40B4-BE49-F238E27FC236}">
                  <a16:creationId xmlns:a16="http://schemas.microsoft.com/office/drawing/2014/main" id="{EF7E1E19-CFB4-4492-8964-D9F560431B9C}"/>
                </a:ext>
              </a:extLst>
            </p:cNvPr>
            <p:cNvSpPr txBox="1"/>
            <p:nvPr/>
          </p:nvSpPr>
          <p:spPr>
            <a:xfrm rot="16200000">
              <a:off x="4706733" y="2897085"/>
              <a:ext cx="730471" cy="253916"/>
            </a:xfrm>
            <a:prstGeom prst="rect">
              <a:avLst/>
            </a:prstGeom>
            <a:noFill/>
          </p:spPr>
          <p:txBody>
            <a:bodyPr wrap="square" rtlCol="0">
              <a:spAutoFit/>
            </a:bodyPr>
            <a:lstStyle/>
            <a:p>
              <a:pPr defTabSz="1219170" eaLnBrk="0" fontAlgn="base" hangingPunct="0">
                <a:spcBef>
                  <a:spcPct val="0"/>
                </a:spcBef>
                <a:spcAft>
                  <a:spcPct val="0"/>
                </a:spcAft>
                <a:defRPr/>
              </a:pPr>
              <a:r>
                <a:rPr lang="it-IT" sz="1600" b="1" i="1" dirty="0">
                  <a:solidFill>
                    <a:prstClr val="black"/>
                  </a:solidFill>
                  <a:latin typeface="Calibri"/>
                  <a:ea typeface="MS PGothic" panose="020B0600070205080204" pitchFamily="34" charset="-128"/>
                </a:rPr>
                <a:t>OPC-UA</a:t>
              </a:r>
            </a:p>
          </p:txBody>
        </p:sp>
      </p:grpSp>
      <p:cxnSp>
        <p:nvCxnSpPr>
          <p:cNvPr id="49" name="Connettore 2 48">
            <a:extLst>
              <a:ext uri="{FF2B5EF4-FFF2-40B4-BE49-F238E27FC236}">
                <a16:creationId xmlns:a16="http://schemas.microsoft.com/office/drawing/2014/main" id="{9F4FE1DD-5F7E-461C-94B4-9EE68CED530C}"/>
              </a:ext>
            </a:extLst>
          </p:cNvPr>
          <p:cNvCxnSpPr>
            <a:cxnSpLocks/>
            <a:endCxn id="35" idx="2"/>
          </p:cNvCxnSpPr>
          <p:nvPr/>
        </p:nvCxnSpPr>
        <p:spPr>
          <a:xfrm flipH="1" flipV="1">
            <a:off x="7979217" y="2051718"/>
            <a:ext cx="523002" cy="513187"/>
          </a:xfrm>
          <a:prstGeom prst="straightConnector1">
            <a:avLst/>
          </a:prstGeom>
          <a:ln>
            <a:solidFill>
              <a:srgbClr val="FF0000"/>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grpSp>
        <p:nvGrpSpPr>
          <p:cNvPr id="50" name="Gruppo 49">
            <a:extLst>
              <a:ext uri="{FF2B5EF4-FFF2-40B4-BE49-F238E27FC236}">
                <a16:creationId xmlns:a16="http://schemas.microsoft.com/office/drawing/2014/main" id="{FC22B3F2-AF58-41BC-9A92-6DC642E6D801}"/>
              </a:ext>
            </a:extLst>
          </p:cNvPr>
          <p:cNvGrpSpPr/>
          <p:nvPr/>
        </p:nvGrpSpPr>
        <p:grpSpPr>
          <a:xfrm>
            <a:off x="8346039" y="5574674"/>
            <a:ext cx="910956" cy="305617"/>
            <a:chOff x="6337055" y="3414619"/>
            <a:chExt cx="683217" cy="229213"/>
          </a:xfrm>
        </p:grpSpPr>
        <p:cxnSp>
          <p:nvCxnSpPr>
            <p:cNvPr id="51" name="Connettore 2 50">
              <a:extLst>
                <a:ext uri="{FF2B5EF4-FFF2-40B4-BE49-F238E27FC236}">
                  <a16:creationId xmlns:a16="http://schemas.microsoft.com/office/drawing/2014/main" id="{E17764E7-5C79-4C3D-81C0-1288FB05143F}"/>
                </a:ext>
              </a:extLst>
            </p:cNvPr>
            <p:cNvCxnSpPr>
              <a:cxnSpLocks/>
            </p:cNvCxnSpPr>
            <p:nvPr/>
          </p:nvCxnSpPr>
          <p:spPr>
            <a:xfrm flipV="1">
              <a:off x="6337055" y="3643831"/>
              <a:ext cx="683217" cy="1"/>
            </a:xfrm>
            <a:prstGeom prst="straightConnector1">
              <a:avLst/>
            </a:prstGeom>
            <a:ln>
              <a:solidFill>
                <a:srgbClr val="FF0000"/>
              </a:solidFill>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52" name="CasellaDiTesto 51">
              <a:extLst>
                <a:ext uri="{FF2B5EF4-FFF2-40B4-BE49-F238E27FC236}">
                  <a16:creationId xmlns:a16="http://schemas.microsoft.com/office/drawing/2014/main" id="{8247B364-5F4C-4020-A949-9F9D1240EDC6}"/>
                </a:ext>
              </a:extLst>
            </p:cNvPr>
            <p:cNvSpPr txBox="1"/>
            <p:nvPr/>
          </p:nvSpPr>
          <p:spPr>
            <a:xfrm>
              <a:off x="6376664" y="3414619"/>
              <a:ext cx="603998" cy="192409"/>
            </a:xfrm>
            <a:prstGeom prst="rect">
              <a:avLst/>
            </a:prstGeom>
            <a:noFill/>
          </p:spPr>
          <p:txBody>
            <a:bodyPr wrap="square" rtlCol="0">
              <a:spAutoFit/>
            </a:bodyPr>
            <a:lstStyle/>
            <a:p>
              <a:pPr defTabSz="1219170" eaLnBrk="0" fontAlgn="base" hangingPunct="0">
                <a:spcBef>
                  <a:spcPct val="0"/>
                </a:spcBef>
                <a:spcAft>
                  <a:spcPct val="0"/>
                </a:spcAft>
                <a:defRPr/>
              </a:pPr>
              <a:r>
                <a:rPr lang="it-IT" sz="1067" b="1" i="1" dirty="0">
                  <a:solidFill>
                    <a:prstClr val="black"/>
                  </a:solidFill>
                  <a:latin typeface="Calibri"/>
                  <a:ea typeface="MS PGothic" panose="020B0600070205080204" pitchFamily="34" charset="-128"/>
                </a:rPr>
                <a:t>OPC-UA</a:t>
              </a:r>
            </a:p>
          </p:txBody>
        </p:sp>
      </p:grpSp>
      <p:pic>
        <p:nvPicPr>
          <p:cNvPr id="53" name="Immagine 52">
            <a:extLst>
              <a:ext uri="{FF2B5EF4-FFF2-40B4-BE49-F238E27FC236}">
                <a16:creationId xmlns:a16="http://schemas.microsoft.com/office/drawing/2014/main" id="{5185FF2E-6382-4CE0-BEBC-F114F8BA1FE8}"/>
              </a:ext>
            </a:extLst>
          </p:cNvPr>
          <p:cNvPicPr>
            <a:picLocks noChangeAspect="1"/>
          </p:cNvPicPr>
          <p:nvPr/>
        </p:nvPicPr>
        <p:blipFill>
          <a:blip r:embed="rId8"/>
          <a:stretch>
            <a:fillRect/>
          </a:stretch>
        </p:blipFill>
        <p:spPr>
          <a:xfrm>
            <a:off x="972242" y="2409673"/>
            <a:ext cx="5123759" cy="3946679"/>
          </a:xfrm>
          <a:prstGeom prst="rect">
            <a:avLst/>
          </a:prstGeom>
        </p:spPr>
      </p:pic>
      <p:sp>
        <p:nvSpPr>
          <p:cNvPr id="54" name="Segnaposto contenuto 2">
            <a:extLst>
              <a:ext uri="{FF2B5EF4-FFF2-40B4-BE49-F238E27FC236}">
                <a16:creationId xmlns:a16="http://schemas.microsoft.com/office/drawing/2014/main" id="{75093D93-71D9-4218-B8ED-F686B7D25C40}"/>
              </a:ext>
            </a:extLst>
          </p:cNvPr>
          <p:cNvSpPr txBox="1">
            <a:spLocks/>
          </p:cNvSpPr>
          <p:nvPr/>
        </p:nvSpPr>
        <p:spPr bwMode="auto">
          <a:xfrm>
            <a:off x="609600" y="1155701"/>
            <a:ext cx="10972800" cy="1505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33"/>
              <a:t>Analysis confirmed PubSub’s applicability in:</a:t>
            </a:r>
          </a:p>
          <a:p>
            <a:pPr lvl="1"/>
            <a:r>
              <a:rPr lang="en-US" sz="2133" b="1"/>
              <a:t>Cloud</a:t>
            </a:r>
            <a:r>
              <a:rPr lang="en-US" sz="2133"/>
              <a:t> scenarios</a:t>
            </a:r>
            <a:endParaRPr lang="en-US" sz="1600"/>
          </a:p>
          <a:p>
            <a:pPr lvl="1"/>
            <a:r>
              <a:rPr lang="en-US" sz="2133" b="1"/>
              <a:t>Real-time</a:t>
            </a:r>
            <a:r>
              <a:rPr lang="en-US" sz="2133"/>
              <a:t> scenarios</a:t>
            </a:r>
            <a:endParaRPr lang="en-US" sz="2133" dirty="0"/>
          </a:p>
        </p:txBody>
      </p:sp>
      <p:sp>
        <p:nvSpPr>
          <p:cNvPr id="10" name="Segnaposto numero diapositiva 9">
            <a:extLst>
              <a:ext uri="{FF2B5EF4-FFF2-40B4-BE49-F238E27FC236}">
                <a16:creationId xmlns:a16="http://schemas.microsoft.com/office/drawing/2014/main" id="{13E1905D-240B-D140-8F12-0DE30F4C27BD}"/>
              </a:ext>
            </a:extLst>
          </p:cNvPr>
          <p:cNvSpPr>
            <a:spLocks noGrp="1"/>
          </p:cNvSpPr>
          <p:nvPr>
            <p:ph type="sldNum" sz="quarter" idx="12"/>
          </p:nvPr>
        </p:nvSpPr>
        <p:spPr/>
        <p:txBody>
          <a:bodyPr/>
          <a:lstStyle/>
          <a:p>
            <a:pPr>
              <a:defRPr/>
            </a:pPr>
            <a:fld id="{43CD341D-7438-4FA4-973F-6F9EECBD14B9}" type="slidenum">
              <a:rPr lang="it-IT" altLang="it-IT" smtClean="0"/>
              <a:pPr>
                <a:defRPr/>
              </a:pPr>
              <a:t>7</a:t>
            </a:fld>
            <a:endParaRPr lang="it-IT" altLang="it-IT"/>
          </a:p>
        </p:txBody>
      </p:sp>
    </p:spTree>
    <p:extLst>
      <p:ext uri="{BB962C8B-B14F-4D97-AF65-F5344CB8AC3E}">
        <p14:creationId xmlns:p14="http://schemas.microsoft.com/office/powerpoint/2010/main" val="407380179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anim calcmode="lin" valueType="num">
                                      <p:cBhvr>
                                        <p:cTn id="43" dur="1000" fill="hold"/>
                                        <p:tgtEl>
                                          <p:spTgt spid="46"/>
                                        </p:tgtEl>
                                        <p:attrNameLst>
                                          <p:attrName>ppt_x</p:attrName>
                                        </p:attrNameLst>
                                      </p:cBhvr>
                                      <p:tavLst>
                                        <p:tav tm="0">
                                          <p:val>
                                            <p:strVal val="#ppt_x"/>
                                          </p:val>
                                        </p:tav>
                                        <p:tav tm="100000">
                                          <p:val>
                                            <p:strVal val="#ppt_x"/>
                                          </p:val>
                                        </p:tav>
                                      </p:tavLst>
                                    </p:anim>
                                    <p:anim calcmode="lin" valueType="num">
                                      <p:cBhvr>
                                        <p:cTn id="44" dur="1000" fill="hold"/>
                                        <p:tgtEl>
                                          <p:spTgt spid="4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1000"/>
                                        <p:tgtEl>
                                          <p:spTgt spid="50"/>
                                        </p:tgtEl>
                                      </p:cBhvr>
                                    </p:animEffect>
                                    <p:anim calcmode="lin" valueType="num">
                                      <p:cBhvr>
                                        <p:cTn id="48" dur="1000" fill="hold"/>
                                        <p:tgtEl>
                                          <p:spTgt spid="50"/>
                                        </p:tgtEl>
                                        <p:attrNameLst>
                                          <p:attrName>ppt_x</p:attrName>
                                        </p:attrNameLst>
                                      </p:cBhvr>
                                      <p:tavLst>
                                        <p:tav tm="0">
                                          <p:val>
                                            <p:strVal val="#ppt_x"/>
                                          </p:val>
                                        </p:tav>
                                        <p:tav tm="100000">
                                          <p:val>
                                            <p:strVal val="#ppt_x"/>
                                          </p:val>
                                        </p:tav>
                                      </p:tavLst>
                                    </p:anim>
                                    <p:anim calcmode="lin" valueType="num">
                                      <p:cBhvr>
                                        <p:cTn id="49" dur="1000" fill="hold"/>
                                        <p:tgtEl>
                                          <p:spTgt spid="5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anim calcmode="lin" valueType="num">
                                      <p:cBhvr>
                                        <p:cTn id="53" dur="1000" fill="hold"/>
                                        <p:tgtEl>
                                          <p:spTgt spid="53"/>
                                        </p:tgtEl>
                                        <p:attrNameLst>
                                          <p:attrName>ppt_x</p:attrName>
                                        </p:attrNameLst>
                                      </p:cBhvr>
                                      <p:tavLst>
                                        <p:tav tm="0">
                                          <p:val>
                                            <p:strVal val="#ppt_x"/>
                                          </p:val>
                                        </p:tav>
                                        <p:tav tm="100000">
                                          <p:val>
                                            <p:strVal val="#ppt_x"/>
                                          </p:val>
                                        </p:tav>
                                      </p:tavLst>
                                    </p:anim>
                                    <p:anim calcmode="lin" valueType="num">
                                      <p:cBhvr>
                                        <p:cTn id="54" dur="1000" fill="hold"/>
                                        <p:tgtEl>
                                          <p:spTgt spid="53"/>
                                        </p:tgtEl>
                                        <p:attrNameLst>
                                          <p:attrName>ppt_y</p:attrName>
                                        </p:attrNameLst>
                                      </p:cBhvr>
                                      <p:tavLst>
                                        <p:tav tm="0">
                                          <p:val>
                                            <p:strVal val="#ppt_y+.1"/>
                                          </p:val>
                                        </p:tav>
                                        <p:tav tm="100000">
                                          <p:val>
                                            <p:strVal val="#ppt_y"/>
                                          </p:val>
                                        </p:tav>
                                      </p:tavLst>
                                    </p:anim>
                                  </p:childTnLst>
                                </p:cTn>
                              </p:par>
                              <p:par>
                                <p:cTn id="55" presetID="2" presetClass="exit" presetSubtype="4" fill="hold" grpId="0" nodeType="withEffect">
                                  <p:stCondLst>
                                    <p:cond delay="0"/>
                                  </p:stCondLst>
                                  <p:childTnLst>
                                    <p:anim calcmode="lin" valueType="num">
                                      <p:cBhvr additive="base">
                                        <p:cTn id="5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7" dur="500"/>
                                        <p:tgtEl>
                                          <p:spTgt spid="3">
                                            <p:txEl>
                                              <p:pRg st="0" end="0"/>
                                            </p:txEl>
                                          </p:spTgt>
                                        </p:tgtEl>
                                        <p:attrNameLst>
                                          <p:attrName>ppt_y</p:attrName>
                                        </p:attrNameLst>
                                      </p:cBhvr>
                                      <p:tavLst>
                                        <p:tav tm="0">
                                          <p:val>
                                            <p:strVal val="ppt_y"/>
                                          </p:val>
                                        </p:tav>
                                        <p:tav tm="100000">
                                          <p:val>
                                            <p:strVal val="1+ppt_h/2"/>
                                          </p:val>
                                        </p:tav>
                                      </p:tavLst>
                                    </p:anim>
                                    <p:set>
                                      <p:cBhvr>
                                        <p:cTn id="58" dur="1" fill="hold">
                                          <p:stCondLst>
                                            <p:cond delay="499"/>
                                          </p:stCondLst>
                                        </p:cTn>
                                        <p:tgtEl>
                                          <p:spTgt spid="3">
                                            <p:txEl>
                                              <p:pRg st="0" end="0"/>
                                            </p:txEl>
                                          </p:spTgt>
                                        </p:tgtEl>
                                        <p:attrNameLst>
                                          <p:attrName>style.visibility</p:attrName>
                                        </p:attrNameLst>
                                      </p:cBhvr>
                                      <p:to>
                                        <p:strVal val="hidden"/>
                                      </p:to>
                                    </p:set>
                                  </p:childTnLst>
                                </p:cTn>
                              </p:par>
                              <p:par>
                                <p:cTn id="59" presetID="2" presetClass="exit" presetSubtype="4" fill="hold" grpId="0" nodeType="withEffect">
                                  <p:stCondLst>
                                    <p:cond delay="0"/>
                                  </p:stCondLst>
                                  <p:childTnLst>
                                    <p:anim calcmode="lin" valueType="num">
                                      <p:cBhvr additive="base">
                                        <p:cTn id="6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61" dur="500"/>
                                        <p:tgtEl>
                                          <p:spTgt spid="3">
                                            <p:txEl>
                                              <p:pRg st="1" end="1"/>
                                            </p:txEl>
                                          </p:spTgt>
                                        </p:tgtEl>
                                        <p:attrNameLst>
                                          <p:attrName>ppt_y</p:attrName>
                                        </p:attrNameLst>
                                      </p:cBhvr>
                                      <p:tavLst>
                                        <p:tav tm="0">
                                          <p:val>
                                            <p:strVal val="ppt_y"/>
                                          </p:val>
                                        </p:tav>
                                        <p:tav tm="100000">
                                          <p:val>
                                            <p:strVal val="1+ppt_h/2"/>
                                          </p:val>
                                        </p:tav>
                                      </p:tavLst>
                                    </p:anim>
                                    <p:set>
                                      <p:cBhvr>
                                        <p:cTn id="62" dur="1" fill="hold">
                                          <p:stCondLst>
                                            <p:cond delay="499"/>
                                          </p:stCondLst>
                                        </p:cTn>
                                        <p:tgtEl>
                                          <p:spTgt spid="3">
                                            <p:txEl>
                                              <p:pRg st="1" end="1"/>
                                            </p:txEl>
                                          </p:spTgt>
                                        </p:tgtEl>
                                        <p:attrNameLst>
                                          <p:attrName>style.visibility</p:attrName>
                                        </p:attrNameLst>
                                      </p:cBhvr>
                                      <p:to>
                                        <p:strVal val="hidden"/>
                                      </p:to>
                                    </p:set>
                                  </p:childTnLst>
                                </p:cTn>
                              </p:par>
                              <p:par>
                                <p:cTn id="63" presetID="2" presetClass="exit" presetSubtype="4" fill="hold" grpId="0" nodeType="withEffect">
                                  <p:stCondLst>
                                    <p:cond delay="0"/>
                                  </p:stCondLst>
                                  <p:childTnLst>
                                    <p:anim calcmode="lin" valueType="num">
                                      <p:cBhvr additive="base">
                                        <p:cTn id="64"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5" dur="500"/>
                                        <p:tgtEl>
                                          <p:spTgt spid="3">
                                            <p:txEl>
                                              <p:pRg st="2" end="2"/>
                                            </p:txEl>
                                          </p:spTgt>
                                        </p:tgtEl>
                                        <p:attrNameLst>
                                          <p:attrName>ppt_y</p:attrName>
                                        </p:attrNameLst>
                                      </p:cBhvr>
                                      <p:tavLst>
                                        <p:tav tm="0">
                                          <p:val>
                                            <p:strVal val="ppt_y"/>
                                          </p:val>
                                        </p:tav>
                                        <p:tav tm="100000">
                                          <p:val>
                                            <p:strVal val="1+ppt_h/2"/>
                                          </p:val>
                                        </p:tav>
                                      </p:tavLst>
                                    </p:anim>
                                    <p:set>
                                      <p:cBhvr>
                                        <p:cTn id="66" dur="1" fill="hold">
                                          <p:stCondLst>
                                            <p:cond delay="499"/>
                                          </p:stCondLst>
                                        </p:cTn>
                                        <p:tgtEl>
                                          <p:spTgt spid="3">
                                            <p:txEl>
                                              <p:pRg st="2" end="2"/>
                                            </p:txEl>
                                          </p:spTgt>
                                        </p:tgtEl>
                                        <p:attrNameLst>
                                          <p:attrName>style.visibility</p:attrName>
                                        </p:attrNameLst>
                                      </p:cBhvr>
                                      <p:to>
                                        <p:strVal val="hidden"/>
                                      </p:to>
                                    </p:set>
                                  </p:childTnLst>
                                </p:cTn>
                              </p:par>
                              <p:par>
                                <p:cTn id="67" presetID="2" presetClass="exit" presetSubtype="4" fill="hold" grpId="0" nodeType="withEffect">
                                  <p:stCondLst>
                                    <p:cond delay="0"/>
                                  </p:stCondLst>
                                  <p:childTnLst>
                                    <p:anim calcmode="lin" valueType="num">
                                      <p:cBhvr additive="base">
                                        <p:cTn id="68"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9" dur="500"/>
                                        <p:tgtEl>
                                          <p:spTgt spid="3">
                                            <p:txEl>
                                              <p:pRg st="3" end="3"/>
                                            </p:txEl>
                                          </p:spTgt>
                                        </p:tgtEl>
                                        <p:attrNameLst>
                                          <p:attrName>ppt_y</p:attrName>
                                        </p:attrNameLst>
                                      </p:cBhvr>
                                      <p:tavLst>
                                        <p:tav tm="0">
                                          <p:val>
                                            <p:strVal val="ppt_y"/>
                                          </p:val>
                                        </p:tav>
                                        <p:tav tm="100000">
                                          <p:val>
                                            <p:strVal val="1+ppt_h/2"/>
                                          </p:val>
                                        </p:tav>
                                      </p:tavLst>
                                    </p:anim>
                                    <p:set>
                                      <p:cBhvr>
                                        <p:cTn id="70" dur="1" fill="hold">
                                          <p:stCondLst>
                                            <p:cond delay="499"/>
                                          </p:stCondLst>
                                        </p:cTn>
                                        <p:tgtEl>
                                          <p:spTgt spid="3">
                                            <p:txEl>
                                              <p:pRg st="3" end="3"/>
                                            </p:txEl>
                                          </p:spTgt>
                                        </p:tgtEl>
                                        <p:attrNameLst>
                                          <p:attrName>style.visibility</p:attrName>
                                        </p:attrNameLst>
                                      </p:cBhvr>
                                      <p:to>
                                        <p:strVal val="hidden"/>
                                      </p:to>
                                    </p:set>
                                  </p:childTnLst>
                                </p:cTn>
                              </p:par>
                              <p:par>
                                <p:cTn id="71" presetID="2" presetClass="exit" presetSubtype="4" fill="hold" grpId="0" nodeType="withEffect">
                                  <p:stCondLst>
                                    <p:cond delay="0"/>
                                  </p:stCondLst>
                                  <p:childTnLst>
                                    <p:anim calcmode="lin" valueType="num">
                                      <p:cBhvr additive="base">
                                        <p:cTn id="72"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3" dur="500"/>
                                        <p:tgtEl>
                                          <p:spTgt spid="3">
                                            <p:txEl>
                                              <p:pRg st="4" end="4"/>
                                            </p:txEl>
                                          </p:spTgt>
                                        </p:tgtEl>
                                        <p:attrNameLst>
                                          <p:attrName>ppt_y</p:attrName>
                                        </p:attrNameLst>
                                      </p:cBhvr>
                                      <p:tavLst>
                                        <p:tav tm="0">
                                          <p:val>
                                            <p:strVal val="ppt_y"/>
                                          </p:val>
                                        </p:tav>
                                        <p:tav tm="100000">
                                          <p:val>
                                            <p:strVal val="1+ppt_h/2"/>
                                          </p:val>
                                        </p:tav>
                                      </p:tavLst>
                                    </p:anim>
                                    <p:set>
                                      <p:cBhvr>
                                        <p:cTn id="74" dur="1" fill="hold">
                                          <p:stCondLst>
                                            <p:cond delay="499"/>
                                          </p:stCondLst>
                                        </p:cTn>
                                        <p:tgtEl>
                                          <p:spTgt spid="3">
                                            <p:txEl>
                                              <p:pRg st="4" end="4"/>
                                            </p:txEl>
                                          </p:spTgt>
                                        </p:tgtEl>
                                        <p:attrNameLst>
                                          <p:attrName>style.visibility</p:attrName>
                                        </p:attrNameLst>
                                      </p:cBhvr>
                                      <p:to>
                                        <p:strVal val="hidden"/>
                                      </p:to>
                                    </p:set>
                                  </p:childTnLst>
                                </p:cTn>
                              </p:par>
                              <p:par>
                                <p:cTn id="75" presetID="2" presetClass="entr" presetSubtype="4"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 calcmode="lin" valueType="num">
                                      <p:cBhvr additive="base">
                                        <p:cTn id="77" dur="500" fill="hold"/>
                                        <p:tgtEl>
                                          <p:spTgt spid="54"/>
                                        </p:tgtEl>
                                        <p:attrNameLst>
                                          <p:attrName>ppt_x</p:attrName>
                                        </p:attrNameLst>
                                      </p:cBhvr>
                                      <p:tavLst>
                                        <p:tav tm="0">
                                          <p:val>
                                            <p:strVal val="#ppt_x"/>
                                          </p:val>
                                        </p:tav>
                                        <p:tav tm="100000">
                                          <p:val>
                                            <p:strVal val="#ppt_x"/>
                                          </p:val>
                                        </p:tav>
                                      </p:tavLst>
                                    </p:anim>
                                    <p:anim calcmode="lin" valueType="num">
                                      <p:cBhvr additive="base">
                                        <p:cTn id="7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78115B70-D7A4-4581-A3FB-E80D167BCF9C}"/>
              </a:ext>
            </a:extLst>
          </p:cNvPr>
          <p:cNvSpPr>
            <a:spLocks noGrp="1"/>
          </p:cNvSpPr>
          <p:nvPr>
            <p:ph type="title"/>
          </p:nvPr>
        </p:nvSpPr>
        <p:spPr/>
        <p:txBody>
          <a:bodyPr/>
          <a:lstStyle/>
          <a:p>
            <a:r>
              <a:rPr lang="en-US" dirty="0"/>
              <a:t>IoT vs. Industrial IoT - </a:t>
            </a:r>
            <a:r>
              <a:rPr lang="en-US" sz="3733" dirty="0"/>
              <a:t>I</a:t>
            </a:r>
            <a:endParaRPr lang="en-US" dirty="0"/>
          </a:p>
        </p:txBody>
      </p:sp>
      <p:sp>
        <p:nvSpPr>
          <p:cNvPr id="8" name="Segnaposto contenuto 7">
            <a:extLst>
              <a:ext uri="{FF2B5EF4-FFF2-40B4-BE49-F238E27FC236}">
                <a16:creationId xmlns:a16="http://schemas.microsoft.com/office/drawing/2014/main" id="{F482B606-8701-449F-B5C8-32CB685154BA}"/>
              </a:ext>
            </a:extLst>
          </p:cNvPr>
          <p:cNvSpPr>
            <a:spLocks noGrp="1"/>
          </p:cNvSpPr>
          <p:nvPr>
            <p:ph idx="1"/>
          </p:nvPr>
        </p:nvSpPr>
        <p:spPr/>
        <p:txBody>
          <a:bodyPr/>
          <a:lstStyle/>
          <a:p>
            <a:pPr marL="601118" indent="-480472">
              <a:buFont typeface="+mj-lt"/>
              <a:buAutoNum type="arabicPeriod"/>
            </a:pPr>
            <a:r>
              <a:rPr lang="en-US" sz="3200" i="1" dirty="0"/>
              <a:t>Communications</a:t>
            </a:r>
            <a:r>
              <a:rPr lang="en-US" sz="3200" dirty="0"/>
              <a:t>:</a:t>
            </a:r>
          </a:p>
          <a:p>
            <a:pPr marL="719649" lvl="1" indent="-480472">
              <a:buFont typeface="Calibri" panose="020F0502020204030204" pitchFamily="34" charset="0"/>
              <a:buChar char="–"/>
            </a:pPr>
            <a:r>
              <a:rPr lang="en-US" dirty="0"/>
              <a:t>IoT devices use </a:t>
            </a:r>
            <a:r>
              <a:rPr lang="en-US" i="1" dirty="0">
                <a:solidFill>
                  <a:srgbClr val="7B1A00"/>
                </a:solidFill>
              </a:rPr>
              <a:t>standard IT protocols </a:t>
            </a:r>
            <a:r>
              <a:rPr lang="en-US" dirty="0"/>
              <a:t>like </a:t>
            </a:r>
            <a:r>
              <a:rPr lang="en-US" i="1" dirty="0"/>
              <a:t>Wi-Fi</a:t>
            </a:r>
            <a:r>
              <a:rPr lang="en-US" dirty="0"/>
              <a:t>, </a:t>
            </a:r>
            <a:r>
              <a:rPr lang="en-US" i="1" dirty="0"/>
              <a:t>Ethernet</a:t>
            </a:r>
            <a:r>
              <a:rPr lang="en-US" dirty="0"/>
              <a:t>, … </a:t>
            </a:r>
          </a:p>
          <a:p>
            <a:pPr marL="719649" lvl="1" indent="-480472">
              <a:spcAft>
                <a:spcPts val="800"/>
              </a:spcAft>
              <a:buFont typeface="Calibri" panose="020F0502020204030204" pitchFamily="34" charset="0"/>
              <a:buChar char="–"/>
            </a:pPr>
            <a:r>
              <a:rPr lang="en-US" dirty="0" err="1"/>
              <a:t>IIoT</a:t>
            </a:r>
            <a:r>
              <a:rPr lang="en-US" dirty="0"/>
              <a:t> devices must support </a:t>
            </a:r>
            <a:r>
              <a:rPr lang="en-US" i="1" dirty="0">
                <a:solidFill>
                  <a:srgbClr val="7B1A00"/>
                </a:solidFill>
              </a:rPr>
              <a:t>industrial protocols</a:t>
            </a:r>
            <a:r>
              <a:rPr lang="en-US" dirty="0"/>
              <a:t> like </a:t>
            </a:r>
            <a:r>
              <a:rPr lang="en-US" i="1" dirty="0" err="1"/>
              <a:t>Profinet</a:t>
            </a:r>
            <a:r>
              <a:rPr lang="en-US" dirty="0"/>
              <a:t>, </a:t>
            </a:r>
            <a:r>
              <a:rPr lang="en-US" i="1" dirty="0" err="1"/>
              <a:t>Ethercat</a:t>
            </a:r>
            <a:r>
              <a:rPr lang="en-US" dirty="0"/>
              <a:t>, …</a:t>
            </a:r>
            <a:endParaRPr lang="en-US" sz="2667" dirty="0"/>
          </a:p>
          <a:p>
            <a:pPr marL="601118" indent="-480472">
              <a:buFont typeface="+mj-lt"/>
              <a:buAutoNum type="arabicPeriod"/>
            </a:pPr>
            <a:r>
              <a:rPr lang="en-US" sz="3200" i="1" dirty="0"/>
              <a:t>Safety and Security</a:t>
            </a:r>
            <a:r>
              <a:rPr lang="en-US" sz="3200" dirty="0"/>
              <a:t>:</a:t>
            </a:r>
          </a:p>
          <a:p>
            <a:pPr marL="719649" lvl="1" indent="-480472">
              <a:buFont typeface="Calibri" panose="020F0502020204030204" pitchFamily="34" charset="0"/>
              <a:buChar char="–"/>
            </a:pPr>
            <a:r>
              <a:rPr lang="en-US" dirty="0"/>
              <a:t>IoT devices </a:t>
            </a:r>
            <a:r>
              <a:rPr lang="en-US" i="1" dirty="0">
                <a:solidFill>
                  <a:srgbClr val="7B1A00"/>
                </a:solidFill>
              </a:rPr>
              <a:t>access the Internet </a:t>
            </a:r>
            <a:r>
              <a:rPr lang="en-US" dirty="0"/>
              <a:t>directly, so they must be </a:t>
            </a:r>
            <a:r>
              <a:rPr lang="en-US" i="1" dirty="0">
                <a:solidFill>
                  <a:srgbClr val="7B1A00"/>
                </a:solidFill>
              </a:rPr>
              <a:t>secured</a:t>
            </a:r>
          </a:p>
          <a:p>
            <a:pPr marL="719649" lvl="1" indent="-480472">
              <a:spcAft>
                <a:spcPts val="800"/>
              </a:spcAft>
              <a:buFont typeface="Calibri" panose="020F0502020204030204" pitchFamily="34" charset="0"/>
              <a:buChar char="–"/>
            </a:pPr>
            <a:r>
              <a:rPr lang="en-US" dirty="0" err="1"/>
              <a:t>IIoT</a:t>
            </a:r>
            <a:r>
              <a:rPr lang="en-US" dirty="0"/>
              <a:t> devices live in the </a:t>
            </a:r>
            <a:r>
              <a:rPr lang="en-US" i="1" dirty="0">
                <a:solidFill>
                  <a:srgbClr val="7B1A00"/>
                </a:solidFill>
              </a:rPr>
              <a:t>OT network</a:t>
            </a:r>
            <a:r>
              <a:rPr lang="en-US" dirty="0"/>
              <a:t>, so they must take care of </a:t>
            </a:r>
            <a:r>
              <a:rPr lang="en-US" i="1" dirty="0">
                <a:solidFill>
                  <a:srgbClr val="7B1A00"/>
                </a:solidFill>
              </a:rPr>
              <a:t>safety rather than security</a:t>
            </a:r>
          </a:p>
          <a:p>
            <a:pPr marL="609585" indent="-488938">
              <a:buFont typeface="+mj-lt"/>
              <a:buAutoNum type="arabicPeriod"/>
            </a:pPr>
            <a:r>
              <a:rPr lang="en-US" sz="3200" i="1" dirty="0"/>
              <a:t>Reliability</a:t>
            </a:r>
            <a:r>
              <a:rPr lang="en-US" sz="3200" dirty="0"/>
              <a:t>:</a:t>
            </a:r>
          </a:p>
          <a:p>
            <a:pPr marL="719649" lvl="1" indent="-480472">
              <a:buFont typeface="Calibri" panose="020F0502020204030204" pitchFamily="34" charset="0"/>
              <a:buChar char="–"/>
            </a:pPr>
            <a:r>
              <a:rPr lang="en-US" dirty="0"/>
              <a:t>it is </a:t>
            </a:r>
            <a:r>
              <a:rPr lang="en-US" i="1" dirty="0">
                <a:solidFill>
                  <a:srgbClr val="7B1A00"/>
                </a:solidFill>
              </a:rPr>
              <a:t>not so critical </a:t>
            </a:r>
            <a:r>
              <a:rPr lang="en-US" dirty="0"/>
              <a:t>for IoT devices </a:t>
            </a:r>
          </a:p>
          <a:p>
            <a:pPr marL="719649" lvl="1" indent="-480472">
              <a:buFont typeface="Calibri" panose="020F0502020204030204" pitchFamily="34" charset="0"/>
              <a:buChar char="–"/>
            </a:pPr>
            <a:r>
              <a:rPr lang="en-US" dirty="0" err="1"/>
              <a:t>IIoT</a:t>
            </a:r>
            <a:r>
              <a:rPr lang="en-US" dirty="0"/>
              <a:t> devices must guarantee </a:t>
            </a:r>
            <a:r>
              <a:rPr lang="en-US" i="1" dirty="0">
                <a:solidFill>
                  <a:srgbClr val="7B1A00"/>
                </a:solidFill>
              </a:rPr>
              <a:t>high reliability </a:t>
            </a:r>
            <a:r>
              <a:rPr lang="en-US" dirty="0"/>
              <a:t>to </a:t>
            </a:r>
            <a:r>
              <a:rPr lang="en-US" i="1" dirty="0">
                <a:solidFill>
                  <a:srgbClr val="7B1A00"/>
                </a:solidFill>
              </a:rPr>
              <a:t>keep safe the production plant</a:t>
            </a:r>
          </a:p>
        </p:txBody>
      </p:sp>
      <p:sp>
        <p:nvSpPr>
          <p:cNvPr id="5" name="Segnaposto piè di pagina 4">
            <a:extLst>
              <a:ext uri="{FF2B5EF4-FFF2-40B4-BE49-F238E27FC236}">
                <a16:creationId xmlns:a16="http://schemas.microsoft.com/office/drawing/2014/main" id="{07DD87EF-BDC6-43DF-8DA0-263B6C8263B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D3A8BCE7-BE59-45D3-9CBF-AB9D5B48BE4B}"/>
              </a:ext>
            </a:extLst>
          </p:cNvPr>
          <p:cNvSpPr>
            <a:spLocks noGrp="1"/>
          </p:cNvSpPr>
          <p:nvPr>
            <p:ph type="sldNum" sz="quarter" idx="12"/>
          </p:nvPr>
        </p:nvSpPr>
        <p:spPr/>
        <p:txBody>
          <a:bodyPr/>
          <a:lstStyle/>
          <a:p>
            <a:pPr>
              <a:defRPr/>
            </a:pPr>
            <a:fld id="{6FA0980B-2DE9-40AD-8A4E-40673DB95E95}" type="slidenum">
              <a:rPr lang="it-IT" altLang="it-IT" smtClean="0"/>
              <a:pPr>
                <a:defRPr/>
              </a:pPr>
              <a:t>8</a:t>
            </a:fld>
            <a:endParaRPr lang="it-IT" altLang="it-IT"/>
          </a:p>
        </p:txBody>
      </p:sp>
    </p:spTree>
    <p:extLst>
      <p:ext uri="{BB962C8B-B14F-4D97-AF65-F5344CB8AC3E}">
        <p14:creationId xmlns:p14="http://schemas.microsoft.com/office/powerpoint/2010/main" val="58564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78115B70-D7A4-4581-A3FB-E80D167BCF9C}"/>
              </a:ext>
            </a:extLst>
          </p:cNvPr>
          <p:cNvSpPr>
            <a:spLocks noGrp="1"/>
          </p:cNvSpPr>
          <p:nvPr>
            <p:ph type="title"/>
          </p:nvPr>
        </p:nvSpPr>
        <p:spPr/>
        <p:txBody>
          <a:bodyPr/>
          <a:lstStyle/>
          <a:p>
            <a:r>
              <a:rPr lang="en-US" dirty="0"/>
              <a:t>IoT vs. Industrial IoT - </a:t>
            </a:r>
            <a:r>
              <a:rPr lang="en-US" sz="3733" dirty="0"/>
              <a:t>II</a:t>
            </a:r>
            <a:endParaRPr lang="en-US" dirty="0"/>
          </a:p>
        </p:txBody>
      </p:sp>
      <p:sp>
        <p:nvSpPr>
          <p:cNvPr id="8" name="Segnaposto contenuto 7">
            <a:extLst>
              <a:ext uri="{FF2B5EF4-FFF2-40B4-BE49-F238E27FC236}">
                <a16:creationId xmlns:a16="http://schemas.microsoft.com/office/drawing/2014/main" id="{F482B606-8701-449F-B5C8-32CB685154BA}"/>
              </a:ext>
            </a:extLst>
          </p:cNvPr>
          <p:cNvSpPr>
            <a:spLocks noGrp="1"/>
          </p:cNvSpPr>
          <p:nvPr>
            <p:ph idx="1"/>
          </p:nvPr>
        </p:nvSpPr>
        <p:spPr/>
        <p:txBody>
          <a:bodyPr/>
          <a:lstStyle/>
          <a:p>
            <a:pPr marL="601118" indent="-482588">
              <a:buFont typeface="+mj-lt"/>
              <a:buAutoNum type="arabicPeriod" startAt="4"/>
            </a:pPr>
            <a:r>
              <a:rPr lang="en-US" sz="3200" i="1" dirty="0"/>
              <a:t>Architecture</a:t>
            </a:r>
            <a:r>
              <a:rPr lang="en-US" sz="3200" dirty="0"/>
              <a:t>:</a:t>
            </a:r>
          </a:p>
          <a:p>
            <a:pPr marL="719649" lvl="1" indent="-480472">
              <a:buFont typeface="Calibri" panose="020F0502020204030204" pitchFamily="34" charset="0"/>
              <a:buChar char="–"/>
            </a:pPr>
            <a:r>
              <a:rPr lang="en-US" dirty="0"/>
              <a:t>IoT devices communicate with a </a:t>
            </a:r>
            <a:r>
              <a:rPr lang="en-US" i="1" dirty="0">
                <a:solidFill>
                  <a:srgbClr val="7B1A00"/>
                </a:solidFill>
              </a:rPr>
              <a:t>public cloud </a:t>
            </a:r>
            <a:r>
              <a:rPr lang="en-US" dirty="0"/>
              <a:t>to access user information</a:t>
            </a:r>
          </a:p>
          <a:p>
            <a:pPr marL="719649" lvl="1" indent="-480472">
              <a:spcAft>
                <a:spcPts val="800"/>
              </a:spcAft>
              <a:buFont typeface="Calibri" panose="020F0502020204030204" pitchFamily="34" charset="0"/>
              <a:buChar char="–"/>
            </a:pPr>
            <a:r>
              <a:rPr lang="en-US" dirty="0" err="1"/>
              <a:t>IIoT</a:t>
            </a:r>
            <a:r>
              <a:rPr lang="en-US" dirty="0"/>
              <a:t> devices uses a </a:t>
            </a:r>
            <a:r>
              <a:rPr lang="en-US" i="1" dirty="0">
                <a:solidFill>
                  <a:srgbClr val="7B1A00"/>
                </a:solidFill>
              </a:rPr>
              <a:t>private </a:t>
            </a:r>
            <a:r>
              <a:rPr lang="en-US" dirty="0"/>
              <a:t>or hybrid </a:t>
            </a:r>
            <a:r>
              <a:rPr lang="en-US" i="1" dirty="0">
                <a:solidFill>
                  <a:srgbClr val="7B1A00"/>
                </a:solidFill>
              </a:rPr>
              <a:t>cloud </a:t>
            </a:r>
            <a:r>
              <a:rPr lang="en-US" dirty="0"/>
              <a:t>which contains </a:t>
            </a:r>
            <a:r>
              <a:rPr lang="en-US" i="1" dirty="0">
                <a:solidFill>
                  <a:srgbClr val="7B1A00"/>
                </a:solidFill>
              </a:rPr>
              <a:t>company data</a:t>
            </a:r>
            <a:endParaRPr lang="en-US" sz="2667" dirty="0"/>
          </a:p>
          <a:p>
            <a:pPr marL="601118" indent="-480472">
              <a:buFont typeface="+mj-lt"/>
              <a:buAutoNum type="arabicPeriod" startAt="4"/>
            </a:pPr>
            <a:r>
              <a:rPr lang="en-US" sz="3200" i="1" dirty="0"/>
              <a:t>End devices:</a:t>
            </a:r>
          </a:p>
          <a:p>
            <a:pPr marL="719649" lvl="1" indent="-480472">
              <a:buFont typeface="Calibri" panose="020F0502020204030204" pitchFamily="34" charset="0"/>
              <a:buChar char="–"/>
            </a:pPr>
            <a:r>
              <a:rPr lang="en-US" dirty="0"/>
              <a:t>IoT devices </a:t>
            </a:r>
            <a:r>
              <a:rPr lang="en-US" i="1" dirty="0">
                <a:solidFill>
                  <a:srgbClr val="7B1A00"/>
                </a:solidFill>
              </a:rPr>
              <a:t>sense data </a:t>
            </a:r>
            <a:r>
              <a:rPr lang="en-US" sz="2000" dirty="0"/>
              <a:t>(like steps, blood pressure, …)</a:t>
            </a:r>
            <a:r>
              <a:rPr lang="en-US" i="1" dirty="0">
                <a:solidFill>
                  <a:srgbClr val="7B1A00"/>
                </a:solidFill>
              </a:rPr>
              <a:t> </a:t>
            </a:r>
            <a:r>
              <a:rPr lang="en-US" dirty="0"/>
              <a:t>for a consumer-type ecosystem</a:t>
            </a:r>
            <a:endParaRPr lang="en-US" b="1" dirty="0"/>
          </a:p>
          <a:p>
            <a:pPr marL="719649" lvl="1" indent="-480472">
              <a:spcAft>
                <a:spcPts val="800"/>
              </a:spcAft>
              <a:buFont typeface="Calibri" panose="020F0502020204030204" pitchFamily="34" charset="0"/>
              <a:buChar char="–"/>
            </a:pPr>
            <a:r>
              <a:rPr lang="en-US" dirty="0" err="1"/>
              <a:t>IIoT</a:t>
            </a:r>
            <a:r>
              <a:rPr lang="en-US" dirty="0"/>
              <a:t> devices provide </a:t>
            </a:r>
            <a:r>
              <a:rPr lang="en-US" i="1" dirty="0">
                <a:solidFill>
                  <a:srgbClr val="7B1A00"/>
                </a:solidFill>
              </a:rPr>
              <a:t>precise measures</a:t>
            </a:r>
            <a:r>
              <a:rPr lang="en-US" dirty="0"/>
              <a:t> to both </a:t>
            </a:r>
            <a:r>
              <a:rPr lang="en-US" i="1" dirty="0">
                <a:solidFill>
                  <a:srgbClr val="7B1A00"/>
                </a:solidFill>
              </a:rPr>
              <a:t>cloud and PLCs</a:t>
            </a:r>
          </a:p>
          <a:p>
            <a:pPr marL="609585" indent="-488938">
              <a:buFont typeface="+mj-lt"/>
              <a:buAutoNum type="arabicPeriod" startAt="4"/>
            </a:pPr>
            <a:r>
              <a:rPr lang="en-US" sz="3200" i="1" dirty="0"/>
              <a:t>Costs</a:t>
            </a:r>
            <a:r>
              <a:rPr lang="en-US" sz="3200" dirty="0"/>
              <a:t>:</a:t>
            </a:r>
          </a:p>
          <a:p>
            <a:pPr marL="719649" lvl="1" indent="-480472">
              <a:buFont typeface="Calibri" panose="020F0502020204030204" pitchFamily="34" charset="0"/>
              <a:buChar char="–"/>
            </a:pPr>
            <a:r>
              <a:rPr lang="en-US" dirty="0"/>
              <a:t>IoT devices must be </a:t>
            </a:r>
            <a:r>
              <a:rPr lang="en-US" i="1" dirty="0">
                <a:solidFill>
                  <a:srgbClr val="7B1A00"/>
                </a:solidFill>
              </a:rPr>
              <a:t>as cheap as possible</a:t>
            </a:r>
          </a:p>
          <a:p>
            <a:pPr marL="719649" lvl="1" indent="-480472">
              <a:buFont typeface="Calibri" panose="020F0502020204030204" pitchFamily="34" charset="0"/>
              <a:buChar char="–"/>
            </a:pPr>
            <a:r>
              <a:rPr lang="en-US" dirty="0" err="1"/>
              <a:t>IIoT</a:t>
            </a:r>
            <a:r>
              <a:rPr lang="en-US" dirty="0"/>
              <a:t> devices need to be </a:t>
            </a:r>
            <a:r>
              <a:rPr lang="en-US" i="1" dirty="0">
                <a:solidFill>
                  <a:srgbClr val="7B1A00"/>
                </a:solidFill>
              </a:rPr>
              <a:t>certified </a:t>
            </a:r>
            <a:r>
              <a:rPr lang="en-US" dirty="0"/>
              <a:t>so their cost can be slightly higher</a:t>
            </a:r>
          </a:p>
        </p:txBody>
      </p:sp>
      <p:sp>
        <p:nvSpPr>
          <p:cNvPr id="5" name="Segnaposto piè di pagina 4">
            <a:extLst>
              <a:ext uri="{FF2B5EF4-FFF2-40B4-BE49-F238E27FC236}">
                <a16:creationId xmlns:a16="http://schemas.microsoft.com/office/drawing/2014/main" id="{07DD87EF-BDC6-43DF-8DA0-263B6C8263B4}"/>
              </a:ext>
            </a:extLst>
          </p:cNvPr>
          <p:cNvSpPr>
            <a:spLocks noGrp="1"/>
          </p:cNvSpPr>
          <p:nvPr>
            <p:ph type="ftr" sz="quarter" idx="11"/>
          </p:nvPr>
        </p:nvSpPr>
        <p:spPr/>
        <p:txBody>
          <a:bodyPr/>
          <a:lstStyle/>
          <a:p>
            <a:pPr>
              <a:defRPr/>
            </a:pPr>
            <a:r>
              <a:rPr lang="it-IT"/>
              <a:t>EISD</a:t>
            </a:r>
            <a:endParaRPr lang="it-IT" dirty="0"/>
          </a:p>
        </p:txBody>
      </p:sp>
      <p:sp>
        <p:nvSpPr>
          <p:cNvPr id="6" name="Segnaposto numero diapositiva 5">
            <a:extLst>
              <a:ext uri="{FF2B5EF4-FFF2-40B4-BE49-F238E27FC236}">
                <a16:creationId xmlns:a16="http://schemas.microsoft.com/office/drawing/2014/main" id="{D3A8BCE7-BE59-45D3-9CBF-AB9D5B48BE4B}"/>
              </a:ext>
            </a:extLst>
          </p:cNvPr>
          <p:cNvSpPr>
            <a:spLocks noGrp="1"/>
          </p:cNvSpPr>
          <p:nvPr>
            <p:ph type="sldNum" sz="quarter" idx="12"/>
          </p:nvPr>
        </p:nvSpPr>
        <p:spPr/>
        <p:txBody>
          <a:bodyPr/>
          <a:lstStyle/>
          <a:p>
            <a:pPr>
              <a:defRPr/>
            </a:pPr>
            <a:fld id="{6FA0980B-2DE9-40AD-8A4E-40673DB95E95}" type="slidenum">
              <a:rPr lang="it-IT" altLang="it-IT" smtClean="0"/>
              <a:pPr>
                <a:defRPr/>
              </a:pPr>
              <a:t>9</a:t>
            </a:fld>
            <a:endParaRPr lang="it-IT" altLang="it-IT"/>
          </a:p>
        </p:txBody>
      </p:sp>
    </p:spTree>
    <p:extLst>
      <p:ext uri="{BB962C8B-B14F-4D97-AF65-F5344CB8AC3E}">
        <p14:creationId xmlns:p14="http://schemas.microsoft.com/office/powerpoint/2010/main" val="338178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500"/>
                                        <p:tgtEl>
                                          <p:spTgt spid="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animEffect transition="in" filter="fade">
                                      <p:cBhvr>
                                        <p:cTn id="38"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cisd">
  <a:themeElements>
    <a:clrScheme name="Custom 1">
      <a:dk1>
        <a:sysClr val="windowText" lastClr="000000"/>
      </a:dk1>
      <a:lt1>
        <a:sysClr val="window" lastClr="FFFFFF"/>
      </a:lt1>
      <a:dk2>
        <a:srgbClr val="44546A"/>
      </a:dk2>
      <a:lt2>
        <a:srgbClr val="E7E6E6"/>
      </a:lt2>
      <a:accent1>
        <a:srgbClr val="364C9A"/>
      </a:accent1>
      <a:accent2>
        <a:srgbClr val="DEB853"/>
      </a:accent2>
      <a:accent3>
        <a:srgbClr val="A5A5A5"/>
      </a:accent3>
      <a:accent4>
        <a:srgbClr val="D9382C"/>
      </a:accent4>
      <a:accent5>
        <a:srgbClr val="50AF61"/>
      </a:accent5>
      <a:accent6>
        <a:srgbClr val="9C4090"/>
      </a:accent6>
      <a:hlink>
        <a:srgbClr val="0563C1"/>
      </a:hlink>
      <a:folHlink>
        <a:srgbClr val="954F72"/>
      </a:folHlink>
    </a:clrScheme>
    <a:fontScheme name="Arial Nova">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sd" id="{4D34610E-010B-4868-BC3B-76FB8C779F55}" vid="{C5D649F7-3462-46CA-BCD8-F4D38C5070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cisd</Template>
  <TotalTime>0</TotalTime>
  <Words>4806</Words>
  <Application>Microsoft Office PowerPoint</Application>
  <PresentationFormat>Widescreen</PresentationFormat>
  <Paragraphs>707</Paragraphs>
  <Slides>48</Slides>
  <Notes>29</Notes>
  <HiddenSlides>0</HiddenSlides>
  <MMClips>0</MMClips>
  <ScaleCrop>false</ScaleCrop>
  <HeadingPairs>
    <vt:vector size="8" baseType="variant">
      <vt:variant>
        <vt:lpstr>Caratteri utilizzati</vt:lpstr>
      </vt:variant>
      <vt:variant>
        <vt:i4>8</vt:i4>
      </vt:variant>
      <vt:variant>
        <vt:lpstr>Tema</vt:lpstr>
      </vt:variant>
      <vt:variant>
        <vt:i4>1</vt:i4>
      </vt:variant>
      <vt:variant>
        <vt:lpstr>Server OLE incorporati</vt:lpstr>
      </vt:variant>
      <vt:variant>
        <vt:i4>0</vt:i4>
      </vt:variant>
      <vt:variant>
        <vt:lpstr>Titoli diapositive</vt:lpstr>
      </vt:variant>
      <vt:variant>
        <vt:i4>48</vt:i4>
      </vt:variant>
    </vt:vector>
  </HeadingPairs>
  <TitlesOfParts>
    <vt:vector size="57" baseType="lpstr">
      <vt:lpstr>Aptos</vt:lpstr>
      <vt:lpstr>Arial</vt:lpstr>
      <vt:lpstr>Arial Nova</vt:lpstr>
      <vt:lpstr>Calibri</vt:lpstr>
      <vt:lpstr>Calibri (Corpo)</vt:lpstr>
      <vt:lpstr>Consolas</vt:lpstr>
      <vt:lpstr>Roboto</vt:lpstr>
      <vt:lpstr>Tahoma</vt:lpstr>
      <vt:lpstr>cisd</vt:lpstr>
      <vt:lpstr>IoT in I4.0 and HC4.0</vt:lpstr>
      <vt:lpstr>Outline</vt:lpstr>
      <vt:lpstr>IoT in Industry 4.0</vt:lpstr>
      <vt:lpstr>Industry 4.0 and the communication</vt:lpstr>
      <vt:lpstr>Solution: OPC Unified Architecture</vt:lpstr>
      <vt:lpstr>Problems to be faced</vt:lpstr>
      <vt:lpstr>Client/Server VS PubSub</vt:lpstr>
      <vt:lpstr>IoT vs. Industrial IoT - I</vt:lpstr>
      <vt:lpstr>IoT vs. Industrial IoT - II</vt:lpstr>
      <vt:lpstr>Industrial IoT Architecture</vt:lpstr>
      <vt:lpstr>IoT in HC4.0</vt:lpstr>
      <vt:lpstr>IoMT – Internet of Medical Thing</vt:lpstr>
      <vt:lpstr>IoMT: in-body devices</vt:lpstr>
      <vt:lpstr>Presentazione standard di PowerPoint</vt:lpstr>
      <vt:lpstr>IoMT: Main Goals</vt:lpstr>
      <vt:lpstr>IoMT: sources of information</vt:lpstr>
      <vt:lpstr>IoT vs. IoMT</vt:lpstr>
      <vt:lpstr>(I)IoT Stack</vt:lpstr>
      <vt:lpstr>(I)IoT Solution - Layers</vt:lpstr>
      <vt:lpstr>(I)IoT Solution - Device Layer</vt:lpstr>
      <vt:lpstr>(I)IoT Solution - Communication Layer - I</vt:lpstr>
      <vt:lpstr>(I)IoT Solution - Communication Layer - II</vt:lpstr>
      <vt:lpstr>(I)IoT Solution - Core Platform - I</vt:lpstr>
      <vt:lpstr>(I)IoT Solution - Core Platform - I</vt:lpstr>
      <vt:lpstr>(I)IoT Solution - Core Platform - II</vt:lpstr>
      <vt:lpstr>(I)IoT Solution - Core Platform - III</vt:lpstr>
      <vt:lpstr>(I)IoT Solution - Analytics Platform</vt:lpstr>
      <vt:lpstr>Commercial Solutions</vt:lpstr>
      <vt:lpstr>Common Features</vt:lpstr>
      <vt:lpstr>Siemens MindSphere</vt:lpstr>
      <vt:lpstr>eWON</vt:lpstr>
      <vt:lpstr>Commercial Solutions - BOX-IO</vt:lpstr>
      <vt:lpstr>An Industrial Use Case</vt:lpstr>
      <vt:lpstr>Concrete scenario</vt:lpstr>
      <vt:lpstr>Connecting devices</vt:lpstr>
      <vt:lpstr>Which protocol?</vt:lpstr>
      <vt:lpstr>Data acquisition system implementation</vt:lpstr>
      <vt:lpstr>Sensors integration</vt:lpstr>
      <vt:lpstr>ICE Lab: Data collection</vt:lpstr>
      <vt:lpstr>ICE lab: IoT Data Viewer​</vt:lpstr>
      <vt:lpstr>ICE lab: IIoT Data Viewer​</vt:lpstr>
      <vt:lpstr>An HC4.0 Use Case</vt:lpstr>
      <vt:lpstr>The structure</vt:lpstr>
      <vt:lpstr>What’s the goal?</vt:lpstr>
      <vt:lpstr>How the Data are Collected</vt:lpstr>
      <vt:lpstr>The Electrical Schema</vt:lpstr>
      <vt:lpstr>The Collected Data</vt:lpstr>
      <vt:lpstr>Processed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SysML v2 and its Applications in the Manufacturing Domain</dc:title>
  <dc:creator>SEBASTIANO GAIARDELLI</dc:creator>
  <cp:lastModifiedBy>DANIEL AMADORI</cp:lastModifiedBy>
  <cp:revision>15</cp:revision>
  <dcterms:created xsi:type="dcterms:W3CDTF">2024-08-19T13:31:01Z</dcterms:created>
  <dcterms:modified xsi:type="dcterms:W3CDTF">2024-12-12T10:38:39Z</dcterms:modified>
</cp:coreProperties>
</file>